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7" r:id="rId8"/>
    <p:sldId id="263" r:id="rId9"/>
    <p:sldId id="264" r:id="rId10"/>
    <p:sldId id="265" r:id="rId11"/>
    <p:sldId id="268" r:id="rId12"/>
    <p:sldId id="269" r:id="rId13"/>
    <p:sldId id="270" r:id="rId14"/>
    <p:sldId id="271" r:id="rId15"/>
    <p:sldId id="272" r:id="rId16"/>
    <p:sldId id="274" r:id="rId17"/>
    <p:sldId id="276" r:id="rId18"/>
    <p:sldId id="275" r:id="rId19"/>
    <p:sldId id="277" r:id="rId20"/>
    <p:sldId id="282" r:id="rId21"/>
    <p:sldId id="283" r:id="rId22"/>
    <p:sldId id="300" r:id="rId23"/>
    <p:sldId id="301" r:id="rId24"/>
    <p:sldId id="280" r:id="rId25"/>
    <p:sldId id="281" r:id="rId26"/>
    <p:sldId id="284" r:id="rId27"/>
    <p:sldId id="285" r:id="rId28"/>
    <p:sldId id="286" r:id="rId29"/>
    <p:sldId id="288" r:id="rId30"/>
    <p:sldId id="287" r:id="rId31"/>
    <p:sldId id="289" r:id="rId32"/>
    <p:sldId id="290" r:id="rId33"/>
    <p:sldId id="273" r:id="rId34"/>
    <p:sldId id="298" r:id="rId35"/>
    <p:sldId id="299" r:id="rId36"/>
    <p:sldId id="292" r:id="rId37"/>
    <p:sldId id="293" r:id="rId38"/>
    <p:sldId id="294" r:id="rId3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2018/6/5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2018/6/5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2018/6/5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2018/6/5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419860" y="1141730"/>
            <a:ext cx="9514205" cy="2387600"/>
          </a:xfrm>
        </p:spPr>
        <p:txBody>
          <a:bodyPr/>
          <a:lstStyle/>
          <a:p>
            <a:r>
              <a:rPr lang="zh-CN" altLang="en-US"/>
              <a:t>Time Evolving Wi</a:t>
            </a:r>
            <a:r>
              <a:rPr lang="en-US" altLang="zh-CN"/>
              <a:t>-</a:t>
            </a:r>
            <a:r>
              <a:rPr lang="zh-CN" altLang="en-US"/>
              <a:t>Fi Password</a:t>
            </a:r>
          </a:p>
        </p:txBody>
      </p:sp>
      <p:sp>
        <p:nvSpPr>
          <p:cNvPr id="3" name="副标题 2"/>
          <p:cNvSpPr>
            <a:spLocks noGrp="1"/>
          </p:cNvSpPr>
          <p:nvPr>
            <p:ph type="subTitle" idx="1"/>
          </p:nvPr>
        </p:nvSpPr>
        <p:spPr>
          <a:xfrm>
            <a:off x="1419860" y="3621405"/>
            <a:ext cx="9514205" cy="1655445"/>
          </a:xfrm>
        </p:spPr>
        <p:txBody>
          <a:bodyPr/>
          <a:lstStyle/>
          <a:p>
            <a:r>
              <a:rPr lang="zh-CN" altLang="en-US"/>
              <a:t>时变</a:t>
            </a:r>
            <a:r>
              <a:rPr lang="en-US" altLang="zh-CN"/>
              <a:t>Wi-Fi</a:t>
            </a:r>
            <a:r>
              <a:rPr lang="zh-CN" altLang="en-US"/>
              <a:t>口令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我们的方案</a:t>
            </a:r>
          </a:p>
        </p:txBody>
      </p:sp>
      <p:sp>
        <p:nvSpPr>
          <p:cNvPr id="3" name="内容占位符 2"/>
          <p:cNvSpPr>
            <a:spLocks noGrp="1"/>
          </p:cNvSpPr>
          <p:nvPr>
            <p:ph idx="1"/>
          </p:nvPr>
        </p:nvSpPr>
        <p:spPr/>
        <p:txBody>
          <a:bodyPr/>
          <a:lstStyle/>
          <a:p>
            <a:r>
              <a:rPr lang="zh-CN" altLang="en-US">
                <a:sym typeface="+mn-ea"/>
              </a:rPr>
              <a:t>安全性考虑：</a:t>
            </a:r>
            <a:endParaRPr lang="zh-CN" altLang="en-US"/>
          </a:p>
          <a:p>
            <a:r>
              <a:rPr lang="zh-CN" altLang="en-US"/>
              <a:t>该方案能够保证访问的开始时间、结束时间和连续性。访问的开始时间必须是当前时间。</a:t>
            </a:r>
          </a:p>
          <a:p>
            <a:endParaRPr lang="zh-CN" altLang="en-US"/>
          </a:p>
          <a:p>
            <a:r>
              <a:rPr lang="en-US" altLang="zh-CN"/>
              <a:t>可用性考虑：</a:t>
            </a:r>
          </a:p>
          <a:p>
            <a:r>
              <a:rPr lang="en-US" altLang="zh-CN"/>
              <a:t>能否实现任意确定访问的开始时间。</a:t>
            </a:r>
          </a:p>
          <a:p>
            <a:r>
              <a:rPr lang="en-US" altLang="zh-CN"/>
              <a:t>能不能从公开参数O上考虑</a:t>
            </a:r>
            <a:r>
              <a:rPr lang="zh-CN" altLang="en-US"/>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我们的方案</a:t>
            </a:r>
            <a:endParaRPr lang="zh-CN" altLang="en-US"/>
          </a:p>
        </p:txBody>
      </p:sp>
      <p:sp>
        <p:nvSpPr>
          <p:cNvPr id="3" name="内容占位符 2"/>
          <p:cNvSpPr>
            <a:spLocks noGrp="1"/>
          </p:cNvSpPr>
          <p:nvPr>
            <p:ph idx="1"/>
          </p:nvPr>
        </p:nvSpPr>
        <p:spPr/>
        <p:txBody>
          <a:bodyPr/>
          <a:lstStyle/>
          <a:p>
            <a:r>
              <a:rPr lang="zh-CN" altLang="en-US"/>
              <a:t>方案三：</a:t>
            </a:r>
          </a:p>
          <a:p>
            <a:r>
              <a:rPr lang="zh-CN" altLang="en-US"/>
              <a:t>每年更新两个保密参数S1和S2。</a:t>
            </a:r>
          </a:p>
          <a:p>
            <a:endParaRPr lang="zh-CN" altLang="en-US"/>
          </a:p>
          <a:p>
            <a:r>
              <a:rPr lang="zh-CN" altLang="en-US"/>
              <a:t>第i天的WiFi口令由下式决定：</a:t>
            </a:r>
          </a:p>
          <a:p>
            <a:endParaRPr lang="zh-CN" altLang="en-US"/>
          </a:p>
          <a:p>
            <a:r>
              <a:rPr lang="zh-CN" altLang="en-US"/>
              <a:t>P[i] = Hash</a:t>
            </a:r>
            <a:r>
              <a:rPr lang="zh-CN" altLang="en-US" baseline="30000"/>
              <a:t>(i)</a:t>
            </a:r>
            <a:r>
              <a:rPr lang="zh-CN" altLang="en-US"/>
              <a:t>(S1) XOR Hash</a:t>
            </a:r>
            <a:r>
              <a:rPr lang="zh-CN" altLang="en-US" baseline="30000"/>
              <a:t>(366-i)</a:t>
            </a:r>
            <a:r>
              <a:rPr lang="zh-CN" altLang="en-US"/>
              <a:t>(S2)。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我们的方案</a:t>
            </a:r>
            <a:endParaRPr lang="zh-CN" altLang="en-US"/>
          </a:p>
        </p:txBody>
      </p:sp>
      <p:sp>
        <p:nvSpPr>
          <p:cNvPr id="3" name="内容占位符 2"/>
          <p:cNvSpPr>
            <a:spLocks noGrp="1"/>
          </p:cNvSpPr>
          <p:nvPr>
            <p:ph idx="1"/>
          </p:nvPr>
        </p:nvSpPr>
        <p:spPr/>
        <p:txBody>
          <a:bodyPr>
            <a:normAutofit lnSpcReduction="10000"/>
          </a:bodyPr>
          <a:lstStyle/>
          <a:p>
            <a:r>
              <a:rPr lang="zh-CN" altLang="en-US"/>
              <a:t>授权方法：</a:t>
            </a:r>
          </a:p>
          <a:p>
            <a:r>
              <a:rPr lang="zh-CN" altLang="en-US"/>
              <a:t>如果希望授权某一用户访问WiFi，授权期从第i天开始，至第j天结束，则只需要告知该用户A = Hash(i)(S1)和B = Hash(366-j)(S2)，用户可以计算得到各天的口令：</a:t>
            </a:r>
          </a:p>
          <a:p>
            <a:r>
              <a:rPr lang="zh-CN" altLang="en-US"/>
              <a:t>Hash</a:t>
            </a:r>
            <a:r>
              <a:rPr lang="zh-CN" altLang="en-US" baseline="30000"/>
              <a:t>0</a:t>
            </a:r>
            <a:r>
              <a:rPr lang="zh-CN" altLang="en-US"/>
              <a:t>(A) XOR Hash</a:t>
            </a:r>
            <a:r>
              <a:rPr lang="zh-CN" altLang="en-US" baseline="30000"/>
              <a:t>(j-i)</a:t>
            </a:r>
            <a:r>
              <a:rPr lang="zh-CN" altLang="en-US"/>
              <a:t>(B) = Hash</a:t>
            </a:r>
            <a:r>
              <a:rPr lang="zh-CN" altLang="en-US" baseline="30000"/>
              <a:t>(i)</a:t>
            </a:r>
            <a:r>
              <a:rPr lang="zh-CN" altLang="en-US"/>
              <a:t>(S1) XOR Hash</a:t>
            </a:r>
            <a:r>
              <a:rPr lang="zh-CN" altLang="en-US" baseline="30000"/>
              <a:t>(366-i)</a:t>
            </a:r>
            <a:r>
              <a:rPr lang="zh-CN" altLang="en-US"/>
              <a:t>(S2) </a:t>
            </a:r>
          </a:p>
          <a:p>
            <a:r>
              <a:rPr lang="zh-CN" altLang="en-US"/>
              <a:t>Hash</a:t>
            </a:r>
            <a:r>
              <a:rPr lang="zh-CN" altLang="en-US" baseline="30000"/>
              <a:t>1</a:t>
            </a:r>
            <a:r>
              <a:rPr lang="zh-CN" altLang="en-US"/>
              <a:t>(A) XOR Hash</a:t>
            </a:r>
            <a:r>
              <a:rPr lang="zh-CN" altLang="en-US" baseline="30000"/>
              <a:t>(j-i-1)</a:t>
            </a:r>
            <a:r>
              <a:rPr lang="zh-CN" altLang="en-US"/>
              <a:t>(B) = Hash</a:t>
            </a:r>
            <a:r>
              <a:rPr lang="zh-CN" altLang="en-US" baseline="30000"/>
              <a:t>(i+1)</a:t>
            </a:r>
            <a:r>
              <a:rPr lang="zh-CN" altLang="en-US"/>
              <a:t>(S1) XOR Hash</a:t>
            </a:r>
            <a:r>
              <a:rPr lang="zh-CN" altLang="en-US" baseline="30000"/>
              <a:t>(366-i-1)</a:t>
            </a:r>
            <a:r>
              <a:rPr lang="zh-CN" altLang="en-US"/>
              <a:t>(S2)</a:t>
            </a:r>
          </a:p>
          <a:p>
            <a:r>
              <a:rPr lang="en-US" altLang="zh-CN"/>
              <a:t>... ...</a:t>
            </a:r>
          </a:p>
          <a:p>
            <a:r>
              <a:rPr lang="zh-CN" altLang="en-US"/>
              <a:t>Hash</a:t>
            </a:r>
            <a:r>
              <a:rPr lang="zh-CN" altLang="en-US" baseline="30000"/>
              <a:t>(j-i-1)</a:t>
            </a:r>
            <a:r>
              <a:rPr lang="zh-CN" altLang="en-US"/>
              <a:t>(A) XOR Hash</a:t>
            </a:r>
            <a:r>
              <a:rPr lang="zh-CN" altLang="en-US" baseline="30000"/>
              <a:t>1</a:t>
            </a:r>
            <a:r>
              <a:rPr lang="zh-CN" altLang="en-US"/>
              <a:t>(B) = Hash</a:t>
            </a:r>
            <a:r>
              <a:rPr lang="zh-CN" altLang="en-US" baseline="30000"/>
              <a:t>(j-1)</a:t>
            </a:r>
            <a:r>
              <a:rPr lang="zh-CN" altLang="en-US"/>
              <a:t>(S1) XOR Hash</a:t>
            </a:r>
            <a:r>
              <a:rPr lang="zh-CN" altLang="en-US" baseline="30000"/>
              <a:t>(366-j+1)</a:t>
            </a:r>
            <a:r>
              <a:rPr lang="zh-CN" altLang="en-US"/>
              <a:t>(S2)</a:t>
            </a:r>
          </a:p>
          <a:p>
            <a:r>
              <a:rPr lang="zh-CN" altLang="en-US"/>
              <a:t>Hash</a:t>
            </a:r>
            <a:r>
              <a:rPr lang="zh-CN" altLang="en-US" baseline="30000"/>
              <a:t>(j-i)</a:t>
            </a:r>
            <a:r>
              <a:rPr lang="zh-CN" altLang="en-US"/>
              <a:t>(A) XOR Hash</a:t>
            </a:r>
            <a:r>
              <a:rPr lang="zh-CN" altLang="en-US" baseline="30000"/>
              <a:t>0</a:t>
            </a:r>
            <a:r>
              <a:rPr lang="zh-CN" altLang="en-US"/>
              <a:t>(B) = Hash</a:t>
            </a:r>
            <a:r>
              <a:rPr lang="zh-CN" altLang="en-US" baseline="30000"/>
              <a:t>(j)</a:t>
            </a:r>
            <a:r>
              <a:rPr lang="zh-CN" altLang="en-US"/>
              <a:t>(S1) XOR Hash</a:t>
            </a:r>
            <a:r>
              <a:rPr lang="zh-CN" altLang="en-US" baseline="30000"/>
              <a:t>(366-j)</a:t>
            </a:r>
            <a:r>
              <a:rPr lang="zh-CN" altLang="en-US"/>
              <a:t>(S2)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我们的方案</a:t>
            </a:r>
            <a:endParaRPr lang="zh-CN" altLang="en-US"/>
          </a:p>
        </p:txBody>
      </p:sp>
      <p:sp>
        <p:nvSpPr>
          <p:cNvPr id="3" name="内容占位符 2"/>
          <p:cNvSpPr>
            <a:spLocks noGrp="1"/>
          </p:cNvSpPr>
          <p:nvPr>
            <p:ph idx="1"/>
          </p:nvPr>
        </p:nvSpPr>
        <p:spPr/>
        <p:txBody>
          <a:bodyPr/>
          <a:lstStyle/>
          <a:p>
            <a:r>
              <a:rPr lang="zh-CN" altLang="en-US"/>
              <a:t>安全性考虑：</a:t>
            </a:r>
          </a:p>
          <a:p>
            <a:endParaRPr lang="zh-CN" altLang="en-US"/>
          </a:p>
          <a:p>
            <a:r>
              <a:rPr lang="zh-CN" altLang="en-US"/>
              <a:t>该方案能够保证用户访问的开始时间和结束时间，但是不能保证访问的连续性。访问的开始时间可以任意确定。</a:t>
            </a:r>
          </a:p>
          <a:p>
            <a:endParaRPr lang="zh-CN" altLang="en-US"/>
          </a:p>
          <a:p>
            <a:r>
              <a:rPr lang="zh-CN" altLang="en-US"/>
              <a:t>存在合谋攻击，并且合谋能够获得的访问期限将超过所有合谋者被授权的访问期限的并集。</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已完成的工作</a:t>
            </a:r>
          </a:p>
        </p:txBody>
      </p:sp>
      <p:sp>
        <p:nvSpPr>
          <p:cNvPr id="3" name="内容占位符 2"/>
          <p:cNvSpPr>
            <a:spLocks noGrp="1"/>
          </p:cNvSpPr>
          <p:nvPr>
            <p:ph idx="1"/>
          </p:nvPr>
        </p:nvSpPr>
        <p:spPr/>
        <p:txBody>
          <a:bodyPr/>
          <a:lstStyle/>
          <a:p>
            <a:r>
              <a:rPr lang="zh-CN" altLang="en-US"/>
              <a:t>查阅相关文献；</a:t>
            </a:r>
          </a:p>
          <a:p>
            <a:endParaRPr lang="zh-CN" altLang="en-US"/>
          </a:p>
          <a:p>
            <a:r>
              <a:rPr lang="zh-CN" altLang="en-US"/>
              <a:t>在文献情报中心中搜索了time evolving password / time constrain password / time limit password / wifi password time / temporal constraints wifi password 都没有找到相关文献（目标不相关，思路不相关）。</a:t>
            </a:r>
          </a:p>
          <a:p>
            <a:endParaRPr lang="zh-CN" altLang="en-US"/>
          </a:p>
          <a:p>
            <a:r>
              <a:rPr lang="zh-CN" altLang="en-US"/>
              <a:t>应该属于创新开创性的成果。</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已完成的工作</a:t>
            </a:r>
          </a:p>
        </p:txBody>
      </p:sp>
      <p:sp>
        <p:nvSpPr>
          <p:cNvPr id="3" name="内容占位符 2"/>
          <p:cNvSpPr>
            <a:spLocks noGrp="1"/>
          </p:cNvSpPr>
          <p:nvPr>
            <p:ph idx="1"/>
          </p:nvPr>
        </p:nvSpPr>
        <p:spPr/>
        <p:txBody>
          <a:bodyPr/>
          <a:lstStyle/>
          <a:p>
            <a:r>
              <a:rPr lang="en-US" altLang="zh-CN"/>
              <a:t>Wi-Fi</a:t>
            </a:r>
            <a:r>
              <a:rPr lang="zh-CN" altLang="en-US"/>
              <a:t>登陆协议过程</a:t>
            </a:r>
          </a:p>
          <a:p>
            <a:r>
              <a:rPr lang="zh-CN" altLang="en-US"/>
              <a:t>无线接入（</a:t>
            </a:r>
            <a:r>
              <a:rPr lang="en-US" altLang="zh-CN"/>
              <a:t>IEEE 802.11a/b/g</a:t>
            </a:r>
            <a:r>
              <a:rPr lang="zh-CN" altLang="en-US"/>
              <a:t>）</a:t>
            </a:r>
          </a:p>
          <a:p>
            <a:endParaRPr lang="en-US" altLang="zh-CN"/>
          </a:p>
          <a:p>
            <a:r>
              <a:rPr lang="en-US" altLang="zh-CN"/>
              <a:t>STA</a:t>
            </a:r>
            <a:r>
              <a:rPr lang="zh-CN" altLang="en-US"/>
              <a:t>接入</a:t>
            </a:r>
            <a:r>
              <a:rPr lang="en-US" altLang="zh-CN"/>
              <a:t>AP</a:t>
            </a:r>
            <a:r>
              <a:rPr lang="zh-CN" altLang="en-US"/>
              <a:t>的过程分为三个阶段：</a:t>
            </a:r>
          </a:p>
          <a:p>
            <a:r>
              <a:rPr lang="en-US" altLang="zh-CN"/>
              <a:t>Scanning,</a:t>
            </a:r>
          </a:p>
          <a:p>
            <a:r>
              <a:rPr lang="en-US" altLang="zh-CN"/>
              <a:t>Authentication,</a:t>
            </a:r>
          </a:p>
          <a:p>
            <a:r>
              <a:rPr lang="en-US" altLang="zh-CN"/>
              <a:t>Association.</a:t>
            </a:r>
          </a:p>
          <a:p>
            <a:endParaRPr lang="zh-CN" altLang="en-US"/>
          </a:p>
        </p:txBody>
      </p:sp>
      <p:pic>
        <p:nvPicPr>
          <p:cNvPr id="4" name="图片 3"/>
          <p:cNvPicPr>
            <a:picLocks noChangeAspect="1"/>
          </p:cNvPicPr>
          <p:nvPr/>
        </p:nvPicPr>
        <p:blipFill>
          <a:blip r:embed="rId3"/>
          <a:stretch>
            <a:fillRect/>
          </a:stretch>
        </p:blipFill>
        <p:spPr>
          <a:xfrm>
            <a:off x="6522720" y="2183130"/>
            <a:ext cx="4202430" cy="36372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内容占位符 6"/>
          <p:cNvSpPr>
            <a:spLocks noGrp="1"/>
          </p:cNvSpPr>
          <p:nvPr>
            <p:ph/>
          </p:nvPr>
        </p:nvSpPr>
        <p:spPr/>
        <p:txBody>
          <a:bodyPr/>
          <a:lstStyle/>
          <a:p>
            <a:r>
              <a:rPr lang="en-US" altLang="zh-CN"/>
              <a:t>Scanning</a:t>
            </a:r>
            <a:r>
              <a:rPr lang="zh-CN" altLang="en-US"/>
              <a:t>分为两种：</a:t>
            </a:r>
            <a:r>
              <a:rPr lang="en-US" altLang="zh-CN"/>
              <a:t>Active Scanning</a:t>
            </a:r>
            <a:r>
              <a:rPr lang="zh-CN" altLang="en-US"/>
              <a:t>和</a:t>
            </a:r>
            <a:r>
              <a:rPr lang="en-US" altLang="zh-CN"/>
              <a:t>Passive Scanning</a:t>
            </a:r>
            <a:r>
              <a:rPr lang="zh-CN" altLang="en-US"/>
              <a:t>。</a:t>
            </a:r>
          </a:p>
          <a:p>
            <a:r>
              <a:rPr lang="en-US" altLang="zh-CN"/>
              <a:t>Passive Scanning</a:t>
            </a:r>
          </a:p>
          <a:p>
            <a:r>
              <a:rPr lang="en-US" altLang="zh-CN"/>
              <a:t>AP</a:t>
            </a:r>
            <a:r>
              <a:rPr lang="zh-CN" altLang="en-US"/>
              <a:t>每隔固定时间都会发出一个</a:t>
            </a:r>
            <a:r>
              <a:rPr lang="en-US" altLang="zh-CN"/>
              <a:t>Beacon</a:t>
            </a:r>
            <a:r>
              <a:rPr lang="zh-CN" altLang="en-US"/>
              <a:t>帧。</a:t>
            </a:r>
            <a:r>
              <a:rPr lang="en-US" altLang="zh-CN"/>
              <a:t>STA</a:t>
            </a:r>
            <a:r>
              <a:rPr lang="zh-CN" altLang="en-US"/>
              <a:t>在各个信道之间不断切换，并等待Beacon帧到来。通过侦听</a:t>
            </a:r>
            <a:r>
              <a:rPr lang="en-US" altLang="zh-CN"/>
              <a:t>AP</a:t>
            </a:r>
            <a:r>
              <a:rPr lang="zh-CN" altLang="en-US"/>
              <a:t>定期发送的</a:t>
            </a:r>
            <a:r>
              <a:rPr lang="en-US" altLang="zh-CN"/>
              <a:t>Beacon</a:t>
            </a:r>
            <a:r>
              <a:rPr lang="zh-CN" altLang="en-US"/>
              <a:t>帧发现无线网络的存在。</a:t>
            </a:r>
            <a:r>
              <a:rPr lang="en-US" altLang="zh-CN"/>
              <a:t>Beacon</a:t>
            </a:r>
            <a:r>
              <a:rPr lang="zh-CN" altLang="en-US"/>
              <a:t>帧中携带着</a:t>
            </a:r>
            <a:r>
              <a:rPr lang="en-US" altLang="zh-CN"/>
              <a:t>STA</a:t>
            </a:r>
            <a:r>
              <a:rPr lang="zh-CN" altLang="en-US"/>
              <a:t>和</a:t>
            </a:r>
            <a:r>
              <a:rPr lang="en-US" altLang="zh-CN"/>
              <a:t>AP</a:t>
            </a:r>
            <a:r>
              <a:rPr lang="zh-CN" altLang="en-US"/>
              <a:t>通讯所需要的参数信息。</a:t>
            </a:r>
          </a:p>
          <a:p>
            <a:endParaRPr lang="zh-CN" altLang="en-US"/>
          </a:p>
          <a:p>
            <a:r>
              <a:rPr lang="en-US" altLang="zh-CN"/>
              <a:t>Active Scanning</a:t>
            </a:r>
          </a:p>
          <a:p>
            <a:r>
              <a:rPr lang="en-US" altLang="zh-CN"/>
              <a:t>STA</a:t>
            </a:r>
            <a:r>
              <a:rPr lang="zh-CN" altLang="en-US"/>
              <a:t>依次在</a:t>
            </a:r>
            <a:r>
              <a:rPr lang="en-US" altLang="zh-CN"/>
              <a:t>13</a:t>
            </a:r>
            <a:r>
              <a:rPr lang="zh-CN" altLang="en-US"/>
              <a:t>个信道上发出</a:t>
            </a:r>
            <a:r>
              <a:rPr lang="en-US" altLang="zh-CN"/>
              <a:t>Probe Request</a:t>
            </a:r>
            <a:r>
              <a:rPr lang="zh-CN" altLang="en-US"/>
              <a:t>帧，如果收到</a:t>
            </a:r>
            <a:r>
              <a:rPr lang="en-US" altLang="zh-CN"/>
              <a:t>AP</a:t>
            </a:r>
            <a:r>
              <a:rPr lang="zh-CN" altLang="en-US"/>
              <a:t>返回的</a:t>
            </a:r>
            <a:r>
              <a:rPr lang="en-US" altLang="zh-CN"/>
              <a:t>Probe Response</a:t>
            </a:r>
            <a:r>
              <a:rPr lang="zh-CN" altLang="en-US"/>
              <a:t>帧，</a:t>
            </a:r>
            <a:r>
              <a:rPr lang="en-US" altLang="zh-CN"/>
              <a:t>STA</a:t>
            </a:r>
            <a:r>
              <a:rPr lang="zh-CN" altLang="en-US"/>
              <a:t>就发现了无线网络的存在。</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内容占位符 6"/>
          <p:cNvSpPr>
            <a:spLocks noGrp="1"/>
          </p:cNvSpPr>
          <p:nvPr>
            <p:ph/>
          </p:nvPr>
        </p:nvSpPr>
        <p:spPr/>
        <p:txBody>
          <a:bodyPr/>
          <a:lstStyle/>
          <a:p>
            <a:r>
              <a:rPr lang="en-US" altLang="zh-CN"/>
              <a:t>Authentication</a:t>
            </a:r>
            <a:r>
              <a:rPr lang="zh-CN" altLang="en-US"/>
              <a:t>也分为两种：</a:t>
            </a:r>
            <a:r>
              <a:rPr lang="en-US" altLang="zh-CN"/>
              <a:t>OpenSystem Authentication</a:t>
            </a:r>
            <a:r>
              <a:rPr lang="zh-CN" altLang="en-US"/>
              <a:t>和</a:t>
            </a:r>
            <a:r>
              <a:rPr lang="en-US" altLang="zh-CN"/>
              <a:t>SharedKey authentication</a:t>
            </a:r>
            <a:r>
              <a:rPr lang="zh-CN" altLang="en-US"/>
              <a:t>。</a:t>
            </a:r>
          </a:p>
          <a:p>
            <a:r>
              <a:rPr lang="en-US" altLang="zh-CN"/>
              <a:t>OpenSystem Authentication</a:t>
            </a:r>
          </a:p>
          <a:p>
            <a:r>
              <a:rPr lang="zh-CN" altLang="en-US"/>
              <a:t>实际上并没有做认证。</a:t>
            </a:r>
            <a:r>
              <a:rPr lang="en-US" altLang="zh-CN"/>
              <a:t>STA</a:t>
            </a:r>
            <a:r>
              <a:rPr lang="zh-CN" altLang="en-US"/>
              <a:t>发出</a:t>
            </a:r>
            <a:r>
              <a:rPr lang="en-US" altLang="zh-CN"/>
              <a:t>Authentication Request</a:t>
            </a:r>
            <a:r>
              <a:rPr lang="zh-CN" altLang="en-US"/>
              <a:t>帧，</a:t>
            </a:r>
            <a:r>
              <a:rPr lang="en-US" altLang="zh-CN"/>
              <a:t>AP</a:t>
            </a:r>
            <a:r>
              <a:rPr lang="zh-CN" altLang="en-US"/>
              <a:t>返回</a:t>
            </a:r>
            <a:r>
              <a:rPr lang="en-US" altLang="zh-CN"/>
              <a:t>successful</a:t>
            </a:r>
            <a:r>
              <a:rPr lang="zh-CN" altLang="en-US"/>
              <a:t>的</a:t>
            </a:r>
            <a:r>
              <a:rPr lang="en-US" altLang="zh-CN"/>
              <a:t>Authentication Response</a:t>
            </a:r>
            <a:r>
              <a:rPr lang="zh-CN" altLang="en-US"/>
              <a:t>帧。表示两者已经相互认证成功。</a:t>
            </a:r>
          </a:p>
          <a:p>
            <a:endParaRPr lang="zh-CN" altLang="en-US"/>
          </a:p>
          <a:p>
            <a:r>
              <a:rPr lang="en-US" altLang="zh-CN">
                <a:sym typeface="+mn-ea"/>
              </a:rPr>
              <a:t>SharedKey authentication</a:t>
            </a:r>
            <a:endParaRPr lang="en-US" altLang="zh-CN"/>
          </a:p>
          <a:p>
            <a:r>
              <a:rPr lang="zh-CN" altLang="en-US"/>
              <a:t>即</a:t>
            </a:r>
            <a:r>
              <a:rPr lang="en-US" altLang="zh-CN"/>
              <a:t>WEP</a:t>
            </a:r>
            <a:r>
              <a:rPr lang="zh-CN" altLang="en-US"/>
              <a:t>，几乎被淘汰了。</a:t>
            </a:r>
          </a:p>
        </p:txBody>
      </p:sp>
      <p:pic>
        <p:nvPicPr>
          <p:cNvPr id="3" name="图片 2"/>
          <p:cNvPicPr>
            <a:picLocks noChangeAspect="1"/>
          </p:cNvPicPr>
          <p:nvPr/>
        </p:nvPicPr>
        <p:blipFill>
          <a:blip r:embed="rId3"/>
          <a:stretch>
            <a:fillRect/>
          </a:stretch>
        </p:blipFill>
        <p:spPr>
          <a:xfrm>
            <a:off x="5086985" y="3729355"/>
            <a:ext cx="6266815" cy="24479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内容占位符 6"/>
          <p:cNvSpPr>
            <a:spLocks noGrp="1"/>
          </p:cNvSpPr>
          <p:nvPr>
            <p:ph/>
          </p:nvPr>
        </p:nvSpPr>
        <p:spPr/>
        <p:txBody>
          <a:bodyPr/>
          <a:lstStyle/>
          <a:p>
            <a:r>
              <a:rPr lang="en-US" altLang="zh-CN"/>
              <a:t>Association</a:t>
            </a:r>
            <a:r>
              <a:rPr lang="zh-CN" altLang="en-US"/>
              <a:t>。</a:t>
            </a:r>
          </a:p>
          <a:p>
            <a:r>
              <a:rPr lang="en-US" altLang="zh-CN"/>
              <a:t>STA</a:t>
            </a:r>
            <a:r>
              <a:rPr lang="zh-CN" altLang="en-US"/>
              <a:t>发出</a:t>
            </a:r>
            <a:r>
              <a:rPr lang="en-US" altLang="zh-CN"/>
              <a:t>Association Request</a:t>
            </a:r>
            <a:r>
              <a:rPr lang="zh-CN" altLang="en-US"/>
              <a:t>帧，</a:t>
            </a:r>
            <a:r>
              <a:rPr lang="en-US" altLang="zh-CN"/>
              <a:t>AP</a:t>
            </a:r>
            <a:r>
              <a:rPr lang="zh-CN" altLang="en-US"/>
              <a:t>返回</a:t>
            </a:r>
            <a:r>
              <a:rPr lang="en-US"/>
              <a:t>Association</a:t>
            </a:r>
            <a:r>
              <a:rPr lang="en-US" altLang="zh-CN"/>
              <a:t> Response</a:t>
            </a:r>
            <a:r>
              <a:rPr lang="zh-CN" altLang="en-US"/>
              <a:t>帧。</a:t>
            </a:r>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至此接入过程完成。</a:t>
            </a:r>
          </a:p>
          <a:p>
            <a:endParaRPr lang="zh-CN" altLang="en-US"/>
          </a:p>
          <a:p>
            <a:endParaRPr lang="zh-CN" altLang="en-US"/>
          </a:p>
        </p:txBody>
      </p:sp>
      <p:pic>
        <p:nvPicPr>
          <p:cNvPr id="2" name="图片 1"/>
          <p:cNvPicPr>
            <a:picLocks noChangeAspect="1"/>
          </p:cNvPicPr>
          <p:nvPr/>
        </p:nvPicPr>
        <p:blipFill>
          <a:blip r:embed="rId3"/>
          <a:stretch>
            <a:fillRect/>
          </a:stretch>
        </p:blipFill>
        <p:spPr>
          <a:xfrm>
            <a:off x="2459990" y="1842770"/>
            <a:ext cx="7271385" cy="31718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内容占位符 6"/>
          <p:cNvSpPr>
            <a:spLocks noGrp="1"/>
          </p:cNvSpPr>
          <p:nvPr>
            <p:ph/>
          </p:nvPr>
        </p:nvSpPr>
        <p:spPr/>
        <p:txBody>
          <a:bodyPr/>
          <a:lstStyle/>
          <a:p>
            <a:r>
              <a:rPr lang="en-US" altLang="zh-CN"/>
              <a:t>Association</a:t>
            </a:r>
            <a:r>
              <a:rPr lang="zh-CN" altLang="en-US"/>
              <a:t>和</a:t>
            </a:r>
            <a:r>
              <a:rPr lang="en-US" altLang="zh-CN"/>
              <a:t>Reassociation</a:t>
            </a:r>
            <a:r>
              <a:rPr lang="zh-CN" altLang="en-US"/>
              <a:t>。</a:t>
            </a:r>
          </a:p>
          <a:p>
            <a:r>
              <a:rPr lang="en-US"/>
              <a:t>Reassociation</a:t>
            </a:r>
            <a:r>
              <a:rPr lang="zh-CN" altLang="en-US"/>
              <a:t>主要应用的</a:t>
            </a:r>
            <a:r>
              <a:rPr lang="en-US" altLang="zh-CN"/>
              <a:t>ESS</a:t>
            </a:r>
            <a:r>
              <a:rPr lang="zh-CN" altLang="en-US"/>
              <a:t>网络中。</a:t>
            </a:r>
          </a:p>
          <a:p>
            <a:endParaRPr lang="zh-CN" altLang="en-US"/>
          </a:p>
        </p:txBody>
      </p:sp>
      <p:pic>
        <p:nvPicPr>
          <p:cNvPr id="3" name="图片 2"/>
          <p:cNvPicPr>
            <a:picLocks noChangeAspect="1"/>
          </p:cNvPicPr>
          <p:nvPr/>
        </p:nvPicPr>
        <p:blipFill>
          <a:blip r:embed="rId3"/>
          <a:stretch>
            <a:fillRect/>
          </a:stretch>
        </p:blipFill>
        <p:spPr>
          <a:xfrm>
            <a:off x="2465705" y="1778000"/>
            <a:ext cx="7260590" cy="3727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需求</a:t>
            </a:r>
          </a:p>
        </p:txBody>
      </p:sp>
      <p:sp>
        <p:nvSpPr>
          <p:cNvPr id="9" name="内容占位符 8"/>
          <p:cNvSpPr>
            <a:spLocks noGrp="1"/>
          </p:cNvSpPr>
          <p:nvPr>
            <p:ph idx="1"/>
          </p:nvPr>
        </p:nvSpPr>
        <p:spPr/>
        <p:txBody>
          <a:bodyPr/>
          <a:lstStyle/>
          <a:p>
            <a:r>
              <a:rPr lang="zh-CN" altLang="en-US"/>
              <a:t>在不创建用户的前提下，授予不同用户以不同时间段的</a:t>
            </a:r>
            <a:r>
              <a:rPr lang="en-US" altLang="zh-CN"/>
              <a:t>Wi-Fi</a:t>
            </a:r>
            <a:r>
              <a:rPr lang="zh-CN" altLang="en-US"/>
              <a:t>访问权。</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内容占位符 3"/>
          <p:cNvSpPr>
            <a:spLocks noGrp="1"/>
          </p:cNvSpPr>
          <p:nvPr>
            <p:ph/>
          </p:nvPr>
        </p:nvSpPr>
        <p:spPr/>
        <p:txBody>
          <a:bodyPr/>
          <a:lstStyle/>
          <a:p>
            <a:r>
              <a:rPr lang="zh-CN" altLang="en-US"/>
              <a:t>802.11帧格式</a:t>
            </a:r>
          </a:p>
        </p:txBody>
      </p:sp>
      <p:pic>
        <p:nvPicPr>
          <p:cNvPr id="5" name="图片 4"/>
          <p:cNvPicPr>
            <a:picLocks noChangeAspect="1"/>
          </p:cNvPicPr>
          <p:nvPr/>
        </p:nvPicPr>
        <p:blipFill>
          <a:blip r:embed="rId3"/>
          <a:stretch>
            <a:fillRect/>
          </a:stretch>
        </p:blipFill>
        <p:spPr>
          <a:xfrm>
            <a:off x="1763395" y="1108075"/>
            <a:ext cx="8664575" cy="50692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内容占位符 3"/>
          <p:cNvSpPr>
            <a:spLocks noGrp="1"/>
          </p:cNvSpPr>
          <p:nvPr>
            <p:ph/>
          </p:nvPr>
        </p:nvSpPr>
        <p:spPr/>
        <p:txBody>
          <a:bodyPr/>
          <a:lstStyle/>
          <a:p>
            <a:r>
              <a:rPr lang="zh-CN" altLang="en-US"/>
              <a:t>针对帧的不同功能，可将802.11中的MAC帧细分为以下3类：</a:t>
            </a:r>
          </a:p>
          <a:p>
            <a:r>
              <a:rPr lang="zh-CN" altLang="en-US"/>
              <a:t>数据帧：用于在竞争期和非竞争期传输数据；</a:t>
            </a:r>
          </a:p>
          <a:p>
            <a:r>
              <a:rPr lang="zh-CN" altLang="en-US"/>
              <a:t>控制帧：用于竞争期间的握手通信和正向确认(RTS信道预约、CTS预约成功、ACK等)、结束非竞争期等，为数据帧的发送提供辅助功能；</a:t>
            </a:r>
          </a:p>
          <a:p>
            <a:r>
              <a:rPr lang="zh-CN" altLang="en-US"/>
              <a:t>管理帧：主要用于STA与AP之间协商、关系的控制，如关联、认证、同步等。</a:t>
            </a:r>
          </a:p>
          <a:p>
            <a:endParaRPr lang="zh-CN" altLang="en-US"/>
          </a:p>
          <a:p>
            <a:r>
              <a:rPr lang="zh-CN" altLang="en-US"/>
              <a:t>Frame Control（帧控制域）中的Type（类型域）和Subtype（子类型域）共同指出帧的类型，当Type的B3B2位为00时，该帧为管理帧；为01时，该帧为控制帧；为10时，该帧为数据帧。而Subtype进一步判断帧类型，如管理帧里头细分为关联和认证帧</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内容占位符 3"/>
          <p:cNvSpPr>
            <a:spLocks noGrp="1"/>
          </p:cNvSpPr>
          <p:nvPr>
            <p:ph/>
          </p:nvPr>
        </p:nvSpPr>
        <p:spPr/>
        <p:txBody>
          <a:bodyPr/>
          <a:lstStyle/>
          <a:p>
            <a:r>
              <a:rPr lang="zh-CN" altLang="en-US"/>
              <a:t>Version：表明版本类型，现在所有帧里面这个字段都是0 。</a:t>
            </a:r>
          </a:p>
          <a:p>
            <a:r>
              <a:rPr lang="zh-CN" altLang="en-US"/>
              <a:t>Type：10表示数据帧。</a:t>
            </a:r>
          </a:p>
          <a:p>
            <a:r>
              <a:rPr lang="zh-CN" altLang="en-US"/>
              <a:t>Subtype：QoS Data=1000。</a:t>
            </a:r>
          </a:p>
          <a:p>
            <a:r>
              <a:rPr lang="zh-CN" altLang="en-US"/>
              <a:t>To DS/From DS：这两个数据帧表明数据包的发送方向，分四种情况：</a:t>
            </a:r>
          </a:p>
          <a:p>
            <a:r>
              <a:rPr lang="zh-CN" altLang="en-US"/>
              <a:t>若数据包To DS为0，From DS为0，表明该数据包在网络主机间传输</a:t>
            </a:r>
          </a:p>
          <a:p>
            <a:r>
              <a:rPr lang="zh-CN" altLang="en-US"/>
              <a:t>若数据包To DS为0，From DS为1，表明该数据帧来自AP</a:t>
            </a:r>
          </a:p>
          <a:p>
            <a:r>
              <a:rPr lang="zh-CN" altLang="en-US"/>
              <a:t>若数据包To DS为1，From DS为0，表明该数据帧发送往AP</a:t>
            </a:r>
          </a:p>
          <a:p>
            <a:r>
              <a:rPr lang="zh-CN" altLang="en-US"/>
              <a:t>若数据包To DS为1，From DS为1，表明该数据帧是从AP发送往AP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内容占位符 1"/>
          <p:cNvPicPr>
            <a:picLocks noGrp="1" noChangeAspect="1"/>
          </p:cNvPicPr>
          <p:nvPr>
            <p:ph/>
          </p:nvPr>
        </p:nvPicPr>
        <p:blipFill>
          <a:blip r:embed="rId3"/>
          <a:stretch>
            <a:fillRect/>
          </a:stretch>
        </p:blipFill>
        <p:spPr>
          <a:xfrm>
            <a:off x="612140" y="382270"/>
            <a:ext cx="6369050" cy="2098675"/>
          </a:xfrm>
          <a:prstGeom prst="rect">
            <a:avLst/>
          </a:prstGeom>
        </p:spPr>
      </p:pic>
      <p:pic>
        <p:nvPicPr>
          <p:cNvPr id="3" name="图片 2"/>
          <p:cNvPicPr>
            <a:picLocks noChangeAspect="1"/>
          </p:cNvPicPr>
          <p:nvPr/>
        </p:nvPicPr>
        <p:blipFill>
          <a:blip r:embed="rId4"/>
          <a:stretch>
            <a:fillRect/>
          </a:stretch>
        </p:blipFill>
        <p:spPr>
          <a:xfrm>
            <a:off x="862965" y="2480945"/>
            <a:ext cx="4907280" cy="2848610"/>
          </a:xfrm>
          <a:prstGeom prst="rect">
            <a:avLst/>
          </a:prstGeom>
        </p:spPr>
      </p:pic>
      <p:pic>
        <p:nvPicPr>
          <p:cNvPr id="5" name="图片 4"/>
          <p:cNvPicPr>
            <a:picLocks noChangeAspect="1"/>
          </p:cNvPicPr>
          <p:nvPr/>
        </p:nvPicPr>
        <p:blipFill>
          <a:blip r:embed="rId5"/>
          <a:stretch>
            <a:fillRect/>
          </a:stretch>
        </p:blipFill>
        <p:spPr>
          <a:xfrm>
            <a:off x="5770245" y="2860040"/>
            <a:ext cx="5598160" cy="2959100"/>
          </a:xfrm>
          <a:prstGeom prst="rect">
            <a:avLst/>
          </a:prstGeom>
        </p:spPr>
      </p:pic>
      <p:pic>
        <p:nvPicPr>
          <p:cNvPr id="6" name="图片 5"/>
          <p:cNvPicPr>
            <a:picLocks noChangeAspect="1"/>
          </p:cNvPicPr>
          <p:nvPr/>
        </p:nvPicPr>
        <p:blipFill>
          <a:blip r:embed="rId6"/>
          <a:stretch>
            <a:fillRect/>
          </a:stretch>
        </p:blipFill>
        <p:spPr>
          <a:xfrm>
            <a:off x="6981190" y="381635"/>
            <a:ext cx="4592955" cy="24784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已完成的工作</a:t>
            </a:r>
          </a:p>
        </p:txBody>
      </p:sp>
      <p:sp>
        <p:nvSpPr>
          <p:cNvPr id="3" name="内容占位符 2"/>
          <p:cNvSpPr>
            <a:spLocks noGrp="1"/>
          </p:cNvSpPr>
          <p:nvPr>
            <p:ph idx="1"/>
          </p:nvPr>
        </p:nvSpPr>
        <p:spPr/>
        <p:txBody>
          <a:bodyPr/>
          <a:lstStyle/>
          <a:p>
            <a:r>
              <a:rPr lang="en-US" altLang="zh-CN"/>
              <a:t>Wi-Fi</a:t>
            </a:r>
            <a:r>
              <a:rPr lang="zh-CN" altLang="en-US"/>
              <a:t>登陆协议过程</a:t>
            </a:r>
          </a:p>
          <a:p>
            <a:r>
              <a:rPr lang="zh-CN" altLang="en-US"/>
              <a:t>身份鉴别（</a:t>
            </a:r>
            <a:r>
              <a:rPr lang="en-US" altLang="zh-CN"/>
              <a:t>IEEE 802.11i 802.1x</a:t>
            </a:r>
            <a:r>
              <a:rPr lang="zh-CN" altLang="en-US"/>
              <a:t>）</a:t>
            </a:r>
          </a:p>
          <a:p>
            <a:endParaRPr lang="zh-CN" altLang="en-US"/>
          </a:p>
          <a:p>
            <a:r>
              <a:rPr lang="en-US" altLang="zh-CN"/>
              <a:t>802.1x authentication</a:t>
            </a:r>
          </a:p>
          <a:p>
            <a:r>
              <a:rPr lang="en-US" altLang="zh-CN">
                <a:solidFill>
                  <a:srgbClr val="FF0000"/>
                </a:solidFill>
              </a:rPr>
              <a:t>Pre-shared key(PSK) authentication</a:t>
            </a:r>
          </a:p>
          <a:p>
            <a:r>
              <a:rPr lang="en-US" altLang="zh-CN"/>
              <a:t>Portal authentication</a:t>
            </a:r>
          </a:p>
          <a:p>
            <a:r>
              <a:rPr lang="en-US" altLang="zh-CN"/>
              <a:t>MAC address authentication</a:t>
            </a:r>
          </a:p>
          <a:p>
            <a:r>
              <a:rPr lang="en-US" altLang="zh-CN"/>
              <a:t>WAPI authentication</a:t>
            </a:r>
          </a:p>
        </p:txBody>
      </p:sp>
      <p:pic>
        <p:nvPicPr>
          <p:cNvPr id="5" name="图片 4"/>
          <p:cNvPicPr>
            <a:picLocks noChangeAspect="1"/>
          </p:cNvPicPr>
          <p:nvPr/>
        </p:nvPicPr>
        <p:blipFill>
          <a:blip r:embed="rId3"/>
          <a:stretch>
            <a:fillRect/>
          </a:stretch>
        </p:blipFill>
        <p:spPr>
          <a:xfrm>
            <a:off x="6475095" y="433705"/>
            <a:ext cx="4819015" cy="59905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内容占位符 6"/>
          <p:cNvSpPr>
            <a:spLocks noGrp="1"/>
          </p:cNvSpPr>
          <p:nvPr>
            <p:ph/>
          </p:nvPr>
        </p:nvSpPr>
        <p:spPr/>
        <p:txBody>
          <a:bodyPr>
            <a:normAutofit lnSpcReduction="20000"/>
          </a:bodyPr>
          <a:lstStyle/>
          <a:p>
            <a:r>
              <a:rPr lang="en-US" altLang="zh-CN"/>
              <a:t>Pre-shared key(PSK) authentication</a:t>
            </a:r>
            <a:r>
              <a:rPr lang="zh-CN" altLang="en-US"/>
              <a:t>。</a:t>
            </a:r>
          </a:p>
          <a:p>
            <a:endParaRPr lang="zh-CN" altLang="en-US"/>
          </a:p>
          <a:p>
            <a:r>
              <a:rPr lang="en-US" altLang="zh-CN"/>
              <a:t>WPA-PSK uses the pre-shared key for </a:t>
            </a:r>
            <a:r>
              <a:rPr lang="en-US" altLang="zh-CN">
                <a:solidFill>
                  <a:srgbClr val="FF0000"/>
                </a:solidFill>
              </a:rPr>
              <a:t>authentication </a:t>
            </a:r>
            <a:r>
              <a:rPr lang="en-US" altLang="zh-CN"/>
              <a:t>and the temporal key for </a:t>
            </a:r>
            <a:r>
              <a:rPr lang="en-US" altLang="zh-CN">
                <a:solidFill>
                  <a:srgbClr val="FF0000"/>
                </a:solidFill>
              </a:rPr>
              <a:t>pair main key(PMK) negotiation</a:t>
            </a:r>
            <a:r>
              <a:rPr lang="en-US" altLang="zh-CN"/>
              <a:t>.</a:t>
            </a:r>
          </a:p>
          <a:p>
            <a:endParaRPr lang="en-US" altLang="zh-CN"/>
          </a:p>
          <a:p>
            <a:r>
              <a:rPr lang="en-US" altLang="zh-CN"/>
              <a:t>In WPA-PSK authentication mode, a key needs to be </a:t>
            </a:r>
            <a:r>
              <a:rPr lang="en-US" altLang="zh-CN">
                <a:solidFill>
                  <a:srgbClr val="FF0000"/>
                </a:solidFill>
              </a:rPr>
              <a:t>pre-configured</a:t>
            </a:r>
            <a:r>
              <a:rPr lang="en-US" altLang="zh-CN"/>
              <a:t> on the STA. The key validity is checked by </a:t>
            </a:r>
            <a:r>
              <a:rPr lang="en-US" altLang="zh-CN">
                <a:solidFill>
                  <a:srgbClr val="FF0000"/>
                </a:solidFill>
              </a:rPr>
              <a:t>a 4-way handshake</a:t>
            </a:r>
            <a:r>
              <a:rPr lang="en-US" altLang="zh-CN"/>
              <a:t> between the STA and AP.</a:t>
            </a:r>
          </a:p>
          <a:p>
            <a:endParaRPr lang="en-US" altLang="zh-CN"/>
          </a:p>
          <a:p>
            <a:r>
              <a:rPr lang="en-US" altLang="zh-CN"/>
              <a:t>A 4-way handshake is performed to generate the </a:t>
            </a:r>
            <a:r>
              <a:rPr lang="en-US" altLang="zh-CN">
                <a:solidFill>
                  <a:srgbClr val="FF0000"/>
                </a:solidFill>
              </a:rPr>
              <a:t>pairwise transient key (PTK)</a:t>
            </a:r>
            <a:r>
              <a:rPr lang="en-US" altLang="zh-CN"/>
              <a:t> and </a:t>
            </a:r>
            <a:r>
              <a:rPr lang="en-US" altLang="zh-CN">
                <a:solidFill>
                  <a:srgbClr val="FF0000"/>
                </a:solidFill>
              </a:rPr>
              <a:t>group temporal key (GTK)</a:t>
            </a:r>
            <a:r>
              <a:rPr lang="en-US" altLang="zh-CN"/>
              <a:t>. The PTK is used to encrypt unicast radio packets, and the GTK is used to encrypt multicast and broadcast radio packets.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内容占位符 6"/>
          <p:cNvSpPr>
            <a:spLocks noGrp="1"/>
          </p:cNvSpPr>
          <p:nvPr>
            <p:ph/>
          </p:nvPr>
        </p:nvSpPr>
        <p:spPr/>
        <p:txBody>
          <a:bodyPr>
            <a:normAutofit lnSpcReduction="20000"/>
          </a:bodyPr>
          <a:lstStyle/>
          <a:p>
            <a:r>
              <a:rPr lang="en-US" altLang="zh-CN"/>
              <a:t>WPA/WPA2使用4次握手的方式来产生所需要的密钥。四次握手通过一系列的交互，从PMK生成PTK。</a:t>
            </a:r>
          </a:p>
          <a:p>
            <a:endParaRPr lang="en-US" altLang="zh-CN"/>
          </a:p>
          <a:p>
            <a:r>
              <a:rPr lang="en-US" altLang="zh-CN"/>
              <a:t>PTK包含3个部分，KCK（Key Confirmation Key），KEK（Key Encryption Key），TK（Temporal Key）。</a:t>
            </a:r>
          </a:p>
          <a:p>
            <a:endParaRPr lang="en-US" altLang="zh-CN"/>
          </a:p>
          <a:p>
            <a:r>
              <a:rPr lang="en-US" altLang="zh-CN"/>
              <a:t>当加密方式是TKIP时，PTK长512位，按顺序分别为KCK占128位，KEK占128位，TK占256位。</a:t>
            </a:r>
          </a:p>
          <a:p>
            <a:endParaRPr lang="en-US" altLang="zh-CN"/>
          </a:p>
          <a:p>
            <a:r>
              <a:rPr lang="en-US" altLang="zh-CN"/>
              <a:t>当加密方式是CCMP时，PTK长384位，按顺序分别为KCK占128位，KEK占128位，TK占128位。</a:t>
            </a:r>
          </a:p>
          <a:p>
            <a:endParaRPr lang="en-US" altLang="zh-CN"/>
          </a:p>
          <a:p>
            <a:r>
              <a:rPr lang="en-US" altLang="zh-CN"/>
              <a:t>KEK和KCK是给EAPOL-Key，也就是四次握手时，加密和完整性验证用的。TK用于后续的数据加密。</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内容占位符 2"/>
          <p:cNvPicPr>
            <a:picLocks noGrp="1" noChangeAspect="1"/>
          </p:cNvPicPr>
          <p:nvPr>
            <p:ph/>
          </p:nvPr>
        </p:nvPicPr>
        <p:blipFill>
          <a:blip r:embed="rId3"/>
          <a:stretch>
            <a:fillRect/>
          </a:stretch>
        </p:blipFill>
        <p:spPr>
          <a:xfrm>
            <a:off x="2334260" y="592455"/>
            <a:ext cx="7627620" cy="55118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p:txBody>
          <a:bodyPr>
            <a:normAutofit fontScale="90000" lnSpcReduction="20000"/>
          </a:bodyPr>
          <a:lstStyle/>
          <a:p>
            <a:r>
              <a:rPr lang="zh-CN" altLang="en-US"/>
              <a:t>将</a:t>
            </a:r>
            <a:r>
              <a:rPr lang="en-US" altLang="zh-CN"/>
              <a:t>SSID 和</a:t>
            </a:r>
            <a:r>
              <a:rPr lang="en-US" altLang="zh-CN">
                <a:solidFill>
                  <a:srgbClr val="FF0000"/>
                </a:solidFill>
              </a:rPr>
              <a:t>Passphares</a:t>
            </a:r>
            <a:r>
              <a:rPr lang="zh-CN" altLang="en-US"/>
              <a:t>作为入参，通过</a:t>
            </a:r>
            <a:r>
              <a:rPr lang="en-US" altLang="zh-CN"/>
              <a:t>Hash算法产生</a:t>
            </a:r>
            <a:r>
              <a:rPr lang="en-US" altLang="zh-CN">
                <a:solidFill>
                  <a:srgbClr val="FF0000"/>
                </a:solidFill>
              </a:rPr>
              <a:t>PSK</a:t>
            </a:r>
            <a:r>
              <a:rPr lang="en-US" altLang="zh-CN"/>
              <a:t> </a:t>
            </a:r>
            <a:r>
              <a:rPr lang="zh-CN" altLang="en-US"/>
              <a:t>。</a:t>
            </a:r>
          </a:p>
          <a:p>
            <a:r>
              <a:rPr lang="en-US" altLang="zh-CN"/>
              <a:t>在WPA-PSK 中</a:t>
            </a:r>
            <a:r>
              <a:rPr lang="en-US" altLang="zh-CN">
                <a:solidFill>
                  <a:srgbClr val="FF0000"/>
                </a:solidFill>
              </a:rPr>
              <a:t>PMK=PSK</a:t>
            </a:r>
            <a:r>
              <a:rPr lang="zh-CN" altLang="en-US"/>
              <a:t>。</a:t>
            </a:r>
          </a:p>
          <a:p>
            <a:r>
              <a:rPr lang="zh-CN" altLang="en-US"/>
              <a:t>PSK=PMK=pdkdf2_SHA1(</a:t>
            </a:r>
            <a:r>
              <a:rPr lang="en-US" altLang="zh-CN"/>
              <a:t>P</a:t>
            </a:r>
            <a:r>
              <a:rPr lang="zh-CN" altLang="en-US"/>
              <a:t>assphrase</a:t>
            </a:r>
            <a:r>
              <a:rPr lang="en-US" altLang="zh-CN"/>
              <a:t>, </a:t>
            </a:r>
            <a:r>
              <a:rPr lang="zh-CN" altLang="en-US"/>
              <a:t>SSID</a:t>
            </a:r>
            <a:r>
              <a:rPr lang="en-US" altLang="zh-CN"/>
              <a:t>, </a:t>
            </a:r>
            <a:r>
              <a:rPr lang="zh-CN" altLang="en-US"/>
              <a:t>SSID length</a:t>
            </a:r>
            <a:r>
              <a:rPr lang="en-US" altLang="zh-CN"/>
              <a:t>, </a:t>
            </a:r>
            <a:r>
              <a:rPr lang="zh-CN" altLang="en-US"/>
              <a:t>4096)</a:t>
            </a:r>
          </a:p>
          <a:p>
            <a:endParaRPr lang="zh-CN" altLang="en-US"/>
          </a:p>
          <a:p>
            <a:r>
              <a:rPr lang="en-US" altLang="zh-CN"/>
              <a:t>1</a:t>
            </a:r>
            <a:r>
              <a:rPr lang="zh-CN" altLang="en-US"/>
              <a:t>. The </a:t>
            </a:r>
            <a:r>
              <a:rPr lang="en-US" altLang="zh-CN"/>
              <a:t>AP</a:t>
            </a:r>
            <a:r>
              <a:rPr lang="zh-CN" altLang="en-US"/>
              <a:t> sends an </a:t>
            </a:r>
            <a:r>
              <a:rPr lang="zh-CN" altLang="en-US">
                <a:solidFill>
                  <a:srgbClr val="FF0000"/>
                </a:solidFill>
              </a:rPr>
              <a:t>EAPOL-Key frame</a:t>
            </a:r>
            <a:r>
              <a:rPr lang="zh-CN" altLang="en-US"/>
              <a:t> containing an </a:t>
            </a:r>
            <a:r>
              <a:rPr lang="zh-CN" altLang="en-US">
                <a:solidFill>
                  <a:srgbClr val="FF0000"/>
                </a:solidFill>
              </a:rPr>
              <a:t>ANonce</a:t>
            </a:r>
            <a:r>
              <a:rPr lang="zh-CN" altLang="en-US"/>
              <a:t> to the WLAN client (supplicant). </a:t>
            </a:r>
          </a:p>
          <a:p>
            <a:endParaRPr lang="zh-CN" altLang="en-US"/>
          </a:p>
          <a:p>
            <a:r>
              <a:rPr lang="zh-CN" altLang="en-US"/>
              <a:t>After receiving the </a:t>
            </a:r>
            <a:r>
              <a:rPr lang="zh-CN" altLang="en-US">
                <a:solidFill>
                  <a:srgbClr val="FF0000"/>
                </a:solidFill>
              </a:rPr>
              <a:t>EAPOL-Key frame</a:t>
            </a:r>
            <a:r>
              <a:rPr lang="zh-CN" altLang="en-US"/>
              <a:t>, the WLAN client calculates a </a:t>
            </a:r>
            <a:r>
              <a:rPr lang="zh-CN" altLang="en-US">
                <a:solidFill>
                  <a:srgbClr val="FF0000"/>
                </a:solidFill>
              </a:rPr>
              <a:t>PTK</a:t>
            </a:r>
            <a:r>
              <a:rPr lang="zh-CN" altLang="en-US"/>
              <a:t> using the PMK, ANonce, SNonce, its own MAC address, and the WLAN server's MAC address</a:t>
            </a:r>
            <a:r>
              <a:rPr lang="en-US" altLang="zh-CN"/>
              <a:t>.</a:t>
            </a:r>
          </a:p>
          <a:p>
            <a:r>
              <a:rPr lang="en-US" altLang="zh-CN"/>
              <a:t>PTK=SHA1_PRF(PMK,  Len(PMK), "Pairwise key expansion", MIN(AA, SA) ||Max(AA, SA) || Min(ANonce, SNonce) || Max(ANonce, SNonce))</a:t>
            </a:r>
          </a:p>
          <a:p>
            <a:r>
              <a:t>提取PTK</a:t>
            </a:r>
            <a:r>
              <a:rPr lang="zh-CN"/>
              <a:t>的</a:t>
            </a:r>
            <a:r>
              <a:t> </a:t>
            </a:r>
            <a:r>
              <a:rPr>
                <a:solidFill>
                  <a:srgbClr val="FF0000"/>
                </a:solidFill>
              </a:rPr>
              <a:t>前16 个字节</a:t>
            </a:r>
            <a:r>
              <a:rPr lang="zh-CN"/>
              <a:t>作为</a:t>
            </a:r>
            <a:r>
              <a:rPr>
                <a:solidFill>
                  <a:srgbClr val="FF0000"/>
                </a:solidFill>
              </a:rPr>
              <a:t>MIC KEY</a:t>
            </a:r>
            <a:r>
              <a:rPr lang="zh-CN">
                <a:solidFill>
                  <a:srgbClr val="FF0000"/>
                </a:solidFill>
                <a:sym typeface="+mn-ea"/>
              </a:rPr>
              <a:t>（即</a:t>
            </a:r>
            <a:r>
              <a:rPr lang="en-US" altLang="zh-CN">
                <a:solidFill>
                  <a:srgbClr val="FF0000"/>
                </a:solidFill>
                <a:sym typeface="+mn-ea"/>
              </a:rPr>
              <a:t>KCK</a:t>
            </a:r>
            <a:r>
              <a:rPr lang="zh-CN">
                <a:solidFill>
                  <a:srgbClr val="FF0000"/>
                </a:solidFill>
                <a:sym typeface="+mn-ea"/>
              </a:rPr>
              <a:t>）</a:t>
            </a:r>
            <a:r>
              <a:rPr lang="zh-CN"/>
              <a:t>。对需要传输的</a:t>
            </a:r>
            <a:r>
              <a:t>802.1X数据帧使用以下</a:t>
            </a:r>
            <a:r>
              <a:rPr lang="en-US"/>
              <a:t>HMAC</a:t>
            </a:r>
            <a:r>
              <a:t>算法得到</a:t>
            </a:r>
            <a:r>
              <a:rPr>
                <a:solidFill>
                  <a:srgbClr val="FF0000"/>
                </a:solidFill>
              </a:rPr>
              <a:t>MIC</a:t>
            </a:r>
            <a:r>
              <a:t>值</a:t>
            </a:r>
            <a:r>
              <a:rPr lang="zh-CN"/>
              <a:t>。</a:t>
            </a:r>
          </a:p>
          <a:p>
            <a:r>
              <a:rPr lang="zh-CN"/>
              <a:t>这时消息还不能通过KEK加密。</a:t>
            </a:r>
          </a:p>
          <a:p>
            <a:r>
              <a:t>MIC = HMAC_MD5(MIC Key，16，802.1X data)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p:txBody>
          <a:bodyPr>
            <a:normAutofit lnSpcReduction="10000"/>
          </a:bodyPr>
          <a:lstStyle/>
          <a:p>
            <a:r>
              <a:rPr lang="en-US" altLang="zh-CN"/>
              <a:t>2. </a:t>
            </a:r>
            <a:r>
              <a:t>The WLAN client then sends an </a:t>
            </a:r>
            <a:r>
              <a:rPr>
                <a:solidFill>
                  <a:srgbClr val="FF0000"/>
                </a:solidFill>
              </a:rPr>
              <a:t>EAPOL-Key frame</a:t>
            </a:r>
            <a:r>
              <a:t> with the </a:t>
            </a:r>
            <a:r>
              <a:rPr>
                <a:solidFill>
                  <a:srgbClr val="FF0000"/>
                </a:solidFill>
              </a:rPr>
              <a:t>SNonce</a:t>
            </a:r>
            <a:r>
              <a:t>, robust security network (RSN) information element, and message integrity code (</a:t>
            </a:r>
            <a:r>
              <a:rPr>
                <a:solidFill>
                  <a:srgbClr val="FF0000"/>
                </a:solidFill>
              </a:rPr>
              <a:t>MIC</a:t>
            </a:r>
            <a:r>
              <a:t>) to the WLAN server.</a:t>
            </a:r>
          </a:p>
          <a:p>
            <a:r>
              <a:t>The WLAN server calculates a PTK using the PMK, ANonce, SNonce, its own MAC address, and the WLAN client's MAC address. It then </a:t>
            </a:r>
            <a:r>
              <a:rPr>
                <a:solidFill>
                  <a:srgbClr val="FF0000"/>
                </a:solidFill>
              </a:rPr>
              <a:t>validates the MIC</a:t>
            </a:r>
            <a:r>
              <a:t> to check whether the client's PMK is the same as its own PMK.</a:t>
            </a:r>
          </a:p>
          <a:p>
            <a:r>
              <a:t>用同样的算法产生PTK。</a:t>
            </a:r>
          </a:p>
          <a:p>
            <a:r>
              <a:t>AP端收到这个数据帧后</a:t>
            </a:r>
            <a:r>
              <a:rPr>
                <a:solidFill>
                  <a:srgbClr val="FF0000"/>
                </a:solidFill>
              </a:rPr>
              <a:t>提取这个MIC</a:t>
            </a:r>
            <a:r>
              <a:t>。并把</a:t>
            </a:r>
            <a:r>
              <a:rPr>
                <a:solidFill>
                  <a:srgbClr val="FF0000"/>
                </a:solidFill>
              </a:rPr>
              <a:t>这个数据帧的MIC部分都填上0</a:t>
            </a:r>
            <a:r>
              <a:t>（十六进制）这时用这个802.1X数据帧，和用上面AP产生的MIC KEY </a:t>
            </a:r>
            <a:r>
              <a:rPr>
                <a:solidFill>
                  <a:srgbClr val="FF0000"/>
                </a:solidFill>
              </a:rPr>
              <a:t>使用同样的算法得出MIC’</a:t>
            </a:r>
            <a:r>
              <a:t>。如果MIC’等于S</a:t>
            </a:r>
            <a:r>
              <a:rPr lang="en-US"/>
              <a:t>tation</a:t>
            </a:r>
            <a:r>
              <a:t> 发送过来的MIC。那么</a:t>
            </a:r>
            <a:r>
              <a:rPr lang="zh-CN"/>
              <a:t>鉴别通过</a:t>
            </a:r>
            <a:r>
              <a:t>。若不等说明则AP 和S</a:t>
            </a:r>
            <a:r>
              <a:rPr lang="en-US"/>
              <a:t>tation</a:t>
            </a:r>
            <a:r>
              <a:t> 的密钥不相同，握手失败了。</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思路</a:t>
            </a:r>
          </a:p>
        </p:txBody>
      </p:sp>
      <p:sp>
        <p:nvSpPr>
          <p:cNvPr id="9" name="内容占位符 8"/>
          <p:cNvSpPr>
            <a:spLocks noGrp="1"/>
          </p:cNvSpPr>
          <p:nvPr>
            <p:ph idx="1"/>
          </p:nvPr>
        </p:nvSpPr>
        <p:spPr/>
        <p:txBody>
          <a:bodyPr/>
          <a:lstStyle/>
          <a:p>
            <a:r>
              <a:t>在Wi</a:t>
            </a:r>
            <a:r>
              <a:rPr lang="en-US"/>
              <a:t>-</a:t>
            </a:r>
            <a:r>
              <a:t>Fi口令中添加时间约束</a:t>
            </a:r>
            <a:r>
              <a:rPr lang="zh-CN"/>
              <a:t>：</a:t>
            </a:r>
            <a:r>
              <a:t>Wi</a:t>
            </a:r>
            <a:r>
              <a:rPr lang="en-US"/>
              <a:t>-</a:t>
            </a:r>
            <a:r>
              <a:t>Fi口令随着时间的变化而变化。用户只能知道</a:t>
            </a:r>
            <a:r>
              <a:rPr lang="zh-CN"/>
              <a:t>或者计算出</a:t>
            </a:r>
            <a:r>
              <a:t>特定时间段的Wi</a:t>
            </a:r>
            <a:r>
              <a:rPr lang="en-US"/>
              <a:t>-</a:t>
            </a:r>
            <a:r>
              <a:t>Fi口令，从而获得该段时间内的Wi</a:t>
            </a:r>
            <a:r>
              <a:rPr lang="en-US"/>
              <a:t>-</a:t>
            </a:r>
            <a:r>
              <a:t>Fi访问权。</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p:txBody>
          <a:bodyPr>
            <a:normAutofit/>
          </a:bodyPr>
          <a:lstStyle/>
          <a:p>
            <a:r>
              <a:rPr lang="en-US" altLang="zh-CN"/>
              <a:t>3. </a:t>
            </a:r>
            <a:r>
              <a:t>The WLAN server sends an </a:t>
            </a:r>
            <a:r>
              <a:rPr>
                <a:solidFill>
                  <a:srgbClr val="FF0000"/>
                </a:solidFill>
              </a:rPr>
              <a:t>EAPOL-Key frame</a:t>
            </a:r>
            <a:r>
              <a:t> containing the ANonce, RSN information element, MIC, and </a:t>
            </a:r>
            <a:r>
              <a:rPr>
                <a:solidFill>
                  <a:srgbClr val="FF0000"/>
                </a:solidFill>
              </a:rPr>
              <a:t>encrypted GTK</a:t>
            </a:r>
            <a:r>
              <a:t> to the WLAN client, instructing the WLAN client to install the temporal keys.</a:t>
            </a:r>
          </a:p>
          <a:p>
            <a:r>
              <a:rPr lang="en-US"/>
              <a:t>AP</a:t>
            </a:r>
            <a:r>
              <a:t>生成</a:t>
            </a:r>
            <a:r>
              <a:rPr>
                <a:solidFill>
                  <a:srgbClr val="FF0000"/>
                </a:solidFill>
              </a:rPr>
              <a:t>GTK</a:t>
            </a:r>
            <a:r>
              <a:rPr lang="zh-CN"/>
              <a:t>，</a:t>
            </a:r>
            <a:r>
              <a:t>GTK 通过</a:t>
            </a:r>
            <a:r>
              <a:rPr>
                <a:solidFill>
                  <a:srgbClr val="FF0000"/>
                </a:solidFill>
              </a:rPr>
              <a:t>EAPOL KEK</a:t>
            </a:r>
            <a:r>
              <a:t>加密,然后整个消息通过</a:t>
            </a:r>
            <a:r>
              <a:rPr>
                <a:solidFill>
                  <a:srgbClr val="FF0000"/>
                </a:solidFill>
              </a:rPr>
              <a:t>KCK</a:t>
            </a:r>
            <a:r>
              <a:t>来认证</a:t>
            </a:r>
            <a:r>
              <a:rPr lang="zh-CN"/>
              <a:t>。</a:t>
            </a:r>
          </a:p>
          <a:p>
            <a:endParaRPr lang="zh-CN"/>
          </a:p>
          <a:p>
            <a:r>
              <a:rPr lang="en-US" altLang="zh-CN"/>
              <a:t>4. The WLAN client sends an </a:t>
            </a:r>
            <a:r>
              <a:rPr lang="en-US" altLang="zh-CN">
                <a:solidFill>
                  <a:srgbClr val="FF0000"/>
                </a:solidFill>
              </a:rPr>
              <a:t>EAPOL-Key frame</a:t>
            </a:r>
            <a:r>
              <a:rPr lang="en-US" altLang="zh-CN"/>
              <a:t> to the WLAN server to </a:t>
            </a:r>
            <a:r>
              <a:rPr lang="en-US" altLang="zh-CN">
                <a:solidFill>
                  <a:srgbClr val="FF0000"/>
                </a:solidFill>
              </a:rPr>
              <a:t>confirm</a:t>
            </a:r>
            <a:r>
              <a:rPr lang="en-US" altLang="zh-CN"/>
              <a:t> that the temporal keys are installed. The WLAN server starts to install the temporal keys after receiving the EAPOL-Key frame.</a:t>
            </a:r>
          </a:p>
          <a:p>
            <a:r>
              <a:rPr lang="en-US" altLang="zh-CN"/>
              <a:t>Station再次确认</a:t>
            </a:r>
            <a:r>
              <a:rPr lang="zh-CN" altLang="en-US"/>
              <a:t>，</a:t>
            </a:r>
            <a:r>
              <a:rPr lang="en-US" altLang="zh-CN"/>
              <a:t>并告诉AP已经接收到密钥生成消息</a:t>
            </a:r>
            <a:r>
              <a:rPr lang="zh-CN" altLang="en-US"/>
              <a:t>，</a:t>
            </a:r>
            <a:r>
              <a:rPr lang="en-US" altLang="zh-CN"/>
              <a:t>可以开始使用TK了</a:t>
            </a:r>
            <a:r>
              <a:rPr lang="zh-CN" altLang="en-US"/>
              <a:t>，此</a:t>
            </a:r>
            <a:r>
              <a:rPr lang="en-US" altLang="zh-CN"/>
              <a:t>消息通过KCK认证</a:t>
            </a:r>
            <a:r>
              <a:rPr lang="zh-CN" altLang="en-US"/>
              <a:t>（</a:t>
            </a:r>
            <a:r>
              <a:rPr lang="en-US" altLang="zh-CN"/>
              <a:t>因为是ACK</a:t>
            </a:r>
            <a:r>
              <a:rPr lang="zh-CN" altLang="en-US"/>
              <a:t>，</a:t>
            </a:r>
            <a:r>
              <a:rPr lang="en-US" altLang="zh-CN"/>
              <a:t>不需要再用KEK加密了</a:t>
            </a:r>
            <a:r>
              <a:rPr lang="zh-CN" altLang="en-US"/>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r>
              <a:rPr lang="zh-CN" altLang="en-US"/>
              <a:t>组密钥更新</a:t>
            </a:r>
          </a:p>
        </p:txBody>
      </p:sp>
      <p:pic>
        <p:nvPicPr>
          <p:cNvPr id="4" name="图片 3"/>
          <p:cNvPicPr>
            <a:picLocks noChangeAspect="1"/>
          </p:cNvPicPr>
          <p:nvPr/>
        </p:nvPicPr>
        <p:blipFill>
          <a:blip r:embed="rId3"/>
          <a:stretch>
            <a:fillRect/>
          </a:stretch>
        </p:blipFill>
        <p:spPr>
          <a:xfrm>
            <a:off x="2121535" y="1046480"/>
            <a:ext cx="7949565" cy="47650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p:txBody>
          <a:bodyPr>
            <a:normAutofit/>
          </a:bodyPr>
          <a:lstStyle/>
          <a:p>
            <a:r>
              <a:rPr lang="en-US"/>
              <a:t>1. </a:t>
            </a:r>
            <a:r>
              <a:t>The WLAN server calculates the </a:t>
            </a:r>
            <a:r>
              <a:rPr>
                <a:solidFill>
                  <a:srgbClr val="FF0000"/>
                </a:solidFill>
              </a:rPr>
              <a:t>GTK</a:t>
            </a:r>
            <a:r>
              <a:t>, encrypts it with the unicast key, and sends an </a:t>
            </a:r>
            <a:r>
              <a:rPr>
                <a:solidFill>
                  <a:srgbClr val="FF0000"/>
                </a:solidFill>
              </a:rPr>
              <a:t>EAPOL-Key frame</a:t>
            </a:r>
            <a:r>
              <a:t> with the </a:t>
            </a:r>
            <a:r>
              <a:rPr>
                <a:solidFill>
                  <a:srgbClr val="FF0000"/>
                </a:solidFill>
              </a:rPr>
              <a:t>encrypted GTK</a:t>
            </a:r>
            <a:r>
              <a:t> to the WLAN client.</a:t>
            </a:r>
          </a:p>
          <a:p>
            <a:r>
              <a:t>这个GTK是利用前面成对密钥4次握手的成果PTK中的</a:t>
            </a:r>
            <a:r>
              <a:rPr>
                <a:solidFill>
                  <a:srgbClr val="FF0000"/>
                </a:solidFill>
              </a:rPr>
              <a:t>EPAOL KEK</a:t>
            </a:r>
            <a:r>
              <a:t>来加密</a:t>
            </a:r>
            <a:r>
              <a:rPr lang="zh-CN"/>
              <a:t>，</a:t>
            </a:r>
            <a:r>
              <a:rPr>
                <a:solidFill>
                  <a:srgbClr val="FF0000"/>
                </a:solidFill>
              </a:rPr>
              <a:t>EAPOL KCK</a:t>
            </a:r>
            <a:r>
              <a:t>来验证</a:t>
            </a:r>
            <a:r>
              <a:rPr lang="zh-CN"/>
              <a:t>。</a:t>
            </a:r>
          </a:p>
          <a:p>
            <a:r>
              <a:rPr lang="en-US" altLang="zh-CN"/>
              <a:t>2. After the WLAN client receives the </a:t>
            </a:r>
            <a:r>
              <a:rPr lang="en-US" altLang="zh-CN">
                <a:solidFill>
                  <a:srgbClr val="FF0000"/>
                </a:solidFill>
              </a:rPr>
              <a:t>EAPOL-Key frame</a:t>
            </a:r>
            <a:r>
              <a:rPr lang="en-US" altLang="zh-CN"/>
              <a:t>, it validates the MIC, decrypts the GTK, installs the GTK, and sends an </a:t>
            </a:r>
            <a:r>
              <a:rPr lang="en-US" altLang="zh-CN">
                <a:solidFill>
                  <a:srgbClr val="FF0000"/>
                </a:solidFill>
              </a:rPr>
              <a:t>EAPOL-Key frame</a:t>
            </a:r>
            <a:r>
              <a:rPr lang="en-US" altLang="zh-CN"/>
              <a:t> to the WLAN server.</a:t>
            </a:r>
          </a:p>
          <a:p>
            <a:r>
              <a:rPr lang="en-US" altLang="zh-CN"/>
              <a:t>Station 送出ACK消息,此消息通过</a:t>
            </a:r>
            <a:r>
              <a:rPr lang="en-US" altLang="zh-CN">
                <a:solidFill>
                  <a:srgbClr val="FF0000"/>
                </a:solidFill>
              </a:rPr>
              <a:t>KCK</a:t>
            </a:r>
            <a:r>
              <a:rPr lang="en-US" altLang="zh-CN"/>
              <a:t>验证</a:t>
            </a:r>
            <a:r>
              <a:rPr lang="zh-CN" altLang="en-US"/>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已完成的工作</a:t>
            </a:r>
          </a:p>
        </p:txBody>
      </p:sp>
      <p:sp>
        <p:nvSpPr>
          <p:cNvPr id="3" name="内容占位符 2"/>
          <p:cNvSpPr>
            <a:spLocks noGrp="1"/>
          </p:cNvSpPr>
          <p:nvPr>
            <p:ph idx="1"/>
          </p:nvPr>
        </p:nvSpPr>
        <p:spPr/>
        <p:txBody>
          <a:bodyPr/>
          <a:lstStyle/>
          <a:p>
            <a:r>
              <a:t>EAPOL-Key frame </a:t>
            </a:r>
            <a:r>
              <a:rPr lang="en-US"/>
              <a:t>format</a:t>
            </a:r>
          </a:p>
          <a:p>
            <a:endParaRPr lang="en-US"/>
          </a:p>
        </p:txBody>
      </p:sp>
      <p:pic>
        <p:nvPicPr>
          <p:cNvPr id="4" name="图片 3"/>
          <p:cNvPicPr>
            <a:picLocks noChangeAspect="1"/>
          </p:cNvPicPr>
          <p:nvPr/>
        </p:nvPicPr>
        <p:blipFill>
          <a:blip r:embed="rId3"/>
          <a:stretch>
            <a:fillRect/>
          </a:stretch>
        </p:blipFill>
        <p:spPr>
          <a:xfrm>
            <a:off x="5812155" y="1567815"/>
            <a:ext cx="4447540" cy="4609465"/>
          </a:xfrm>
          <a:prstGeom prst="rect">
            <a:avLst/>
          </a:prstGeom>
        </p:spPr>
      </p:pic>
      <p:pic>
        <p:nvPicPr>
          <p:cNvPr id="5" name="图片 4"/>
          <p:cNvPicPr>
            <a:picLocks noChangeAspect="1"/>
          </p:cNvPicPr>
          <p:nvPr/>
        </p:nvPicPr>
        <p:blipFill>
          <a:blip r:embed="rId4"/>
          <a:stretch>
            <a:fillRect/>
          </a:stretch>
        </p:blipFill>
        <p:spPr>
          <a:xfrm>
            <a:off x="1297305" y="2800985"/>
            <a:ext cx="3785870" cy="24003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已完成的工作</a:t>
            </a:r>
          </a:p>
        </p:txBody>
      </p:sp>
      <p:sp>
        <p:nvSpPr>
          <p:cNvPr id="3" name="内容占位符 2"/>
          <p:cNvSpPr>
            <a:spLocks noGrp="1"/>
          </p:cNvSpPr>
          <p:nvPr>
            <p:ph idx="1"/>
          </p:nvPr>
        </p:nvSpPr>
        <p:spPr/>
        <p:txBody>
          <a:bodyPr/>
          <a:lstStyle/>
          <a:p>
            <a:r>
              <a:rPr lang="en-US"/>
              <a:t>PAE Ethernet Type：表示协议类型，802.1x分配的协议类型为0x888E。</a:t>
            </a:r>
          </a:p>
          <a:p>
            <a:r>
              <a:rPr lang="en-US"/>
              <a:t>Protocol Version：表示EAPOL帧的发送方所支持的协议版本号。</a:t>
            </a:r>
          </a:p>
          <a:p>
            <a:r>
              <a:rPr lang="en-US"/>
              <a:t>Type：</a:t>
            </a:r>
          </a:p>
          <a:p>
            <a:r>
              <a:rPr lang="en-US"/>
              <a:t>EAPOL-Key（值为03），密钥信息报文；</a:t>
            </a:r>
          </a:p>
          <a:p>
            <a:r>
              <a:rPr lang="en-US"/>
              <a:t>Length：表示数据长度，也就是“Packet Body”字段的长度。如果为0，则表示没有后面的数据域。</a:t>
            </a:r>
          </a:p>
          <a:p>
            <a:r>
              <a:rPr lang="en-US"/>
              <a:t>Packet Body：根据不同的Type有不同的格式。</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已完成的工作</a:t>
            </a:r>
          </a:p>
        </p:txBody>
      </p:sp>
      <p:pic>
        <p:nvPicPr>
          <p:cNvPr id="7" name="内容占位符 6"/>
          <p:cNvPicPr>
            <a:picLocks noGrp="1" noChangeAspect="1"/>
          </p:cNvPicPr>
          <p:nvPr>
            <p:ph idx="1"/>
          </p:nvPr>
        </p:nvPicPr>
        <p:blipFill>
          <a:blip r:embed="rId3"/>
          <a:stretch>
            <a:fillRect/>
          </a:stretch>
        </p:blipFill>
        <p:spPr>
          <a:xfrm>
            <a:off x="838200" y="1691005"/>
            <a:ext cx="5981700" cy="2867025"/>
          </a:xfrm>
          <a:prstGeom prst="rect">
            <a:avLst/>
          </a:prstGeom>
        </p:spPr>
      </p:pic>
      <p:pic>
        <p:nvPicPr>
          <p:cNvPr id="8" name="图片 7"/>
          <p:cNvPicPr>
            <a:picLocks noChangeAspect="1"/>
          </p:cNvPicPr>
          <p:nvPr/>
        </p:nvPicPr>
        <p:blipFill>
          <a:blip r:embed="rId4"/>
          <a:stretch>
            <a:fillRect/>
          </a:stretch>
        </p:blipFill>
        <p:spPr>
          <a:xfrm>
            <a:off x="5353685" y="2492375"/>
            <a:ext cx="6000115" cy="36093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实现方案</a:t>
            </a:r>
          </a:p>
        </p:txBody>
      </p:sp>
      <p:sp>
        <p:nvSpPr>
          <p:cNvPr id="3" name="内容占位符 2"/>
          <p:cNvSpPr>
            <a:spLocks noGrp="1"/>
          </p:cNvSpPr>
          <p:nvPr>
            <p:ph idx="1"/>
          </p:nvPr>
        </p:nvSpPr>
        <p:spPr/>
        <p:txBody>
          <a:bodyPr/>
          <a:lstStyle/>
          <a:p>
            <a:r>
              <a:rPr lang="zh-CN" altLang="en-US"/>
              <a:t>来宾扫描下载应用链接的二维码，下载并安装应用。</a:t>
            </a:r>
          </a:p>
          <a:p>
            <a:r>
              <a:rPr lang="zh-CN" altLang="en-US"/>
              <a:t>邀请者生成Wi</a:t>
            </a:r>
            <a:r>
              <a:rPr lang="en-US" altLang="zh-CN"/>
              <a:t>-</a:t>
            </a:r>
            <a:r>
              <a:rPr lang="zh-CN" altLang="en-US"/>
              <a:t>Fi口令的二维码信息，二维码中包含</a:t>
            </a:r>
            <a:r>
              <a:rPr lang="en-US" altLang="zh-CN"/>
              <a:t>P[i-1]</a:t>
            </a:r>
            <a:r>
              <a:rPr lang="zh-CN" altLang="en-US"/>
              <a:t>、访问截止日</a:t>
            </a:r>
            <a:r>
              <a:rPr lang="en-US" altLang="zh-CN"/>
              <a:t>x</a:t>
            </a:r>
            <a:r>
              <a:rPr lang="zh-CN" altLang="en-US"/>
              <a:t>以及</a:t>
            </a:r>
            <a:r>
              <a:rPr lang="zh-CN" altLang="en-US">
                <a:sym typeface="+mn-ea"/>
              </a:rPr>
              <a:t>Hash</a:t>
            </a:r>
            <a:r>
              <a:rPr lang="zh-CN" altLang="en-US" baseline="30000">
                <a:sym typeface="+mn-ea"/>
              </a:rPr>
              <a:t>(366-</a:t>
            </a:r>
            <a:r>
              <a:rPr lang="en-US" altLang="zh-CN" baseline="30000">
                <a:sym typeface="+mn-ea"/>
              </a:rPr>
              <a:t>x</a:t>
            </a:r>
            <a:r>
              <a:rPr lang="zh-CN" altLang="en-US" baseline="30000">
                <a:sym typeface="+mn-ea"/>
              </a:rPr>
              <a:t>)</a:t>
            </a:r>
            <a:r>
              <a:rPr lang="zh-CN" altLang="en-US">
                <a:sym typeface="+mn-ea"/>
              </a:rPr>
              <a:t>(S)</a:t>
            </a:r>
            <a:r>
              <a:rPr lang="zh-CN" altLang="en-US"/>
              <a:t>。</a:t>
            </a:r>
          </a:p>
          <a:p>
            <a:r>
              <a:rPr lang="zh-CN" altLang="en-US"/>
              <a:t>无线设备和</a:t>
            </a:r>
            <a:r>
              <a:rPr lang="en-US" altLang="zh-CN"/>
              <a:t>AP</a:t>
            </a:r>
            <a:r>
              <a:rPr lang="zh-CN" altLang="en-US"/>
              <a:t>建立</a:t>
            </a:r>
            <a:r>
              <a:rPr lang="en-US" altLang="zh-CN"/>
              <a:t>Association</a:t>
            </a:r>
            <a:r>
              <a:rPr lang="zh-CN" altLang="en-US"/>
              <a:t>后，开始</a:t>
            </a:r>
            <a:r>
              <a:rPr lang="en-US" altLang="zh-CN"/>
              <a:t>WASP2-PSK</a:t>
            </a:r>
            <a:r>
              <a:rPr lang="zh-CN" altLang="en-US"/>
              <a:t>四次握手协议。</a:t>
            </a:r>
          </a:p>
          <a:p>
            <a:r>
              <a:rPr lang="en-US" altLang="zh-CN"/>
              <a:t>AP</a:t>
            </a:r>
            <a:r>
              <a:rPr lang="zh-CN" altLang="en-US"/>
              <a:t>在第一次握手包中添加</a:t>
            </a:r>
            <a:r>
              <a:rPr lang="en-US" altLang="zh-CN"/>
              <a:t>AP</a:t>
            </a:r>
            <a:r>
              <a:rPr lang="zh-CN" altLang="en-US"/>
              <a:t>的系统时间（精确到日即可）以及当日的</a:t>
            </a:r>
            <a:r>
              <a:rPr lang="en-US" altLang="zh-CN"/>
              <a:t>O[i]</a:t>
            </a:r>
            <a:r>
              <a:rPr lang="zh-CN" altLang="en-US"/>
              <a:t>，数据存放在EAPoL-Key frame的Key Data中。</a:t>
            </a:r>
          </a:p>
          <a:p>
            <a:r>
              <a:rPr lang="zh-CN" altLang="en-US"/>
              <a:t>无线设备在接受到数据帧后就就能计算出</a:t>
            </a:r>
            <a:r>
              <a:rPr lang="en-US" altLang="zh-CN"/>
              <a:t>Passphase</a:t>
            </a:r>
            <a:r>
              <a:rPr lang="zh-CN" altLang="en-US"/>
              <a:t>。后面的过程与普通的握手协议完全一致。</a:t>
            </a:r>
          </a:p>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实现方案</a:t>
            </a:r>
          </a:p>
        </p:txBody>
      </p:sp>
      <p:sp>
        <p:nvSpPr>
          <p:cNvPr id="3" name="内容占位符 2"/>
          <p:cNvSpPr>
            <a:spLocks noGrp="1"/>
          </p:cNvSpPr>
          <p:nvPr>
            <p:ph idx="1"/>
          </p:nvPr>
        </p:nvSpPr>
        <p:spPr/>
        <p:txBody>
          <a:bodyPr/>
          <a:lstStyle/>
          <a:p>
            <a:r>
              <a:rPr lang="zh-CN" altLang="en-US"/>
              <a:t>每日0点，无线访问接入点主动发起WPA2-PSK的握手协议，无线设备收到第一个握手包后根据AP时间和O[i]重新计算P[i]，响应AP的鉴别请求。对不能通过鉴别请求的无线设备，AP应当断开其连接。</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实现上的考虑</a:t>
            </a:r>
            <a:endParaRPr lang="en-US" altLang="zh-CN"/>
          </a:p>
        </p:txBody>
      </p:sp>
      <p:sp>
        <p:nvSpPr>
          <p:cNvPr id="3" name="内容占位符 2"/>
          <p:cNvSpPr>
            <a:spLocks noGrp="1"/>
          </p:cNvSpPr>
          <p:nvPr>
            <p:ph idx="1"/>
          </p:nvPr>
        </p:nvSpPr>
        <p:spPr/>
        <p:txBody>
          <a:bodyPr/>
          <a:lstStyle/>
          <a:p>
            <a:r>
              <a:rPr lang="zh-CN" altLang="en-US"/>
              <a:t>应用的体积需要很小，是否能通过浏览器实现。</a:t>
            </a:r>
          </a:p>
          <a:p>
            <a:r>
              <a:rPr lang="zh-CN" altLang="en-US">
                <a:sym typeface="+mn-ea"/>
              </a:rPr>
              <a:t>需要对网卡进行编程，可能需要较高的系统权限。</a:t>
            </a:r>
            <a:endParaRPr lang="zh-CN" altLang="en-US"/>
          </a:p>
          <a:p>
            <a:r>
              <a:rPr lang="zh-CN" altLang="en-US"/>
              <a:t>需要对</a:t>
            </a:r>
            <a:r>
              <a:rPr lang="en-US" altLang="zh-CN"/>
              <a:t>AP</a:t>
            </a:r>
            <a:r>
              <a:rPr lang="zh-CN" altLang="en-US"/>
              <a:t>进行编程。</a:t>
            </a:r>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我们的方案</a:t>
            </a:r>
          </a:p>
        </p:txBody>
      </p:sp>
      <p:sp>
        <p:nvSpPr>
          <p:cNvPr id="3" name="内容占位符 2"/>
          <p:cNvSpPr>
            <a:spLocks noGrp="1"/>
          </p:cNvSpPr>
          <p:nvPr>
            <p:ph idx="1"/>
          </p:nvPr>
        </p:nvSpPr>
        <p:spPr/>
        <p:txBody>
          <a:bodyPr/>
          <a:lstStyle/>
          <a:p>
            <a:r>
              <a:rPr lang="zh-CN" altLang="en-US"/>
              <a:t>方案一：</a:t>
            </a:r>
          </a:p>
          <a:p>
            <a:endParaRPr lang="zh-CN" altLang="en-US"/>
          </a:p>
          <a:p>
            <a:r>
              <a:rPr lang="zh-CN" altLang="en-US"/>
              <a:t>每天更新一个公开参数O，该参数是一个随机数，每天发生变化。设第i-1天的口令是P[i-1]，第i天的公开参数是O[i]，则第i天的口令P[i]由下式决定：</a:t>
            </a:r>
          </a:p>
          <a:p>
            <a:endParaRPr lang="zh-CN" altLang="en-US"/>
          </a:p>
          <a:p>
            <a:r>
              <a:rPr lang="zh-CN" altLang="en-US"/>
              <a:t>P[i] = Hash(P[i-1]) XOR O[i]。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我们的方案</a:t>
            </a:r>
          </a:p>
        </p:txBody>
      </p:sp>
      <p:sp>
        <p:nvSpPr>
          <p:cNvPr id="3" name="内容占位符 2"/>
          <p:cNvSpPr>
            <a:spLocks noGrp="1"/>
          </p:cNvSpPr>
          <p:nvPr>
            <p:ph idx="1"/>
          </p:nvPr>
        </p:nvSpPr>
        <p:spPr/>
        <p:txBody>
          <a:bodyPr/>
          <a:lstStyle/>
          <a:p>
            <a:r>
              <a:rPr lang="zh-CN" altLang="en-US"/>
              <a:t>授权方法：</a:t>
            </a:r>
          </a:p>
          <a:p>
            <a:endParaRPr lang="zh-CN" altLang="en-US"/>
          </a:p>
          <a:p>
            <a:r>
              <a:rPr lang="zh-CN" altLang="en-US"/>
              <a:t>如果希望授权某一用户访问Wi</a:t>
            </a:r>
            <a:r>
              <a:rPr lang="en-US" altLang="zh-CN"/>
              <a:t>-</a:t>
            </a:r>
            <a:r>
              <a:rPr lang="zh-CN" altLang="en-US"/>
              <a:t>Fi（当天是第i天），则只需要告知该用户前一天的口令P[i-1]，该用户就能访问当天以及后续各天的Wi</a:t>
            </a:r>
            <a:r>
              <a:rPr lang="en-US" altLang="zh-CN"/>
              <a:t>-</a:t>
            </a:r>
            <a:r>
              <a:rPr lang="zh-CN" altLang="en-US"/>
              <a:t>Fi（如果该用户能保持每天至少登陆一次</a:t>
            </a:r>
            <a:r>
              <a:rPr lang="en-US" altLang="zh-CN"/>
              <a:t>Wi-Fi</a:t>
            </a:r>
            <a:r>
              <a:rPr lang="zh-CN" altLang="en-US"/>
              <a:t>的话）。</a:t>
            </a:r>
          </a:p>
          <a:p>
            <a:endParaRPr lang="zh-CN" altLang="en-US"/>
          </a:p>
          <a:p>
            <a:r>
              <a:rPr lang="zh-CN" altLang="en-US"/>
              <a:t>而只要授权用户有一天没有登陆WiFi，那么这个用户就彻底失去了WiFi的访问权。</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我们的方案</a:t>
            </a:r>
          </a:p>
        </p:txBody>
      </p:sp>
      <p:sp>
        <p:nvSpPr>
          <p:cNvPr id="3" name="内容占位符 2"/>
          <p:cNvSpPr>
            <a:spLocks noGrp="1"/>
          </p:cNvSpPr>
          <p:nvPr>
            <p:ph idx="1"/>
          </p:nvPr>
        </p:nvSpPr>
        <p:spPr/>
        <p:txBody>
          <a:bodyPr/>
          <a:lstStyle/>
          <a:p>
            <a:r>
              <a:rPr lang="zh-CN" altLang="en-US">
                <a:sym typeface="+mn-ea"/>
              </a:rPr>
              <a:t>安全性考虑：</a:t>
            </a:r>
            <a:endParaRPr lang="zh-CN" altLang="en-US"/>
          </a:p>
          <a:p>
            <a:endParaRPr lang="zh-CN" altLang="en-US"/>
          </a:p>
          <a:p>
            <a:r>
              <a:rPr lang="zh-CN" altLang="en-US"/>
              <a:t>该方案能够保证用户访问的开始时间以及访问的连续性，但是不能保证访问的结束时间。访问的开始时间必须是当前时间。</a:t>
            </a:r>
          </a:p>
          <a:p>
            <a:endParaRPr lang="zh-CN" altLang="en-US"/>
          </a:p>
          <a:p>
            <a:r>
              <a:rPr lang="zh-CN" altLang="en-US"/>
              <a:t>如果一个用户因为一次偶然的机会知道了Wi</a:t>
            </a:r>
            <a:r>
              <a:rPr lang="en-US" altLang="zh-CN"/>
              <a:t>-</a:t>
            </a:r>
            <a:r>
              <a:rPr lang="zh-CN" altLang="en-US"/>
              <a:t>Fi的口令，并且这个用户能够保持每天至少登陆一次Wi</a:t>
            </a:r>
            <a:r>
              <a:rPr lang="en-US" altLang="zh-CN"/>
              <a:t>-</a:t>
            </a:r>
            <a:r>
              <a:rPr lang="zh-CN" altLang="en-US"/>
              <a:t>Fi，那么这个用户将一直拥有Wi</a:t>
            </a:r>
            <a:r>
              <a:rPr lang="en-US" altLang="zh-CN"/>
              <a:t>-</a:t>
            </a:r>
            <a:r>
              <a:rPr lang="zh-CN" altLang="en-US"/>
              <a:t>Fi的访问权。</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改进</a:t>
            </a:r>
          </a:p>
        </p:txBody>
      </p:sp>
      <p:sp>
        <p:nvSpPr>
          <p:cNvPr id="3" name="内容占位符 2"/>
          <p:cNvSpPr>
            <a:spLocks noGrp="1"/>
          </p:cNvSpPr>
          <p:nvPr>
            <p:ph idx="1"/>
          </p:nvPr>
        </p:nvSpPr>
        <p:spPr/>
        <p:txBody>
          <a:bodyPr/>
          <a:lstStyle/>
          <a:p>
            <a:r>
              <a:rPr lang="zh-CN" altLang="en-US">
                <a:sym typeface="+mn-ea"/>
              </a:rPr>
              <a:t>为了保证授权期间经过后，用户便无法获得Wi</a:t>
            </a:r>
            <a:r>
              <a:rPr lang="en-US" altLang="zh-CN">
                <a:sym typeface="+mn-ea"/>
              </a:rPr>
              <a:t>-</a:t>
            </a:r>
            <a:r>
              <a:rPr lang="zh-CN" altLang="en-US">
                <a:sym typeface="+mn-ea"/>
              </a:rPr>
              <a:t>Fi的访问权，需要引入另一个参数。</a:t>
            </a:r>
          </a:p>
          <a:p>
            <a:endParaRPr lang="zh-CN" altLang="en-US">
              <a:sym typeface="+mn-ea"/>
            </a:endParaRPr>
          </a:p>
          <a:p>
            <a:r>
              <a:rPr lang="zh-CN" altLang="en-US">
                <a:sym typeface="+mn-ea"/>
              </a:rPr>
              <a:t>授权期间经过后，用户无法再计算出这个参数。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我们的方案</a:t>
            </a:r>
          </a:p>
        </p:txBody>
      </p:sp>
      <p:sp>
        <p:nvSpPr>
          <p:cNvPr id="3" name="内容占位符 2"/>
          <p:cNvSpPr>
            <a:spLocks noGrp="1"/>
          </p:cNvSpPr>
          <p:nvPr>
            <p:ph idx="1"/>
          </p:nvPr>
        </p:nvSpPr>
        <p:spPr/>
        <p:txBody>
          <a:bodyPr>
            <a:normAutofit lnSpcReduction="20000"/>
          </a:bodyPr>
          <a:lstStyle/>
          <a:p>
            <a:r>
              <a:rPr lang="zh-CN" altLang="en-US"/>
              <a:t>方案二：</a:t>
            </a:r>
          </a:p>
          <a:p>
            <a:endParaRPr lang="zh-CN" altLang="en-US"/>
          </a:p>
          <a:p>
            <a:r>
              <a:rPr lang="zh-CN" altLang="en-US"/>
              <a:t>每年更新一个保密参数S，该参数也是一个随机数，但是每年发生变化，同时每天更新一个公开参数O。我们仍然能够计算：</a:t>
            </a:r>
          </a:p>
          <a:p>
            <a:endParaRPr lang="zh-CN" altLang="en-US"/>
          </a:p>
          <a:p>
            <a:r>
              <a:rPr lang="zh-CN" altLang="en-US"/>
              <a:t>P[i] = Hash(P[i-1]) XOR O[i]。</a:t>
            </a:r>
          </a:p>
          <a:p>
            <a:pPr marL="0" indent="0">
              <a:buNone/>
            </a:pPr>
            <a:endParaRPr lang="zh-CN" altLang="en-US"/>
          </a:p>
          <a:p>
            <a:r>
              <a:rPr lang="zh-CN" altLang="en-US"/>
              <a:t>但是，第i天的口令的计算表达式改为：</a:t>
            </a:r>
          </a:p>
          <a:p>
            <a:endParaRPr lang="zh-CN" altLang="en-US"/>
          </a:p>
          <a:p>
            <a:r>
              <a:rPr lang="zh-CN" altLang="en-US"/>
              <a:t>P</a:t>
            </a:r>
            <a:r>
              <a:rPr lang="en-US" altLang="zh-CN"/>
              <a:t>'</a:t>
            </a:r>
            <a:r>
              <a:rPr lang="zh-CN" altLang="en-US"/>
              <a:t>[i] = Hash</a:t>
            </a:r>
            <a:r>
              <a:rPr lang="zh-CN" altLang="en-US" baseline="30000"/>
              <a:t>(366-i)</a:t>
            </a:r>
            <a:r>
              <a:rPr lang="zh-CN" altLang="en-US"/>
              <a:t>(S) XOR P[i]。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我们的方案</a:t>
            </a:r>
          </a:p>
        </p:txBody>
      </p:sp>
      <p:sp>
        <p:nvSpPr>
          <p:cNvPr id="3" name="内容占位符 2"/>
          <p:cNvSpPr>
            <a:spLocks noGrp="1"/>
          </p:cNvSpPr>
          <p:nvPr>
            <p:ph idx="1"/>
          </p:nvPr>
        </p:nvSpPr>
        <p:spPr/>
        <p:txBody>
          <a:bodyPr>
            <a:normAutofit lnSpcReduction="10000"/>
          </a:bodyPr>
          <a:lstStyle/>
          <a:p>
            <a:r>
              <a:rPr lang="zh-CN" altLang="en-US"/>
              <a:t>授权方法：</a:t>
            </a:r>
          </a:p>
          <a:p>
            <a:r>
              <a:rPr lang="zh-CN" altLang="en-US"/>
              <a:t>如果希望授权某一用户访问Wi</a:t>
            </a:r>
            <a:r>
              <a:rPr lang="en-US" altLang="zh-CN"/>
              <a:t>-</a:t>
            </a:r>
            <a:r>
              <a:rPr lang="zh-CN" altLang="en-US"/>
              <a:t>Fi（当天是第i天），授权期为x天，则只需要告知该用户前一天的P[i-1]以及S1 = Hash</a:t>
            </a:r>
            <a:r>
              <a:rPr lang="zh-CN" altLang="en-US" baseline="30000"/>
              <a:t>(366-i-(x-1))</a:t>
            </a:r>
            <a:r>
              <a:rPr lang="zh-CN" altLang="en-US"/>
              <a:t>(S)，用户可以计算得到后续各天的口令。</a:t>
            </a:r>
          </a:p>
          <a:p>
            <a:r>
              <a:rPr lang="zh-CN" altLang="en-US"/>
              <a:t>Hash</a:t>
            </a:r>
            <a:r>
              <a:rPr lang="zh-CN" altLang="en-US" baseline="30000"/>
              <a:t>(x-1)</a:t>
            </a:r>
            <a:r>
              <a:rPr lang="zh-CN" altLang="en-US"/>
              <a:t>(S1) XOR O[i] XOR Hash(P[i-1]) = Hash</a:t>
            </a:r>
            <a:r>
              <a:rPr lang="zh-CN" altLang="en-US" baseline="30000"/>
              <a:t>(366-i)</a:t>
            </a:r>
            <a:r>
              <a:rPr lang="zh-CN" altLang="en-US"/>
              <a:t>(S) XOR P[i]</a:t>
            </a:r>
          </a:p>
          <a:p>
            <a:r>
              <a:rPr lang="zh-CN" altLang="en-US"/>
              <a:t>Hash</a:t>
            </a:r>
            <a:r>
              <a:rPr lang="zh-CN" altLang="en-US" baseline="30000"/>
              <a:t>(x-2)</a:t>
            </a:r>
            <a:r>
              <a:rPr lang="zh-CN" altLang="en-US"/>
              <a:t>(S1) XOR O[i+1] XOR Hash(P[i]) = Hash</a:t>
            </a:r>
            <a:r>
              <a:rPr lang="zh-CN" altLang="en-US" baseline="30000"/>
              <a:t>(366-i-1)</a:t>
            </a:r>
            <a:r>
              <a:rPr lang="zh-CN" altLang="en-US"/>
              <a:t>(S) XOR P[i+1]</a:t>
            </a:r>
          </a:p>
          <a:p>
            <a:r>
              <a:rPr lang="en-US" altLang="zh-CN"/>
              <a:t>... ...</a:t>
            </a:r>
            <a:endParaRPr lang="zh-CN" altLang="en-US"/>
          </a:p>
          <a:p>
            <a:r>
              <a:rPr lang="zh-CN" altLang="en-US"/>
              <a:t>Hash</a:t>
            </a:r>
            <a:r>
              <a:rPr lang="zh-CN" altLang="en-US" baseline="30000"/>
              <a:t>0</a:t>
            </a:r>
            <a:r>
              <a:rPr lang="zh-CN" altLang="en-US"/>
              <a:t>(S1) XOR O[i+(x-1)] XOR Hash(P[i+(x-2)]) = Hash</a:t>
            </a:r>
            <a:r>
              <a:rPr lang="zh-CN" altLang="en-US" baseline="30000"/>
              <a:t>(366-i-(x-1))</a:t>
            </a:r>
            <a:r>
              <a:rPr lang="zh-CN" altLang="en-US"/>
              <a:t>(S) XOR P[i+(x-1)]</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2552</Words>
  <Application>Microsoft Office PowerPoint</Application>
  <PresentationFormat>宽屏</PresentationFormat>
  <Paragraphs>199</Paragraphs>
  <Slides>38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宋体</vt:lpstr>
      <vt:lpstr>Arial</vt:lpstr>
      <vt:lpstr>Calibri</vt:lpstr>
      <vt:lpstr>Calibri Light</vt:lpstr>
      <vt:lpstr>Office 主题</vt:lpstr>
      <vt:lpstr>Time Evolving Wi-Fi Password</vt:lpstr>
      <vt:lpstr>需求</vt:lpstr>
      <vt:lpstr>思路</vt:lpstr>
      <vt:lpstr>我们的方案</vt:lpstr>
      <vt:lpstr>我们的方案</vt:lpstr>
      <vt:lpstr>我们的方案</vt:lpstr>
      <vt:lpstr>改进</vt:lpstr>
      <vt:lpstr>我们的方案</vt:lpstr>
      <vt:lpstr>我们的方案</vt:lpstr>
      <vt:lpstr>我们的方案</vt:lpstr>
      <vt:lpstr>我们的方案</vt:lpstr>
      <vt:lpstr>我们的方案</vt:lpstr>
      <vt:lpstr>我们的方案</vt:lpstr>
      <vt:lpstr>已完成的工作</vt:lpstr>
      <vt:lpstr>已完成的工作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已完成的工作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已完成的工作</vt:lpstr>
      <vt:lpstr>已完成的工作</vt:lpstr>
      <vt:lpstr>已完成的工作</vt:lpstr>
      <vt:lpstr>实现方案</vt:lpstr>
      <vt:lpstr>实现方案</vt:lpstr>
      <vt:lpstr>实现上的考虑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chenyikai</dc:creator>
  <cp:lastModifiedBy>zhang Fuyou</cp:lastModifiedBy>
  <cp:revision>84</cp:revision>
  <dcterms:created xsi:type="dcterms:W3CDTF">2017-02-24T01:04:00Z</dcterms:created>
  <dcterms:modified xsi:type="dcterms:W3CDTF">2018-06-05T11:39:32Z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