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9" r:id="rId3"/>
    <p:sldId id="370" r:id="rId4"/>
    <p:sldId id="371" r:id="rId5"/>
    <p:sldId id="317" r:id="rId6"/>
    <p:sldId id="319" r:id="rId7"/>
    <p:sldId id="372" r:id="rId8"/>
    <p:sldId id="373" r:id="rId9"/>
    <p:sldId id="323" r:id="rId10"/>
    <p:sldId id="374" r:id="rId11"/>
    <p:sldId id="376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6" r:id="rId21"/>
    <p:sldId id="387" r:id="rId22"/>
    <p:sldId id="385" r:id="rId23"/>
    <p:sldId id="327" r:id="rId24"/>
    <p:sldId id="326" r:id="rId25"/>
    <p:sldId id="344" r:id="rId26"/>
    <p:sldId id="345" r:id="rId27"/>
    <p:sldId id="346" r:id="rId28"/>
    <p:sldId id="328" r:id="rId29"/>
    <p:sldId id="329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7" r:id="rId40"/>
    <p:sldId id="341" r:id="rId41"/>
    <p:sldId id="348" r:id="rId42"/>
    <p:sldId id="349" r:id="rId43"/>
    <p:sldId id="350" r:id="rId44"/>
    <p:sldId id="351" r:id="rId4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uFillTx/>
              </a:rPr>
              <a:t>正向杂凑链：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uFillTx/>
              </a:rPr>
              <a:t>每年初始私有参数</a:t>
            </a:r>
            <a:r>
              <a:rPr lang="en-US" altLang="zh-CN">
                <a:solidFill>
                  <a:schemeClr val="tx1"/>
                </a:solidFill>
                <a:uFillTx/>
              </a:rPr>
              <a:t>P[0]</a:t>
            </a:r>
            <a:r>
              <a:rPr lang="zh-CN" altLang="en-US">
                <a:solidFill>
                  <a:schemeClr val="tx1"/>
                </a:solidFill>
                <a:uFillTx/>
              </a:rPr>
              <a:t>，每天公开参数</a:t>
            </a:r>
            <a:r>
              <a:rPr lang="en-US" altLang="zh-CN">
                <a:solidFill>
                  <a:schemeClr val="tx1"/>
                </a:solidFill>
                <a:uFillTx/>
              </a:rPr>
              <a:t>O</a:t>
            </a:r>
            <a:endParaRPr lang="en-US" altLang="zh-CN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uFillTx/>
              </a:rPr>
              <a:t>P[i] = Hash(P[i - 1] XOR O[i])</a:t>
            </a:r>
            <a:endParaRPr lang="en-US" altLang="zh-CN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uFillTx/>
              </a:rPr>
              <a:t>P[1] = Hash(P[0] XOR O[1]) P[2] = Hash(P[1] XOR O[2])</a:t>
            </a:r>
            <a:endParaRPr lang="en-US" altLang="zh-CN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00000"/>
              </a:lnSpc>
            </a:pPr>
            <a:endParaRPr lang="en-US" altLang="zh-CN" sz="32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uFillTx/>
              </a:rPr>
              <a:t>逆向杂凑链：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uFillTx/>
              </a:rPr>
              <a:t>每年私有参数</a:t>
            </a:r>
            <a:r>
              <a:rPr lang="en-US" altLang="zh-CN">
                <a:solidFill>
                  <a:schemeClr val="tx1"/>
                </a:solidFill>
                <a:uFillTx/>
              </a:rPr>
              <a:t>S</a:t>
            </a:r>
            <a:endParaRPr lang="en-US" altLang="zh-CN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uFillTx/>
              </a:rPr>
              <a:t>Hash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365</a:t>
            </a:r>
            <a:r>
              <a:rPr lang="en-US" altLang="zh-CN">
                <a:solidFill>
                  <a:schemeClr val="tx1"/>
                </a:solidFill>
                <a:uFillTx/>
              </a:rPr>
              <a:t>(S), Hash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364</a:t>
            </a:r>
            <a:r>
              <a:rPr lang="en-US" altLang="zh-CN">
                <a:solidFill>
                  <a:schemeClr val="tx1"/>
                </a:solidFill>
                <a:uFillTx/>
              </a:rPr>
              <a:t>(S), Hash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363</a:t>
            </a:r>
            <a:r>
              <a:rPr lang="en-US" altLang="zh-CN">
                <a:solidFill>
                  <a:schemeClr val="tx1"/>
                </a:solidFill>
                <a:uFillTx/>
              </a:rPr>
              <a:t>(S), ... ,Hash(S), S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更新口令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更新无线连接程序</a:t>
            </a:r>
            <a:r>
              <a:rPr lang="en-US" altLang="zh-CN"/>
              <a:t>hostapd</a:t>
            </a:r>
            <a:r>
              <a:rPr lang="zh-CN" altLang="en-US"/>
              <a:t>的配置文件</a:t>
            </a:r>
            <a:r>
              <a:rPr lang="en-US" altLang="zh-CN"/>
              <a:t>hostapd.conf</a:t>
            </a:r>
            <a:r>
              <a:rPr lang="zh-CN" altLang="en-US"/>
              <a:t>，修改口令</a:t>
            </a:r>
            <a:r>
              <a:rPr lang="en-US" altLang="zh-CN"/>
              <a:t>key</a:t>
            </a:r>
            <a:r>
              <a:rPr lang="zh-CN" altLang="en-US"/>
              <a:t>以及供应商自定应参数</a:t>
            </a:r>
            <a:r>
              <a:rPr lang="en-US" altLang="zh-CN"/>
              <a:t>vendor-specific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重新启动无线连接程序</a:t>
            </a:r>
            <a:r>
              <a:rPr lang="en-US" altLang="zh-CN"/>
              <a:t>hostapd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更新正向</a:t>
            </a:r>
            <a:r>
              <a:rPr lang="zh-CN" altLang="en-US"/>
              <a:t>私有参数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 update_password_parameter(void);</a:t>
            </a:r>
            <a:endParaRPr lang="en-US"/>
          </a:p>
          <a:p>
            <a:r>
              <a:rPr lang="en-US"/>
              <a:t>1. </a:t>
            </a:r>
            <a:r>
              <a:rPr lang="zh-CN" altLang="en-US"/>
              <a:t>将新的正向私有参数写入文件。</a:t>
            </a:r>
            <a:endParaRPr lang="zh-CN" altLang="en-US"/>
          </a:p>
          <a:p>
            <a:r>
              <a:rPr lang="zh-CN" altLang="en-US"/>
              <a:t>    保证口令更新先于正向私有参数的更新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移动终端的口令维护程序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8113" y="1577340"/>
          <a:ext cx="4006850" cy="483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916045" imgH="4722495" progId="Visio.Drawing.15">
                  <p:embed/>
                </p:oleObj>
              </mc:Choice>
              <mc:Fallback>
                <p:oleObj name="" r:id="rId2" imgW="3916045" imgH="472249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48113" y="1577340"/>
                        <a:ext cx="4006850" cy="483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移动终端的口令维护程序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class password_parameters_handler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public:</a:t>
            </a:r>
            <a:endParaRPr lang="en-US"/>
          </a:p>
          <a:p>
            <a:r>
              <a:rPr lang="en-US"/>
              <a:t>        int supplicant_init(const std::string&amp;, const std::string&amp;);</a:t>
            </a:r>
            <a:endParaRPr lang="en-US"/>
          </a:p>
          <a:p>
            <a:r>
              <a:rPr lang="en-US"/>
              <a:t>        int get</a:t>
            </a:r>
            <a:r>
              <a:rPr lang="en-US"/>
              <a:t>_password(const std::string&amp;, byte[]);</a:t>
            </a:r>
            <a:endParaRPr lang="en-US"/>
          </a:p>
          <a:p>
            <a:r>
              <a:rPr lang="en-US"/>
              <a:t>        int update_password_parameter(void);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 </a:t>
            </a:r>
            <a:r>
              <a:rPr lang="en-US">
                <a:sym typeface="+mn-ea"/>
              </a:rPr>
              <a:t>supplicant</a:t>
            </a:r>
            <a:r>
              <a:rPr lang="zh-CN" altLang="en-US"/>
              <a:t>_init(const std::string&amp;, const std::string&amp;);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从配置文件中解析保密参数，验证参数是否有效。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parse_private_parameter</a:t>
            </a:r>
            <a:r>
              <a:rPr lang="en-US" altLang="zh-CN"/>
              <a:t>(void);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获取</a:t>
            </a:r>
            <a:r>
              <a:rPr lang="zh-CN" altLang="en-US"/>
              <a:t>无线网卡的名称。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7930" y="1825625"/>
          <a:ext cx="3723640" cy="487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4528820" imgH="5927725" progId="Visio.Drawing.15">
                  <p:embed/>
                </p:oleObj>
              </mc:Choice>
              <mc:Fallback>
                <p:oleObj name="" r:id="rId2" imgW="4528820" imgH="592772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7930" y="1825625"/>
                        <a:ext cx="3723640" cy="487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更新口令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72560" y="533400"/>
          <a:ext cx="4246880" cy="619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5045075" imgH="7358380" progId="Visio.Drawing.15">
                  <p:embed/>
                </p:oleObj>
              </mc:Choice>
              <mc:Fallback>
                <p:oleObj name="" r:id="rId2" imgW="5045075" imgH="7358380" progId="Visio.Drawing.15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2560" y="533400"/>
                        <a:ext cx="4246880" cy="619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得到口令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int get_password(const std::string&amp;, byte[]);</a:t>
            </a:r>
            <a:endParaRPr lang="en-US"/>
          </a:p>
          <a:p>
            <a:r>
              <a:rPr lang="en-US" altLang="zh-CN"/>
              <a:t>1. </a:t>
            </a:r>
            <a:r>
              <a:rPr lang="zh-CN" altLang="en-US"/>
              <a:t>从无线管理帧</a:t>
            </a:r>
            <a:r>
              <a:rPr lang="zh-CN" altLang="en-US"/>
              <a:t>中解析当前时间和</a:t>
            </a:r>
            <a:r>
              <a:rPr lang="zh-CN" altLang="en-US"/>
              <a:t>公开参数。</a:t>
            </a:r>
            <a:endParaRPr lang="zh-CN" altLang="en-US"/>
          </a:p>
          <a:p>
            <a:r>
              <a:rPr lang="zh-CN" altLang="en-US"/>
              <a:t>        int capture_public_parameter(</a:t>
            </a:r>
            <a:r>
              <a:rPr lang="en-US" altLang="zh-CN"/>
              <a:t>const </a:t>
            </a:r>
            <a:r>
              <a:rPr lang="en-US" altLang="zh-CN"/>
              <a:t>std::string&amp;);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1.1. </a:t>
            </a:r>
            <a:r>
              <a:rPr lang="zh-CN" altLang="en-US"/>
              <a:t>从无线网卡管理帧中获取指定</a:t>
            </a:r>
            <a:r>
              <a:rPr lang="en-US" altLang="zh-CN"/>
              <a:t>SSID</a:t>
            </a:r>
            <a:r>
              <a:rPr lang="zh-CN" altLang="en-US"/>
              <a:t>的公开参数。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1.2. </a:t>
            </a:r>
            <a:r>
              <a:rPr lang="zh-CN" altLang="en-US"/>
              <a:t>验证当前时间是否有效</a:t>
            </a:r>
            <a:r>
              <a:rPr lang="zh-CN"/>
              <a:t>，</a:t>
            </a:r>
            <a:r>
              <a:rPr lang="zh-CN" altLang="en-US"/>
              <a:t>验证参数是否有效。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计算口令。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int calculate_password(byte[]);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2.1 </a:t>
            </a:r>
            <a:r>
              <a:rPr lang="zh-CN" altLang="en-US"/>
              <a:t>计算正向私有参数、逆向私有参数，计算口令并返回。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更新口令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 latinLnBrk="1"/>
            <a:r>
              <a:rPr lang="en-US" altLang="zh-CN"/>
              <a:t>1. </a:t>
            </a:r>
            <a:r>
              <a:rPr lang="zh-CN" altLang="en-US"/>
              <a:t>更新无线连接程序</a:t>
            </a:r>
            <a:r>
              <a:rPr lang="en-US" altLang="zh-CN"/>
              <a:t>wpa_supplicant</a:t>
            </a:r>
            <a:r>
              <a:rPr lang="zh-CN" altLang="en-US"/>
              <a:t>的配置文件</a:t>
            </a:r>
            <a:r>
              <a:rPr lang="en-US" altLang="zh-CN">
                <a:sym typeface="+mn-ea"/>
              </a:rPr>
              <a:t>wpa_supplicant</a:t>
            </a:r>
            <a:r>
              <a:rPr lang="en-US" altLang="zh-CN"/>
              <a:t>.conf</a:t>
            </a:r>
            <a:r>
              <a:rPr lang="zh-CN" altLang="en-US"/>
              <a:t>，修改口令</a:t>
            </a:r>
            <a:r>
              <a:rPr lang="en-US" altLang="zh-CN"/>
              <a:t>key</a:t>
            </a:r>
            <a:r>
              <a:rPr lang="zh-CN" altLang="en-US"/>
              <a:t>。</a:t>
            </a:r>
            <a:endParaRPr lang="zh-CN" altLang="en-US"/>
          </a:p>
          <a:p>
            <a:pPr fontAlgn="auto" latinLnBrk="1"/>
            <a:r>
              <a:rPr lang="en-US" altLang="zh-CN"/>
              <a:t>2. </a:t>
            </a:r>
            <a:r>
              <a:rPr lang="zh-CN" altLang="en-US"/>
              <a:t>使用无线连接程序</a:t>
            </a:r>
            <a:r>
              <a:rPr lang="en-US" altLang="zh-CN"/>
              <a:t>wpa_supplicant</a:t>
            </a:r>
            <a:r>
              <a:rPr lang="zh-CN" altLang="en-US"/>
              <a:t>接入指定的无线网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更新正向私有参数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 update_password_parameter(void);</a:t>
            </a:r>
            <a:endParaRPr lang="en-US"/>
          </a:p>
          <a:p>
            <a:r>
              <a:rPr lang="en-US"/>
              <a:t>1. </a:t>
            </a:r>
            <a:r>
              <a:rPr lang="zh-CN" altLang="en-US"/>
              <a:t>将新的正向私有参数写入文件。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保证获取到的公开参数是正确的，从而保证计算得到的正向私有参数是正确的。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管理员接口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管理员的客户端需要</a:t>
            </a:r>
            <a:r>
              <a:rPr lang="zh-CN" altLang="en-US"/>
              <a:t>实现以下功能：</a:t>
            </a:r>
            <a:endParaRPr lang="zh-CN" altLang="en-US"/>
          </a:p>
          <a:p>
            <a:r>
              <a:rPr lang="zh-CN" altLang="en-US"/>
              <a:t>输入单期间隔和总期数后会生成两个文件：私有参数配置文件和公开参数配置文件，并保存在指定路径下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指定无线接入点的</a:t>
            </a:r>
            <a:r>
              <a:rPr lang="en-US" altLang="zh-CN"/>
              <a:t>IP</a:t>
            </a:r>
            <a:r>
              <a:rPr lang="zh-CN" altLang="en-US"/>
              <a:t>和管理员账号，</a:t>
            </a:r>
            <a:r>
              <a:rPr lang="zh-CN" altLang="en-US"/>
              <a:t>将配置文件上传到无线接入点，并运行无线维护</a:t>
            </a:r>
            <a:r>
              <a:rPr lang="zh-CN" altLang="en-US"/>
              <a:t>程序。</a:t>
            </a:r>
            <a:endParaRPr lang="zh-CN" altLang="en-US"/>
          </a:p>
          <a:p>
            <a:r>
              <a:rPr lang="zh-CN" altLang="en-US"/>
              <a:t>输入授权期，可以生成自当前时间开始、授权期长度的种子口令，并</a:t>
            </a:r>
            <a:r>
              <a:rPr lang="zh-CN" altLang="en-US"/>
              <a:t>以二维码的形式打印在纸上或者屏幕上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口令</a:t>
            </a:r>
            <a:r>
              <a:rPr lang="en-US" altLang="zh-CN"/>
              <a:t>OTP = P[i] XOR Hash</a:t>
            </a:r>
            <a:r>
              <a:rPr lang="en-US" altLang="zh-CN" baseline="30000"/>
              <a:t>366-i</a:t>
            </a:r>
            <a:r>
              <a:rPr lang="en-US" altLang="zh-CN"/>
              <a:t>(S)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用户的客户端需要</a:t>
            </a:r>
            <a:r>
              <a:rPr lang="zh-CN" altLang="en-US"/>
              <a:t>实现以下功能：</a:t>
            </a:r>
            <a:endParaRPr lang="zh-CN" altLang="en-US"/>
          </a:p>
          <a:p>
            <a:r>
              <a:rPr lang="zh-CN" altLang="en-US"/>
              <a:t>扫描二维码，并将种子口令保存至本地。</a:t>
            </a:r>
            <a:endParaRPr lang="zh-CN" altLang="en-US"/>
          </a:p>
          <a:p>
            <a:r>
              <a:rPr lang="zh-CN" altLang="en-US"/>
              <a:t>接入无线。</a:t>
            </a:r>
            <a:endParaRPr lang="zh-CN" altLang="en-US"/>
          </a:p>
          <a:p>
            <a:r>
              <a:rPr lang="zh-CN" altLang="en-US"/>
              <a:t>输入授权期（在自己的授权期范围内），可以生成自当前时间开始、授权期长度的种子口令，并以二维码的形式显示在屏幕上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阅读的文献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One Time Password</a:t>
            </a:r>
            <a:r>
              <a:rPr lang="zh-CN" altLang="en-US"/>
              <a:t>的实现方式</a:t>
            </a:r>
            <a:endParaRPr lang="zh-CN" altLang="en-US"/>
          </a:p>
          <a:p>
            <a:r>
              <a:rPr lang="en-US" altLang="zh-CN"/>
              <a:t>1. </a:t>
            </a:r>
            <a:r>
              <a:t>HOTP </a:t>
            </a:r>
            <a:r>
              <a:rPr lang="en-US"/>
              <a:t>&amp; </a:t>
            </a:r>
            <a:r>
              <a:t>TOTP</a:t>
            </a:r>
            <a:r>
              <a:rPr lang="zh-CN" altLang="en-US">
                <a:sym typeface="+mn-ea"/>
              </a:rPr>
              <a:t>（同步，带密钥杂凑）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挑战和响应（带密钥杂凑）</a:t>
            </a:r>
            <a:endParaRPr lang="zh-CN" altLang="en-US">
              <a:sym typeface="+mn-ea"/>
            </a:endParaRPr>
          </a:p>
          <a:p>
            <a:r>
              <a:rPr lang="en-US" altLang="zh-CN"/>
              <a:t>3. Lamport</a:t>
            </a:r>
            <a:r>
              <a:rPr lang="zh-CN" altLang="en-US"/>
              <a:t>模式（逆向杂凑链）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正向杂凑链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HOTP &amp; TOTP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RFC4226</a:t>
            </a:r>
            <a:r>
              <a:rPr lang="zh-CN" altLang="en-US"/>
              <a:t>和</a:t>
            </a:r>
            <a:r>
              <a:rPr lang="en-US" altLang="zh-CN"/>
              <a:t>RFC6238</a:t>
            </a:r>
            <a:r>
              <a:rPr lang="zh-CN" altLang="en-US"/>
              <a:t>规定的一次一密算法</a:t>
            </a:r>
            <a:endParaRPr lang="zh-CN" altLang="en-US"/>
          </a:p>
          <a:p>
            <a:r>
              <a:rPr lang="zh-CN" altLang="en-US"/>
              <a:t>算法基于</a:t>
            </a:r>
            <a:r>
              <a:rPr lang="en-US" altLang="zh-CN"/>
              <a:t>HMAC</a:t>
            </a:r>
            <a:endParaRPr lang="zh-CN" altLang="en-US"/>
          </a:p>
          <a:p>
            <a:r>
              <a:rPr lang="zh-CN" altLang="en-US"/>
              <a:t>通信双方共享秘密</a:t>
            </a:r>
            <a:r>
              <a:rPr lang="en-US" altLang="zh-CN"/>
              <a:t>Key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HOTP(K,C) = Truncate(HMAC-SHA-1(K, C))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表示计数器，通信双方应当保证计数器的同步。</a:t>
            </a:r>
            <a:endParaRPr lang="zh-CN" altLang="en-US"/>
          </a:p>
          <a:p>
            <a:r>
              <a:rPr lang="en-US" altLang="zh-CN">
                <a:sym typeface="+mn-ea"/>
              </a:rPr>
              <a:t>HOTP(K,T) = Truncate(HMAC-SHA-1(K, T))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表示当前时间，标准建议时间跨度为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秒。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挑战和响应</a:t>
            </a:r>
            <a:endParaRPr 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TOTP</a:t>
            </a:r>
            <a:r>
              <a:rPr lang="zh-CN" altLang="en-US"/>
              <a:t>要求服务器和令牌时间同步，挑战和响应可以规避时间同步的问题。</a:t>
            </a:r>
            <a:endParaRPr lang="zh-CN" altLang="en-US"/>
          </a:p>
          <a:p>
            <a:r>
              <a:rPr lang="zh-CN" altLang="en-US"/>
              <a:t>服务器发起挑战，发送随机数</a:t>
            </a:r>
            <a:r>
              <a:rPr lang="en-US" altLang="zh-CN"/>
              <a:t>challenge</a:t>
            </a:r>
            <a:r>
              <a:rPr lang="zh-CN" altLang="en-US"/>
              <a:t>给手机（手机被用作令牌），手机使用双方预先共享的密钥</a:t>
            </a:r>
            <a:r>
              <a:rPr lang="en-US" altLang="zh-CN"/>
              <a:t>Key</a:t>
            </a:r>
            <a:r>
              <a:rPr lang="zh-CN" altLang="en-US"/>
              <a:t>，计算</a:t>
            </a:r>
            <a:r>
              <a:rPr lang="en-US" altLang="zh-CN"/>
              <a:t>OTP = Hash(challenge || key)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用户输入</a:t>
            </a:r>
            <a:r>
              <a:rPr lang="en-US" altLang="zh-CN"/>
              <a:t>OTP</a:t>
            </a:r>
            <a:r>
              <a:rPr lang="zh-CN" altLang="en-US"/>
              <a:t>后登录。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挑战和响应</a:t>
            </a:r>
            <a:endParaRPr 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Using the mobile phone as a security token for unified authentication</a:t>
            </a:r>
            <a:r>
              <a:rPr lang="en-US" altLang="zh-CN"/>
              <a:t>, 2007, Second International Conference on Systems and Networks Communications</a:t>
            </a:r>
            <a:endParaRPr lang="en-US" altLang="zh-CN"/>
          </a:p>
          <a:p>
            <a:r>
              <a:rPr lang="zh-CN" altLang="en-US"/>
              <a:t>存在三方：鉴别服务器</a:t>
            </a:r>
            <a:r>
              <a:rPr lang="en-US" altLang="zh-CN"/>
              <a:t>AS</a:t>
            </a:r>
            <a:r>
              <a:rPr lang="zh-CN" altLang="en-US"/>
              <a:t>、网页应用、手机（用作产生</a:t>
            </a:r>
            <a:r>
              <a:rPr lang="en-US" altLang="zh-CN"/>
              <a:t>OTP</a:t>
            </a:r>
            <a:r>
              <a:rPr lang="zh-CN" altLang="en-US"/>
              <a:t>的令牌）</a:t>
            </a:r>
            <a:endParaRPr lang="zh-CN" altLang="en-US"/>
          </a:p>
          <a:p>
            <a:r>
              <a:rPr lang="zh-CN" altLang="en-US"/>
              <a:t>手机和</a:t>
            </a:r>
            <a:r>
              <a:rPr lang="en-US" altLang="zh-CN"/>
              <a:t>AS</a:t>
            </a:r>
            <a:r>
              <a:rPr lang="zh-CN" altLang="en-US"/>
              <a:t>使用SPEKE共享密钥</a:t>
            </a:r>
            <a:r>
              <a:rPr lang="en-US" altLang="zh-CN"/>
              <a:t>Key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AS</a:t>
            </a:r>
            <a:r>
              <a:rPr lang="zh-CN" altLang="en-US"/>
              <a:t>产生随机数</a:t>
            </a:r>
            <a:r>
              <a:rPr lang="en-US" altLang="zh-CN"/>
              <a:t>challenge = Random()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OTP = Hash(challenge || key)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MAC = HMAC</a:t>
            </a:r>
            <a:r>
              <a:rPr lang="en-US" altLang="zh-CN" baseline="-25000">
                <a:sym typeface="+mn-ea"/>
              </a:rPr>
              <a:t>Key</a:t>
            </a:r>
            <a:r>
              <a:rPr lang="en-US" altLang="zh-CN">
                <a:sym typeface="+mn-ea"/>
              </a:rPr>
              <a:t>(OTP)</a:t>
            </a:r>
            <a:r>
              <a:rPr lang="zh-CN" altLang="en-US">
                <a:sym typeface="+mn-ea"/>
              </a:rPr>
              <a:t>，将</a:t>
            </a:r>
            <a:r>
              <a:rPr lang="en-US" altLang="zh-CN">
                <a:sym typeface="+mn-ea"/>
              </a:rPr>
              <a:t>challenge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发送给手机。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挑战和响应</a:t>
            </a:r>
            <a:endParaRPr 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手机以同样的公式计算</a:t>
            </a:r>
            <a:r>
              <a:rPr lang="en-US" altLang="zh-CN"/>
              <a:t>OTP</a:t>
            </a:r>
            <a:r>
              <a:rPr lang="zh-CN" altLang="en-US"/>
              <a:t>，验证</a:t>
            </a:r>
            <a:r>
              <a:rPr lang="en-US" altLang="zh-CN"/>
              <a:t>OTP</a:t>
            </a:r>
            <a:r>
              <a:rPr lang="zh-CN" altLang="en-US"/>
              <a:t>的有效性。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OTP</a:t>
            </a:r>
            <a:r>
              <a:rPr lang="zh-CN" altLang="en-US"/>
              <a:t>通过蓝牙传输至网页，或者以展示给用户、而由用户在网页上输入的方式传输至网页，网页使用</a:t>
            </a:r>
            <a:r>
              <a:rPr lang="en-US" altLang="zh-CN"/>
              <a:t>OTP</a:t>
            </a:r>
            <a:r>
              <a:rPr lang="zh-CN" altLang="en-US"/>
              <a:t>鉴别用户身份。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基础算法：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每一个用户都有一个秘密参数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，对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做若干次杂凑运算，得到一条杂凑链：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S, H(S), H(H(S)) = H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(S), ... , H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(S)</a:t>
            </a:r>
            <a:endParaRPr lang="zh-CN" altLang="en-US">
              <a:sym typeface="+mn-ea"/>
            </a:endParaRPr>
          </a:p>
          <a:p>
            <a:r>
              <a:rPr lang="zh-CN" altLang="en-US"/>
              <a:t>逆序使用上述值作为每次登录的口令。</a:t>
            </a:r>
            <a:endParaRPr lang="zh-CN" altLang="en-US"/>
          </a:p>
          <a:p>
            <a:r>
              <a:rPr lang="zh-CN" altLang="en-US"/>
              <a:t>每次使用的口令均不同，且无法根据本次登录的口令推测下次登录的口令。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基础算法存在的问题：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链长度有限，用完后需要更新；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无法实现双向鉴别；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无法验证与口令一同发送的请求的有效性。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链长度有限，用完后需要更新；无法实现双向鉴别：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Hash-Chain-Based Authentication for IoT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2016, Universidad de Salamanca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注册阶段：通信双方共享秘密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sec</a:t>
            </a:r>
            <a:r>
              <a:rPr lang="zh-CN" altLang="en-US">
                <a:sym typeface="+mn-ea"/>
              </a:rPr>
              <a:t>。</a:t>
            </a:r>
            <a:endParaRPr lang="en-US" altLang="zh-CN" baseline="-250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登录阶段：客户端产生随机数</a:t>
            </a:r>
            <a:r>
              <a:rPr lang="en-US" altLang="zh-CN">
                <a:sym typeface="+mn-ea"/>
              </a:rPr>
              <a:t>nonce</a:t>
            </a:r>
            <a:r>
              <a:rPr lang="en-US" altLang="zh-CN" baseline="-25000">
                <a:sym typeface="+mn-ea"/>
              </a:rPr>
              <a:t>A1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= Random()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nonceA2 = Hash(Time, Hash(A</a:t>
            </a:r>
            <a:r>
              <a:rPr lang="en-US" altLang="zh-CN" baseline="-25000">
                <a:sym typeface="+mn-ea"/>
              </a:rPr>
              <a:t>sec</a:t>
            </a:r>
            <a:r>
              <a:rPr lang="en-US" altLang="zh-CN">
                <a:sym typeface="+mn-ea"/>
              </a:rPr>
              <a:t>), nonce</a:t>
            </a:r>
            <a:r>
              <a:rPr lang="en-US" altLang="zh-CN" baseline="-25000">
                <a:sym typeface="+mn-ea"/>
              </a:rPr>
              <a:t>A1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nonce</a:t>
            </a:r>
            <a:r>
              <a:rPr lang="en-US" altLang="zh-CN" baseline="-25000">
                <a:sym typeface="+mn-ea"/>
              </a:rPr>
              <a:t>A1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nonce</a:t>
            </a:r>
            <a:r>
              <a:rPr lang="en-US" altLang="zh-CN" baseline="-25000">
                <a:sym typeface="+mn-ea"/>
              </a:rPr>
              <a:t>A2</a:t>
            </a:r>
            <a:r>
              <a:rPr lang="zh-CN" altLang="en-US">
                <a:sym typeface="+mn-ea"/>
              </a:rPr>
              <a:t>发送给服务器。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与基于</a:t>
            </a:r>
            <a:r>
              <a:rPr lang="en-US" altLang="zh-CN"/>
              <a:t>MAC</a:t>
            </a:r>
            <a:r>
              <a:rPr lang="zh-CN" altLang="en-US"/>
              <a:t>的一次一密不同：基于</a:t>
            </a:r>
            <a:r>
              <a:rPr lang="en-US" altLang="zh-CN"/>
              <a:t>MAC</a:t>
            </a:r>
            <a:r>
              <a:rPr lang="zh-CN" altLang="en-US"/>
              <a:t>的一次一密，一旦用户曾经被授予过</a:t>
            </a:r>
            <a:r>
              <a:rPr lang="en-US" altLang="zh-CN"/>
              <a:t>Wi-Fi</a:t>
            </a:r>
            <a:r>
              <a:rPr lang="zh-CN" altLang="en-US"/>
              <a:t>访问权限，他将永远获得以后的</a:t>
            </a:r>
            <a:r>
              <a:rPr lang="en-US" altLang="zh-CN"/>
              <a:t>Wi-Fi</a:t>
            </a:r>
            <a:r>
              <a:rPr lang="zh-CN" altLang="en-US"/>
              <a:t>访问权限，即使</a:t>
            </a:r>
            <a:r>
              <a:rPr lang="en-US" altLang="zh-CN"/>
              <a:t>Wi-Fi</a:t>
            </a:r>
            <a:r>
              <a:rPr lang="zh-CN" altLang="en-US"/>
              <a:t>口令不断变化，因为他始终能够计算出新的口令。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我们能赋授予不同的用户不同时长的</a:t>
            </a:r>
            <a:r>
              <a:rPr lang="en-US" altLang="zh-CN"/>
              <a:t>Wi-Fi</a:t>
            </a:r>
            <a:r>
              <a:rPr lang="zh-CN" altLang="en-US"/>
              <a:t>访问权限，而且不同用户获得的口令长度相同。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除了口令本身，我们不需要添加任何机制来阻止用户的访问。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服务器收到</a:t>
            </a:r>
            <a:r>
              <a:rPr lang="en-US" altLang="zh-CN">
                <a:sym typeface="+mn-ea"/>
              </a:rPr>
              <a:t>nonce</a:t>
            </a:r>
            <a:r>
              <a:rPr lang="en-US" altLang="zh-CN" baseline="-25000">
                <a:sym typeface="+mn-ea"/>
              </a:rPr>
              <a:t>A1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nonce</a:t>
            </a:r>
            <a:r>
              <a:rPr lang="en-US" altLang="zh-CN" baseline="-25000">
                <a:sym typeface="+mn-ea"/>
              </a:rPr>
              <a:t>A2</a:t>
            </a:r>
            <a:r>
              <a:rPr lang="zh-CN" altLang="en-US">
                <a:sym typeface="+mn-ea"/>
              </a:rPr>
              <a:t>后做如下验证：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nonce</a:t>
            </a:r>
            <a:r>
              <a:rPr lang="en-US" altLang="zh-CN" baseline="-25000">
                <a:sym typeface="+mn-ea"/>
              </a:rPr>
              <a:t>A2</a:t>
            </a:r>
            <a:r>
              <a:rPr lang="en-US" altLang="zh-CN">
                <a:sym typeface="+mn-ea"/>
              </a:rPr>
              <a:t>' = Hash(Time, Hash(A</a:t>
            </a:r>
            <a:r>
              <a:rPr lang="en-US" altLang="zh-CN" baseline="-25000">
                <a:sym typeface="+mn-ea"/>
              </a:rPr>
              <a:t>sec</a:t>
            </a:r>
            <a:r>
              <a:rPr lang="en-US" altLang="zh-CN">
                <a:sym typeface="+mn-ea"/>
              </a:rPr>
              <a:t>), nonce</a:t>
            </a:r>
            <a:r>
              <a:rPr lang="en-US" altLang="zh-CN" baseline="-25000">
                <a:sym typeface="+mn-ea"/>
              </a:rPr>
              <a:t>A1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nonce</a:t>
            </a:r>
            <a:r>
              <a:rPr lang="en-US" altLang="zh-CN" baseline="-25000">
                <a:sym typeface="+mn-ea"/>
              </a:rPr>
              <a:t>A2</a:t>
            </a:r>
            <a:r>
              <a:rPr lang="en-US" altLang="zh-CN">
                <a:sym typeface="+mn-ea"/>
              </a:rPr>
              <a:t>'' = Hash(Time - 1, Hash(A</a:t>
            </a:r>
            <a:r>
              <a:rPr lang="en-US" altLang="zh-CN" baseline="-25000">
                <a:sym typeface="+mn-ea"/>
              </a:rPr>
              <a:t>sec</a:t>
            </a:r>
            <a:r>
              <a:rPr lang="en-US" altLang="zh-CN">
                <a:sym typeface="+mn-ea"/>
              </a:rPr>
              <a:t>), nonce</a:t>
            </a:r>
            <a:r>
              <a:rPr lang="en-US" altLang="zh-CN" baseline="-25000">
                <a:sym typeface="+mn-ea"/>
              </a:rPr>
              <a:t>A1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nonce</a:t>
            </a:r>
            <a:r>
              <a:rPr lang="en-US" altLang="zh-CN" baseline="-25000">
                <a:sym typeface="+mn-ea"/>
              </a:rPr>
              <a:t>A2</a:t>
            </a:r>
            <a:r>
              <a:rPr lang="en-US" altLang="zh-CN">
                <a:sym typeface="+mn-ea"/>
              </a:rPr>
              <a:t>''' = Hash(Time - 2, Hash(A</a:t>
            </a:r>
            <a:r>
              <a:rPr lang="en-US" altLang="zh-CN" baseline="-25000">
                <a:sym typeface="+mn-ea"/>
              </a:rPr>
              <a:t>sec</a:t>
            </a:r>
            <a:r>
              <a:rPr lang="en-US" altLang="zh-CN">
                <a:sym typeface="+mn-ea"/>
              </a:rPr>
              <a:t>), nonce</a:t>
            </a:r>
            <a:r>
              <a:rPr lang="en-US" altLang="zh-CN" baseline="-25000">
                <a:sym typeface="+mn-ea"/>
              </a:rPr>
              <a:t>A1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如果上述三个值中有一个值等于</a:t>
            </a:r>
            <a:r>
              <a:rPr lang="en-US" altLang="zh-CN">
                <a:sym typeface="+mn-ea"/>
              </a:rPr>
              <a:t>nonce</a:t>
            </a:r>
            <a:r>
              <a:rPr lang="en-US" altLang="zh-CN" baseline="-25000">
                <a:sym typeface="+mn-ea"/>
              </a:rPr>
              <a:t>A2</a:t>
            </a:r>
            <a:r>
              <a:rPr lang="zh-CN" altLang="en-US">
                <a:sym typeface="+mn-ea"/>
              </a:rPr>
              <a:t>，则对客户端的鉴别通过。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服务器产生随机数</a:t>
            </a:r>
            <a:r>
              <a:rPr lang="en-US" altLang="zh-CN">
                <a:sym typeface="+mn-ea"/>
              </a:rPr>
              <a:t>seed = Hash(Random())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tk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 = Hash(seed, nonce</a:t>
            </a:r>
            <a:r>
              <a:rPr lang="en-US" altLang="zh-CN" baseline="-25000">
                <a:sym typeface="+mn-ea"/>
              </a:rPr>
              <a:t>A2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tk</a:t>
            </a:r>
            <a:r>
              <a:rPr lang="en-US" altLang="zh-CN" baseline="-25000">
                <a:sym typeface="+mn-ea"/>
              </a:rPr>
              <a:t>0</a:t>
            </a:r>
            <a:r>
              <a:rPr lang="zh-CN" altLang="en-US">
                <a:sym typeface="+mn-ea"/>
              </a:rPr>
              <a:t>为基础，计算杂凑链</a:t>
            </a:r>
            <a:r>
              <a:rPr lang="en-US" altLang="zh-CN">
                <a:sym typeface="+mn-ea"/>
              </a:rPr>
              <a:t>tk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 tk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 tk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, ... ,tk</a:t>
            </a:r>
            <a:r>
              <a:rPr lang="en-US" altLang="zh-CN" baseline="-25000">
                <a:sym typeface="+mn-ea"/>
              </a:rPr>
              <a:t>512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服务器将</a:t>
            </a:r>
            <a:r>
              <a:rPr lang="en-US" altLang="zh-CN">
                <a:sym typeface="+mn-ea"/>
              </a:rPr>
              <a:t>seed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tk</a:t>
            </a:r>
            <a:r>
              <a:rPr lang="en-US" altLang="zh-CN" baseline="-25000">
                <a:sym typeface="+mn-ea"/>
              </a:rPr>
              <a:t>512</a:t>
            </a:r>
            <a:r>
              <a:rPr lang="zh-CN" altLang="en-US">
                <a:sym typeface="+mn-ea"/>
              </a:rPr>
              <a:t>发送给客户端。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客户端验证</a:t>
            </a:r>
            <a:r>
              <a:rPr lang="en-US" altLang="zh-CN">
                <a:sym typeface="+mn-ea"/>
              </a:rPr>
              <a:t>tk</a:t>
            </a:r>
            <a:r>
              <a:rPr lang="en-US" altLang="zh-CN" baseline="-25000">
                <a:sym typeface="+mn-ea"/>
              </a:rPr>
              <a:t>512</a:t>
            </a:r>
            <a:r>
              <a:rPr lang="zh-CN" altLang="en-US">
                <a:sym typeface="+mn-ea"/>
              </a:rPr>
              <a:t>的正确性，实现对服务器的鉴别。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后续客户端在向服务器发起请求时，都要携带</a:t>
            </a:r>
            <a:r>
              <a:rPr lang="en-US" altLang="zh-CN">
                <a:sym typeface="+mn-ea"/>
              </a:rPr>
              <a:t>tk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tk</a:t>
            </a:r>
            <a:r>
              <a:rPr lang="zh-CN" altLang="en-US">
                <a:sym typeface="+mn-ea"/>
              </a:rPr>
              <a:t>逆序使用。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i="1">
                <a:sym typeface="+mn-ea"/>
              </a:rPr>
              <a:t>An Efficient Authentication Infrastructure of WLAN Based on Self-Updating Hash Chain, 2007</a:t>
            </a:r>
            <a:endParaRPr lang="zh-CN" altLang="en-US" i="1">
              <a:sym typeface="+mn-ea"/>
            </a:endParaRPr>
          </a:p>
          <a:p>
            <a:r>
              <a:rPr lang="zh-CN" altLang="en-US" i="1">
                <a:sym typeface="+mn-ea"/>
              </a:rPr>
              <a:t>通用可组合的自更新 Hash 链认证模型，2011</a:t>
            </a:r>
            <a:endParaRPr lang="zh-CN" altLang="en-US" i="1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无法验证与口令一同发送的请求的有效性：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手机支付中一种抗抵赖的哈希链鉴权协议, 2011, 计算机应用研究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注册阶段：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客户端产生随机数</a:t>
            </a:r>
            <a:r>
              <a:rPr lang="en-US" altLang="zh-CN">
                <a:sym typeface="+mn-ea"/>
              </a:rPr>
              <a:t>R</a:t>
            </a:r>
            <a:r>
              <a:rPr lang="en-US" altLang="zh-CN" baseline="-25000">
                <a:sym typeface="+mn-ea"/>
              </a:rPr>
              <a:t>auth</a:t>
            </a:r>
            <a:r>
              <a:rPr lang="zh-CN" altLang="en-US">
                <a:sym typeface="+mn-ea"/>
              </a:rPr>
              <a:t>，计算鉴别用杂凑链</a:t>
            </a:r>
            <a:r>
              <a:rPr lang="en-US" altLang="zh-CN">
                <a:sym typeface="+mn-ea"/>
              </a:rPr>
              <a:t>H(R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), H(H(R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)), ..., H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；产生随机数</a:t>
            </a:r>
            <a:r>
              <a:rPr lang="en-US" altLang="zh-CN">
                <a:sym typeface="+mn-ea"/>
              </a:rPr>
              <a:t>R</a:t>
            </a:r>
            <a:r>
              <a:rPr lang="en-US" altLang="zh-CN" baseline="-25000">
                <a:sym typeface="+mn-ea"/>
              </a:rPr>
              <a:t>sig</a:t>
            </a:r>
            <a:r>
              <a:rPr lang="zh-CN" altLang="en-US">
                <a:sym typeface="+mn-ea"/>
              </a:rPr>
              <a:t>，计算签名用杂凑链</a:t>
            </a:r>
            <a:r>
              <a:rPr lang="en-US" altLang="zh-CN">
                <a:sym typeface="+mn-ea"/>
              </a:rPr>
              <a:t>H(R</a:t>
            </a:r>
            <a:r>
              <a:rPr lang="en-US" altLang="zh-CN" baseline="-25000">
                <a:sym typeface="+mn-ea"/>
              </a:rPr>
              <a:t>sig</a:t>
            </a:r>
            <a:r>
              <a:rPr lang="en-US" altLang="zh-CN">
                <a:sym typeface="+mn-ea"/>
              </a:rPr>
              <a:t>), H(H(R</a:t>
            </a:r>
            <a:r>
              <a:rPr lang="en-US" altLang="zh-CN" baseline="-25000">
                <a:sym typeface="+mn-ea"/>
              </a:rPr>
              <a:t>sig</a:t>
            </a:r>
            <a:r>
              <a:rPr lang="en-US" altLang="zh-CN">
                <a:sym typeface="+mn-ea"/>
              </a:rPr>
              <a:t>)), ..., H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sig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，将</a:t>
            </a:r>
            <a:r>
              <a:rPr lang="en-US" altLang="zh-CN">
                <a:sym typeface="+mn-ea"/>
              </a:rPr>
              <a:t>H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H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sig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发送给服务器。服务器为用户分配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，返回</a:t>
            </a:r>
            <a:r>
              <a:rPr lang="en-US" altLang="zh-CN">
                <a:sym typeface="+mn-ea"/>
              </a:rPr>
              <a:t>ID</a:t>
            </a:r>
            <a:r>
              <a:rPr lang="en-US" altLang="zh-CN" baseline="-25000">
                <a:sym typeface="+mn-ea"/>
              </a:rPr>
              <a:t>User</a:t>
            </a:r>
            <a:r>
              <a:rPr lang="zh-CN" altLang="en-US">
                <a:sym typeface="+mn-ea"/>
              </a:rPr>
              <a:t>给客户端。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请求阶段：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客户端在发起请求时，客户端需要向服务器发送以下数据：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ID</a:t>
            </a:r>
            <a:r>
              <a:rPr lang="en-US" altLang="zh-CN" baseline="-25000">
                <a:sym typeface="+mn-ea"/>
              </a:rPr>
              <a:t>User</a:t>
            </a:r>
            <a:endParaRPr lang="en-US" altLang="zh-CN" baseline="-25000">
              <a:sym typeface="+mn-ea"/>
            </a:endParaRPr>
          </a:p>
          <a:p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 = Encrypt</a:t>
            </a:r>
            <a:r>
              <a:rPr lang="en-US" altLang="zh-CN" baseline="-25000">
                <a:sym typeface="+mn-ea"/>
              </a:rPr>
              <a:t>H^n(Rauth)</a:t>
            </a:r>
            <a:r>
              <a:rPr lang="en-US" altLang="zh-CN">
                <a:sym typeface="+mn-ea"/>
              </a:rPr>
              <a:t>(M, H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MAC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 = HMAC</a:t>
            </a:r>
            <a:r>
              <a:rPr lang="en-US" altLang="zh-CN" baseline="-25000">
                <a:sym typeface="+mn-ea"/>
              </a:rPr>
              <a:t>H^(n-1)(Rsig)</a:t>
            </a:r>
            <a:r>
              <a:rPr lang="en-US" altLang="zh-CN">
                <a:sym typeface="+mn-ea"/>
              </a:rPr>
              <a:t>(ID</a:t>
            </a:r>
            <a:r>
              <a:rPr lang="en-US" altLang="zh-CN" baseline="-25000">
                <a:sym typeface="+mn-ea"/>
              </a:rPr>
              <a:t>User</a:t>
            </a:r>
            <a:r>
              <a:rPr lang="en-US" altLang="zh-CN">
                <a:sym typeface="+mn-ea"/>
              </a:rPr>
              <a:t>, C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MAC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 = HMAC</a:t>
            </a:r>
            <a:r>
              <a:rPr lang="en-US" altLang="zh-CN" baseline="-25000">
                <a:sym typeface="+mn-ea"/>
              </a:rPr>
              <a:t>H^n(Rauth)</a:t>
            </a:r>
            <a:r>
              <a:rPr lang="en-US" altLang="zh-CN">
                <a:sym typeface="+mn-ea"/>
              </a:rPr>
              <a:t>(ID</a:t>
            </a:r>
            <a:r>
              <a:rPr lang="en-US" altLang="zh-CN" baseline="-25000">
                <a:sym typeface="+mn-ea"/>
              </a:rPr>
              <a:t>User</a:t>
            </a:r>
            <a:r>
              <a:rPr lang="en-US" altLang="zh-CN">
                <a:sym typeface="+mn-ea"/>
              </a:rPr>
              <a:t>, C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 MAC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服务器收到客户端的请求后做如下验证：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验证</a:t>
            </a:r>
            <a:r>
              <a:rPr lang="en-US" altLang="zh-CN">
                <a:sym typeface="+mn-ea"/>
              </a:rPr>
              <a:t>MAC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 = HMAC</a:t>
            </a:r>
            <a:r>
              <a:rPr lang="en-US" altLang="zh-CN" baseline="-25000">
                <a:sym typeface="+mn-ea"/>
              </a:rPr>
              <a:t>H^n(Rauth)</a:t>
            </a:r>
            <a:r>
              <a:rPr lang="en-US" altLang="zh-CN">
                <a:sym typeface="+mn-ea"/>
              </a:rPr>
              <a:t>(ID</a:t>
            </a:r>
            <a:r>
              <a:rPr lang="en-US" altLang="zh-CN" baseline="-25000">
                <a:sym typeface="+mn-ea"/>
              </a:rPr>
              <a:t>User</a:t>
            </a:r>
            <a:r>
              <a:rPr lang="en-US" altLang="zh-CN">
                <a:sym typeface="+mn-ea"/>
              </a:rPr>
              <a:t>, C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 MAC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的正确性；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解密</a:t>
            </a:r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，获得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H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验证</a:t>
            </a:r>
            <a:r>
              <a:rPr lang="en-US" altLang="zh-CN">
                <a:sym typeface="+mn-ea"/>
              </a:rPr>
              <a:t>H(H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)) = H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的正确性；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更新</a:t>
            </a:r>
            <a:r>
              <a:rPr lang="en-US" altLang="zh-CN">
                <a:sym typeface="+mn-ea"/>
              </a:rPr>
              <a:t>H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H</a:t>
            </a:r>
            <a:r>
              <a:rPr lang="en-US" altLang="zh-CN" baseline="30000">
                <a:sym typeface="+mn-ea"/>
              </a:rPr>
              <a:t>n-1</a:t>
            </a:r>
            <a:r>
              <a:rPr lang="en-US" altLang="zh-CN">
                <a:sym typeface="+mn-ea"/>
              </a:rPr>
              <a:t>(R</a:t>
            </a:r>
            <a:r>
              <a:rPr lang="en-US" altLang="zh-CN" baseline="-25000">
                <a:sym typeface="+mn-ea"/>
              </a:rPr>
              <a:t>auth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i="1">
                <a:sym typeface="+mn-ea"/>
              </a:rPr>
              <a:t>A Hash-Chain Based Method for Full or Partial Authentication of Communication in a Real-Time Wireless Environment, 2010</a:t>
            </a:r>
            <a:endParaRPr lang="zh-CN" altLang="en-US" i="1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以上协议中，客户端的口令均没有有效期。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 countable and time-bound password-based user authentication scheme for the applications of electronic commerce, 2009, Information Sciences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服务器选择两个大素数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注册阶段：服务器为用户分配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产生随机数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r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, (r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, ((r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, ..., r</a:t>
            </a:r>
            <a:r>
              <a:rPr lang="en-US" altLang="zh-CN" baseline="30000">
                <a:sym typeface="+mn-ea"/>
              </a:rPr>
              <a:t>2^n</a:t>
            </a:r>
            <a:r>
              <a:rPr lang="en-US" altLang="zh-CN">
                <a:sym typeface="+mn-ea"/>
              </a:rPr>
              <a:t> (mod pq)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PW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 = r</a:t>
            </a:r>
            <a:r>
              <a:rPr lang="en-US" altLang="zh-CN" baseline="30000">
                <a:sym typeface="+mn-ea"/>
              </a:rPr>
              <a:t>2^j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 = MAC</a:t>
            </a:r>
            <a:r>
              <a:rPr lang="en-US" altLang="zh-CN" baseline="-25000">
                <a:sym typeface="+mn-ea"/>
              </a:rPr>
              <a:t>p</a:t>
            </a:r>
            <a:r>
              <a:rPr lang="en-US" altLang="zh-CN">
                <a:sym typeface="+mn-ea"/>
              </a:rPr>
              <a:t>(ID || TID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 || ED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 || PW</a:t>
            </a:r>
            <a:r>
              <a:rPr lang="en-US" altLang="zh-CN" baseline="-25000">
                <a:sym typeface="+mn-ea"/>
              </a:rPr>
              <a:t>j-1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TK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 = {TID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 || ED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 || a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}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其中，</a:t>
            </a:r>
            <a:r>
              <a:rPr lang="en-US" altLang="zh-CN">
                <a:sym typeface="+mn-ea"/>
              </a:rPr>
              <a:t>TID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TK</a:t>
            </a:r>
            <a:r>
              <a:rPr lang="zh-CN" altLang="en-US">
                <a:sym typeface="+mn-ea"/>
              </a:rPr>
              <a:t>（也就是</a:t>
            </a:r>
            <a:r>
              <a:rPr lang="en-US" altLang="zh-CN">
                <a:sym typeface="+mn-ea"/>
              </a:rPr>
              <a:t>PW</a:t>
            </a:r>
            <a:r>
              <a:rPr lang="zh-CN" altLang="en-US">
                <a:sym typeface="+mn-ea"/>
              </a:rPr>
              <a:t>）的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ED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TK</a:t>
            </a:r>
            <a:r>
              <a:rPr lang="zh-CN" altLang="en-US">
                <a:sym typeface="+mn-ea"/>
              </a:rPr>
              <a:t>的有效期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TK</a:t>
            </a:r>
            <a:r>
              <a:rPr lang="en-US" altLang="zh-CN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PW</a:t>
            </a:r>
            <a:r>
              <a:rPr lang="en-US" altLang="zh-CN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的发送给客户端。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登录阶段：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次请求，客户端计算</a:t>
            </a:r>
            <a:r>
              <a:rPr lang="en-US" altLang="zh-CN">
                <a:sym typeface="+mn-ea"/>
              </a:rPr>
              <a:t>b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 = MAC</a:t>
            </a:r>
            <a:r>
              <a:rPr lang="en-US" altLang="zh-CN" baseline="-25000">
                <a:sym typeface="+mn-ea"/>
              </a:rPr>
              <a:t>an</a:t>
            </a:r>
            <a:r>
              <a:rPr lang="en-US" altLang="zh-CN">
                <a:sym typeface="+mn-ea"/>
              </a:rPr>
              <a:t>(ID || Time)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PW</a:t>
            </a:r>
            <a:r>
              <a:rPr lang="en-US" altLang="zh-CN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TID</a:t>
            </a:r>
            <a:r>
              <a:rPr lang="en-US" altLang="zh-CN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ED</a:t>
            </a:r>
            <a:r>
              <a:rPr lang="en-US" altLang="zh-CN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Time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en-US" altLang="zh-CN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发送给服务器。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服务器收到请求后，做如下验证：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检查请求时间与服务器当前时间的时间差是否在可容忍的范围内；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检查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TID</a:t>
            </a:r>
            <a:r>
              <a:rPr lang="zh-CN" altLang="en-US">
                <a:sym typeface="+mn-ea"/>
              </a:rPr>
              <a:t>的有效性，</a:t>
            </a:r>
            <a:r>
              <a:rPr lang="en-US" altLang="zh-CN">
                <a:sym typeface="+mn-ea"/>
              </a:rPr>
              <a:t>TID</a:t>
            </a:r>
            <a:r>
              <a:rPr lang="zh-CN" altLang="en-US">
                <a:sym typeface="+mn-ea"/>
              </a:rPr>
              <a:t>是否已被使用（服务器需要记录已使用过的</a:t>
            </a:r>
            <a:r>
              <a:rPr lang="en-US" altLang="zh-CN">
                <a:sym typeface="+mn-ea"/>
              </a:rPr>
              <a:t>TID</a:t>
            </a:r>
            <a:r>
              <a:rPr lang="zh-CN" altLang="en-US">
                <a:sym typeface="+mn-ea"/>
              </a:rPr>
              <a:t>）；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检查当前时间是否已超过</a:t>
            </a:r>
            <a:r>
              <a:rPr lang="en-US" altLang="zh-CN">
                <a:sym typeface="+mn-ea"/>
              </a:rPr>
              <a:t>TK</a:t>
            </a:r>
            <a:r>
              <a:rPr lang="zh-CN" altLang="en-US">
                <a:sym typeface="+mn-ea"/>
              </a:rPr>
              <a:t>的截止日期；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PW</a:t>
            </a:r>
            <a:r>
              <a:rPr lang="en-US" altLang="zh-CN" baseline="-25000">
                <a:sym typeface="+mn-ea"/>
              </a:rPr>
              <a:t>n-1</a:t>
            </a: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PW</a:t>
            </a:r>
            <a:r>
              <a:rPr lang="en-US" altLang="zh-CN" baseline="-25000">
                <a:sym typeface="+mn-ea"/>
              </a:rPr>
              <a:t>n-1</a:t>
            </a:r>
            <a:r>
              <a:rPr lang="zh-CN" altLang="en-US">
                <a:sym typeface="+mn-ea"/>
              </a:rPr>
              <a:t>（只有服务器能计算</a:t>
            </a:r>
            <a:r>
              <a:rPr lang="en-US" altLang="zh-CN">
                <a:sym typeface="+mn-ea"/>
              </a:rPr>
              <a:t>PW</a:t>
            </a:r>
            <a:r>
              <a:rPr lang="en-US" altLang="zh-CN" baseline="-25000">
                <a:sym typeface="+mn-ea"/>
              </a:rPr>
              <a:t>n-1</a:t>
            </a:r>
            <a:r>
              <a:rPr lang="zh-CN" altLang="en-US">
                <a:sym typeface="+mn-ea"/>
              </a:rPr>
              <a:t>），会得到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个候选值；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 = MAC</a:t>
            </a:r>
            <a:r>
              <a:rPr lang="en-US" altLang="zh-CN" baseline="-25000">
                <a:sym typeface="+mn-ea"/>
              </a:rPr>
              <a:t>p</a:t>
            </a:r>
            <a:r>
              <a:rPr lang="en-US" altLang="zh-CN">
                <a:sym typeface="+mn-ea"/>
              </a:rPr>
              <a:t>(ID || TID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 || ED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 || PW</a:t>
            </a:r>
            <a:r>
              <a:rPr lang="en-US" altLang="zh-CN" baseline="-25000">
                <a:sym typeface="+mn-ea"/>
              </a:rPr>
              <a:t>n-1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，同样会得到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个候选值；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b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 = MAC</a:t>
            </a:r>
            <a:r>
              <a:rPr lang="en-US" altLang="zh-CN" baseline="-25000">
                <a:sym typeface="+mn-ea"/>
              </a:rPr>
              <a:t>an</a:t>
            </a:r>
            <a:r>
              <a:rPr lang="en-US" altLang="zh-CN">
                <a:sym typeface="+mn-ea"/>
              </a:rPr>
              <a:t>(ID || Time)</a:t>
            </a:r>
            <a:r>
              <a:rPr lang="zh-CN" altLang="en-US">
                <a:sym typeface="+mn-ea"/>
              </a:rPr>
              <a:t>，只有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个候选值是正确的。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记录此次</a:t>
            </a:r>
            <a:r>
              <a:rPr lang="en-US" altLang="zh-CN">
                <a:sym typeface="+mn-ea"/>
              </a:rPr>
              <a:t>TID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返回正确的</a:t>
            </a:r>
            <a:r>
              <a:rPr lang="en-US" altLang="zh-CN">
                <a:sym typeface="+mn-ea"/>
              </a:rPr>
              <a:t>PW</a:t>
            </a:r>
            <a:r>
              <a:rPr lang="en-US" altLang="zh-CN" baseline="-25000">
                <a:sym typeface="+mn-ea"/>
              </a:rPr>
              <a:t>n-1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还有很多鉴别协议都基于该模式。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Lamport模式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还有很多鉴别协议都基于该模式。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将杂凑算法改为公钥算法，生成公钥加密链。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无线接入点端的口令维护程序</a:t>
            </a:r>
            <a:endParaRPr lang="zh-CN" altLang="en-US"/>
          </a:p>
          <a:p>
            <a:r>
              <a:rPr lang="zh-CN" altLang="en-US"/>
              <a:t>移动终端的口令维护程序</a:t>
            </a:r>
            <a:endParaRPr lang="zh-CN" altLang="en-US"/>
          </a:p>
          <a:p>
            <a:r>
              <a:rPr lang="zh-CN" altLang="en-US"/>
              <a:t>管理员操作的接口，主要是生成种子口令，</a:t>
            </a:r>
            <a:r>
              <a:rPr lang="zh-CN" altLang="en-US"/>
              <a:t>向无线接入点上传口令维护程序的配置文件，以及向用户分发种子口令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用户接口，主要是移动终端获取种子口令，以及向其他用户分发种子口令。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正向杂凑链</a:t>
            </a:r>
            <a:endParaRPr 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记录杂凑次数，保证服务器和客户端杂凑次数同步。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注册阶段：客户端选择两种杂凑函数</a:t>
            </a:r>
            <a:r>
              <a:rPr lang="en-US" altLang="zh-CN">
                <a:sym typeface="+mn-ea"/>
              </a:rPr>
              <a:t>H</a:t>
            </a:r>
            <a:r>
              <a:rPr lang="en-US" altLang="zh-CN" baseline="-25000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H</a:t>
            </a:r>
            <a:r>
              <a:rPr lang="en-US" altLang="zh-CN" baseline="-25000">
                <a:sym typeface="+mn-ea"/>
              </a:rPr>
              <a:t>b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生成随机数</a:t>
            </a:r>
            <a:r>
              <a:rPr lang="en-US" altLang="zh-CN">
                <a:sym typeface="+mn-ea"/>
              </a:rPr>
              <a:t>Seed = Random()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m = Random()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cur_usr</a:t>
            </a:r>
            <a:r>
              <a:rPr lang="en-US" altLang="zh-CN">
                <a:sym typeface="+mn-ea"/>
              </a:rPr>
              <a:t> = H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m</a:t>
            </a:r>
            <a:r>
              <a:rPr lang="en-US" altLang="zh-CN">
                <a:sym typeface="+mn-ea"/>
              </a:rPr>
              <a:t>(Seed)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客户端将</a:t>
            </a:r>
            <a:r>
              <a:rPr lang="en-US" altLang="zh-CN">
                <a:sym typeface="+mn-ea"/>
              </a:rPr>
              <a:t>Seed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发送给服务器。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服务器计算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cur_srv</a:t>
            </a:r>
            <a:r>
              <a:rPr lang="en-US" altLang="zh-CN">
                <a:sym typeface="+mn-ea"/>
              </a:rPr>
              <a:t> = H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m</a:t>
            </a:r>
            <a:r>
              <a:rPr lang="en-US" altLang="zh-CN">
                <a:sym typeface="+mn-ea"/>
              </a:rPr>
              <a:t>(Seed)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cur_usr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cur_srv</a:t>
            </a:r>
            <a:r>
              <a:rPr lang="zh-CN" altLang="en-US">
                <a:sym typeface="+mn-ea"/>
              </a:rPr>
              <a:t>应当是一致的，后续此二者可能会不同。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正向杂凑链</a:t>
            </a:r>
            <a:endParaRPr 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服务器保存：当前杂凑值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cur_srv</a:t>
            </a:r>
            <a:r>
              <a:rPr lang="zh-CN" altLang="en-US">
                <a:sym typeface="+mn-ea"/>
              </a:rPr>
              <a:t>，杂凑的次数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cur_srv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客户端保存：当前杂凑值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cur_usr</a:t>
            </a:r>
            <a:r>
              <a:rPr lang="zh-CN" altLang="en-US">
                <a:sym typeface="+mn-ea"/>
              </a:rPr>
              <a:t>，杂凑的次数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usr</a:t>
            </a:r>
            <a:r>
              <a:rPr lang="zh-CN" altLang="en-US">
                <a:sym typeface="+mn-ea"/>
              </a:rPr>
              <a:t>，客户端杂凑次数和服务器杂凑次数的差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usr_srv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登录阶段（安全信道）：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客户端计算</a:t>
            </a:r>
            <a:r>
              <a:rPr lang="en-US" altLang="zh-CN">
                <a:sym typeface="+mn-ea"/>
              </a:rPr>
              <a:t>m = I</a:t>
            </a:r>
            <a:r>
              <a:rPr lang="en-US" altLang="zh-CN" baseline="-25000">
                <a:sym typeface="+mn-ea"/>
              </a:rPr>
              <a:t>usr</a:t>
            </a:r>
            <a:r>
              <a:rPr lang="en-US" altLang="zh-CN">
                <a:sym typeface="+mn-ea"/>
              </a:rPr>
              <a:t> - I</a:t>
            </a:r>
            <a:r>
              <a:rPr lang="en-US" altLang="zh-CN" baseline="-25000">
                <a:sym typeface="+mn-ea"/>
              </a:rPr>
              <a:t>srv</a:t>
            </a:r>
            <a:r>
              <a:rPr lang="zh-CN" altLang="en-US">
                <a:sym typeface="+mn-ea"/>
              </a:rPr>
              <a:t>，即服务器和客户端杂凑次数的差。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若</a:t>
            </a:r>
            <a:r>
              <a:rPr lang="en-US" altLang="zh-CN">
                <a:sym typeface="+mn-ea"/>
              </a:rPr>
              <a:t>m = 0</a:t>
            </a:r>
            <a:r>
              <a:rPr lang="zh-CN" altLang="en-US">
                <a:sym typeface="+mn-ea"/>
              </a:rPr>
              <a:t>，则生成随机数</a:t>
            </a:r>
            <a:r>
              <a:rPr lang="en-US" altLang="zh-CN">
                <a:sym typeface="+mn-ea"/>
              </a:rPr>
              <a:t>m = Random() != 0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cur_usr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= H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m</a:t>
            </a:r>
            <a:r>
              <a:rPr lang="en-US" altLang="zh-CN">
                <a:sym typeface="+mn-ea"/>
              </a:rPr>
              <a:t>(S</a:t>
            </a:r>
            <a:r>
              <a:rPr lang="en-US" altLang="zh-CN" baseline="-25000">
                <a:sym typeface="+mn-ea"/>
              </a:rPr>
              <a:t>cur_usr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，同时更新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usr</a:t>
            </a:r>
            <a:r>
              <a:rPr lang="en-US" altLang="zh-CN">
                <a:sym typeface="+mn-ea"/>
              </a:rPr>
              <a:t> = I</a:t>
            </a:r>
            <a:r>
              <a:rPr lang="en-US" altLang="zh-CN" baseline="-25000">
                <a:sym typeface="+mn-ea"/>
              </a:rPr>
              <a:t>usr</a:t>
            </a:r>
            <a:r>
              <a:rPr lang="en-US" altLang="zh-CN">
                <a:sym typeface="+mn-ea"/>
              </a:rPr>
              <a:t> + m</a:t>
            </a:r>
            <a:r>
              <a:rPr lang="zh-CN" altLang="en-US">
                <a:sym typeface="+mn-ea"/>
              </a:rPr>
              <a:t>，保证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usr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cur_usr</a:t>
            </a:r>
            <a:r>
              <a:rPr lang="zh-CN" altLang="en-US">
                <a:sym typeface="+mn-ea"/>
              </a:rPr>
              <a:t>的一致性。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正向杂凑链</a:t>
            </a:r>
            <a:endParaRPr 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服务器收到来自客户端的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后，计算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cur_srv</a:t>
            </a:r>
            <a:r>
              <a:rPr lang="en-US" altLang="zh-CN">
                <a:sym typeface="+mn-ea"/>
              </a:rPr>
              <a:t>' = H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m</a:t>
            </a:r>
            <a:r>
              <a:rPr lang="en-US" altLang="zh-CN">
                <a:sym typeface="+mn-ea"/>
              </a:rPr>
              <a:t>(S</a:t>
            </a:r>
            <a:r>
              <a:rPr lang="en-US" altLang="zh-CN" baseline="-25000">
                <a:sym typeface="+mn-ea"/>
              </a:rPr>
              <a:t>cur_srv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此时，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cur_srv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cur_usr</a:t>
            </a:r>
            <a:r>
              <a:rPr lang="zh-CN" altLang="en-US">
                <a:sym typeface="+mn-ea"/>
              </a:rPr>
              <a:t>应当是相同的。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服务器生成挑战</a:t>
            </a:r>
            <a:r>
              <a:rPr lang="en-US" altLang="zh-CN">
                <a:sym typeface="+mn-ea"/>
              </a:rPr>
              <a:t>ANS = H</a:t>
            </a:r>
            <a:r>
              <a:rPr lang="en-US" altLang="zh-CN" baseline="-25000">
                <a:sym typeface="+mn-ea"/>
              </a:rPr>
              <a:t>b</a:t>
            </a:r>
            <a:r>
              <a:rPr lang="en-US" altLang="zh-CN" baseline="30000">
                <a:sym typeface="+mn-ea"/>
              </a:rPr>
              <a:t>m</a:t>
            </a:r>
            <a:r>
              <a:rPr lang="en-US" altLang="zh-CN">
                <a:sym typeface="+mn-ea"/>
              </a:rPr>
              <a:t>(S</a:t>
            </a:r>
            <a:r>
              <a:rPr lang="en-US" altLang="zh-CN" baseline="-25000">
                <a:sym typeface="+mn-ea"/>
              </a:rPr>
              <a:t>cur_srv</a:t>
            </a:r>
            <a:r>
              <a:rPr lang="en-US" altLang="zh-CN">
                <a:sym typeface="+mn-ea"/>
              </a:rPr>
              <a:t>')</a:t>
            </a:r>
            <a:r>
              <a:rPr lang="zh-CN" altLang="en-US">
                <a:sym typeface="+mn-ea"/>
              </a:rPr>
              <a:t>，发送给客户端。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客户端比较</a:t>
            </a:r>
            <a:r>
              <a:rPr lang="en-US" altLang="zh-CN">
                <a:sym typeface="+mn-ea"/>
              </a:rPr>
              <a:t>ANS =? H</a:t>
            </a:r>
            <a:r>
              <a:rPr lang="en-US" altLang="zh-CN" baseline="-25000">
                <a:sym typeface="+mn-ea"/>
              </a:rPr>
              <a:t>b</a:t>
            </a:r>
            <a:r>
              <a:rPr lang="en-US" altLang="zh-CN" baseline="30000">
                <a:sym typeface="+mn-ea"/>
              </a:rPr>
              <a:t>m</a:t>
            </a:r>
            <a:r>
              <a:rPr lang="en-US" altLang="zh-CN">
                <a:sym typeface="+mn-ea"/>
              </a:rPr>
              <a:t>(S</a:t>
            </a:r>
            <a:r>
              <a:rPr lang="en-US" altLang="zh-CN" baseline="-25000">
                <a:sym typeface="+mn-ea"/>
              </a:rPr>
              <a:t>cur_usr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，鉴别服务器身份。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用户指定数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，计算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cur_usr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= H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(S</a:t>
            </a:r>
            <a:r>
              <a:rPr lang="en-US" altLang="zh-CN" baseline="-25000">
                <a:sym typeface="+mn-ea"/>
              </a:rPr>
              <a:t>cur_usr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，同时更新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usr</a:t>
            </a:r>
            <a:r>
              <a:rPr lang="en-US" altLang="zh-CN">
                <a:sym typeface="+mn-ea"/>
              </a:rPr>
              <a:t> = I</a:t>
            </a:r>
            <a:r>
              <a:rPr lang="en-US" altLang="zh-CN" baseline="-25000">
                <a:sym typeface="+mn-ea"/>
              </a:rPr>
              <a:t>usr</a:t>
            </a:r>
            <a:r>
              <a:rPr lang="en-US" altLang="zh-CN">
                <a:sym typeface="+mn-ea"/>
              </a:rPr>
              <a:t> + n</a:t>
            </a:r>
            <a:r>
              <a:rPr lang="zh-CN" altLang="en-US">
                <a:sym typeface="+mn-ea"/>
              </a:rPr>
              <a:t>，保证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usr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cur_usr</a:t>
            </a:r>
            <a:r>
              <a:rPr lang="zh-CN" altLang="en-US">
                <a:sym typeface="+mn-ea"/>
              </a:rPr>
              <a:t>的一致性。计算</a:t>
            </a:r>
            <a:r>
              <a:rPr lang="en-US" altLang="zh-CN">
                <a:sym typeface="+mn-ea"/>
              </a:rPr>
              <a:t>OTP = H</a:t>
            </a:r>
            <a:r>
              <a:rPr lang="en-US" altLang="zh-CN" baseline="-25000">
                <a:sym typeface="+mn-ea"/>
              </a:rPr>
              <a:t>b</a:t>
            </a:r>
            <a:r>
              <a:rPr lang="en-US" altLang="zh-CN">
                <a:sym typeface="+mn-ea"/>
              </a:rPr>
              <a:t>(S</a:t>
            </a:r>
            <a:r>
              <a:rPr lang="en-US" altLang="zh-CN" baseline="-25000">
                <a:sym typeface="+mn-ea"/>
              </a:rPr>
              <a:t>cur_usr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正向杂凑链</a:t>
            </a:r>
            <a:endParaRPr 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服务器验证</a:t>
            </a:r>
            <a:r>
              <a:rPr lang="en-US" altLang="zh-CN">
                <a:sym typeface="+mn-ea"/>
              </a:rPr>
              <a:t>OTP =? H</a:t>
            </a:r>
            <a:r>
              <a:rPr lang="en-US" altLang="zh-CN" baseline="-25000">
                <a:sym typeface="+mn-ea"/>
              </a:rPr>
              <a:t>b</a:t>
            </a:r>
            <a:r>
              <a:rPr lang="en-US" altLang="zh-CN">
                <a:sym typeface="+mn-ea"/>
              </a:rPr>
              <a:t>(H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(S</a:t>
            </a:r>
            <a:r>
              <a:rPr lang="en-US" altLang="zh-CN" baseline="-25000">
                <a:sym typeface="+mn-ea"/>
              </a:rPr>
              <a:t>cur_srv</a:t>
            </a:r>
            <a:r>
              <a:rPr lang="en-US" altLang="zh-CN">
                <a:sym typeface="+mn-ea"/>
              </a:rPr>
              <a:t>'))</a:t>
            </a:r>
            <a:r>
              <a:rPr lang="zh-CN" altLang="en-US">
                <a:sym typeface="+mn-ea"/>
              </a:rPr>
              <a:t>，鉴别客户端身份。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鉴别通过，服务器更新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cur_srv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cur_srv</a:t>
            </a:r>
            <a:r>
              <a:rPr lang="en-US" altLang="zh-CN">
                <a:sym typeface="+mn-ea"/>
              </a:rPr>
              <a:t> = H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(S</a:t>
            </a:r>
            <a:r>
              <a:rPr lang="en-US" altLang="zh-CN" baseline="-25000">
                <a:sym typeface="+mn-ea"/>
              </a:rPr>
              <a:t>cur_srv</a:t>
            </a:r>
            <a:r>
              <a:rPr lang="en-US" altLang="zh-CN">
                <a:sym typeface="+mn-ea"/>
              </a:rPr>
              <a:t>') = H</a:t>
            </a:r>
            <a:r>
              <a:rPr lang="en-US" altLang="zh-CN" baseline="-25000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(H</a:t>
            </a:r>
            <a:r>
              <a:rPr lang="en-US" altLang="zh-CN" baseline="-25000">
                <a:sym typeface="+mn-ea"/>
              </a:rPr>
              <a:t>b</a:t>
            </a:r>
            <a:r>
              <a:rPr lang="en-US" altLang="zh-CN" baseline="30000">
                <a:sym typeface="+mn-ea"/>
              </a:rPr>
              <a:t>m</a:t>
            </a:r>
            <a:r>
              <a:rPr lang="en-US" altLang="zh-CN">
                <a:sym typeface="+mn-ea"/>
              </a:rPr>
              <a:t>(S</a:t>
            </a:r>
            <a:r>
              <a:rPr lang="en-US" altLang="zh-CN" baseline="-25000">
                <a:sym typeface="+mn-ea"/>
              </a:rPr>
              <a:t>cur_srv</a:t>
            </a:r>
            <a:r>
              <a:rPr lang="en-US" altLang="zh-CN">
                <a:sym typeface="+mn-ea"/>
              </a:rPr>
              <a:t>))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同时更新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srv</a:t>
            </a:r>
            <a:r>
              <a:rPr lang="en-US" altLang="zh-CN">
                <a:sym typeface="+mn-ea"/>
              </a:rPr>
              <a:t> = I</a:t>
            </a:r>
            <a:r>
              <a:rPr lang="en-US" altLang="zh-CN" baseline="-25000">
                <a:sym typeface="+mn-ea"/>
              </a:rPr>
              <a:t>srv</a:t>
            </a:r>
            <a:r>
              <a:rPr lang="en-US" altLang="zh-CN">
                <a:sym typeface="+mn-ea"/>
              </a:rPr>
              <a:t> + m + n</a:t>
            </a:r>
            <a:r>
              <a:rPr lang="zh-CN" altLang="en-US">
                <a:sym typeface="+mn-ea"/>
              </a:rPr>
              <a:t>，保证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cur_srv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srv</a:t>
            </a:r>
            <a:r>
              <a:rPr lang="zh-CN" altLang="en-US">
                <a:sym typeface="+mn-ea"/>
              </a:rPr>
              <a:t>的一致性。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客户端也需要更新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usr_srv</a:t>
            </a:r>
            <a:r>
              <a:rPr lang="en-US" altLang="zh-CN">
                <a:sym typeface="+mn-ea"/>
              </a:rPr>
              <a:t> = I</a:t>
            </a:r>
            <a:r>
              <a:rPr lang="en-US" altLang="zh-CN" baseline="-25000">
                <a:sym typeface="+mn-ea"/>
              </a:rPr>
              <a:t>usr_srv</a:t>
            </a:r>
            <a:r>
              <a:rPr lang="en-US" altLang="zh-CN">
                <a:sym typeface="+mn-ea"/>
              </a:rPr>
              <a:t> + m + 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无线接入点端</a:t>
            </a:r>
            <a:r>
              <a:rPr lang="zh-CN" altLang="en-US"/>
              <a:t>的口令维护程序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5050" y="1367790"/>
          <a:ext cx="5041265" cy="525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926965" imgH="5131435" progId="Visio.Drawing.15">
                  <p:embed/>
                </p:oleObj>
              </mc:Choice>
              <mc:Fallback>
                <p:oleObj name="" r:id="rId2" imgW="4926965" imgH="513143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5050" y="1367790"/>
                        <a:ext cx="5041265" cy="525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无线接入点端的口令维护程序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class password_parameters_handler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public:</a:t>
            </a:r>
            <a:endParaRPr lang="en-US"/>
          </a:p>
          <a:p>
            <a:r>
              <a:rPr lang="en-US"/>
              <a:t>        int authenticator_init(const std::string&amp;, const std::string&amp;);</a:t>
            </a:r>
            <a:endParaRPr lang="en-US"/>
          </a:p>
          <a:p>
            <a:r>
              <a:rPr lang="en-US"/>
              <a:t>        int get_password(byte[], byte[]);</a:t>
            </a:r>
            <a:endParaRPr lang="en-US"/>
          </a:p>
          <a:p>
            <a:r>
              <a:rPr lang="en-US"/>
              <a:t>        int update_password_parameter(void);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int authenticator_init(const std::string&amp;, const std::string&amp;);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从配置文件中解析保密参数，验证参数是否有效。</a:t>
            </a:r>
            <a:endParaRPr lang="zh-CN" altLang="en-US"/>
          </a:p>
          <a:p>
            <a:r>
              <a:rPr lang="en-US" altLang="zh-CN"/>
              <a:t>        int </a:t>
            </a:r>
            <a:r>
              <a:rPr lang="zh-CN" altLang="en-US"/>
              <a:t>parse_private_parameter</a:t>
            </a:r>
            <a:r>
              <a:rPr lang="en-US" altLang="zh-CN"/>
              <a:t>(void);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获取公开参数配置文件路径。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7930" y="1825625"/>
          <a:ext cx="3723640" cy="487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4528820" imgH="5927725" progId="Visio.Drawing.15">
                  <p:embed/>
                </p:oleObj>
              </mc:Choice>
              <mc:Fallback>
                <p:oleObj name="" r:id="rId2" imgW="4528820" imgH="592772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7930" y="1825625"/>
                        <a:ext cx="3723640" cy="487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更新口令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9083" y="1347153"/>
          <a:ext cx="6553200" cy="515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7239635" imgH="5690870" progId="Visio.Drawing.15">
                  <p:embed/>
                </p:oleObj>
              </mc:Choice>
              <mc:Fallback>
                <p:oleObj name="" r:id="rId2" imgW="7239635" imgH="5690870" progId="Visio.Drawing.15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9083" y="1347153"/>
                        <a:ext cx="6553200" cy="5151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得到</a:t>
            </a:r>
            <a:r>
              <a:rPr lang="zh-CN" altLang="en-US"/>
              <a:t>口令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int get_password(byte[], byte[]);</a:t>
            </a:r>
            <a:endParaRPr lang="en-US"/>
          </a:p>
          <a:p>
            <a:r>
              <a:rPr lang="en-US" altLang="zh-CN"/>
              <a:t>1. </a:t>
            </a:r>
            <a:r>
              <a:rPr lang="zh-CN" altLang="en-US"/>
              <a:t>从配置文件中解析公开参数。</a:t>
            </a:r>
            <a:endParaRPr lang="zh-CN" altLang="en-US"/>
          </a:p>
          <a:p>
            <a:r>
              <a:rPr lang="zh-CN" altLang="en-US" sz="2400"/>
              <a:t>        int parse_public_parameter(</a:t>
            </a:r>
            <a:r>
              <a:rPr lang="en-US" altLang="zh-CN" sz="2400"/>
              <a:t>void);</a:t>
            </a:r>
            <a:endParaRPr lang="en-US" altLang="zh-CN" sz="2400"/>
          </a:p>
          <a:p>
            <a:r>
              <a:rPr lang="zh-CN" altLang="en-US" sz="2400"/>
              <a:t>        </a:t>
            </a:r>
            <a:r>
              <a:rPr lang="en-US" altLang="zh-CN" sz="2400"/>
              <a:t>1.1. </a:t>
            </a:r>
            <a:r>
              <a:rPr lang="zh-CN" altLang="en-US" sz="2400"/>
              <a:t>验证当前时间是否有效，验证参数是否有效。</a:t>
            </a:r>
            <a:endParaRPr lang="zh-CN" altLang="en-US" sz="2400"/>
          </a:p>
          <a:p>
            <a:r>
              <a:rPr lang="zh-CN" altLang="en-US" sz="2400"/>
              <a:t>        </a:t>
            </a:r>
            <a:r>
              <a:rPr lang="en-US" altLang="zh-CN" sz="2400"/>
              <a:t>1.2. </a:t>
            </a:r>
            <a:r>
              <a:rPr lang="zh-CN" altLang="en-US" sz="2400"/>
              <a:t>如果当前时间距离上一次更新私有参数的时间超过一个时间间隔，则需要更新私有参数至当前时间。</a:t>
            </a:r>
            <a:endParaRPr lang="zh-CN" altLang="en-US" sz="2400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计算口令。</a:t>
            </a:r>
            <a:endParaRPr lang="zh-CN" altLang="en-US"/>
          </a:p>
          <a:p>
            <a:r>
              <a:rPr lang="zh-CN" altLang="en-US" sz="2400"/>
              <a:t>        </a:t>
            </a:r>
            <a:r>
              <a:rPr lang="en-US" altLang="zh-CN" sz="2400"/>
              <a:t>int calculate_password(byte[]);</a:t>
            </a:r>
            <a:endParaRPr lang="en-US" altLang="zh-CN" sz="2400"/>
          </a:p>
          <a:p>
            <a:r>
              <a:rPr lang="zh-CN" altLang="en-US" sz="2400"/>
              <a:t>        </a:t>
            </a:r>
            <a:r>
              <a:rPr lang="en-US" altLang="zh-CN" sz="2400"/>
              <a:t>2.1. </a:t>
            </a:r>
            <a:r>
              <a:rPr lang="zh-CN" altLang="en-US" sz="2400"/>
              <a:t>计算正向私有参数、逆向私有参数，计算口令并返回。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6416</Words>
  <Application>WPS 演示</Application>
  <PresentationFormat>宽屏</PresentationFormat>
  <Paragraphs>329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我们的方案</vt:lpstr>
      <vt:lpstr>我们的方案</vt:lpstr>
      <vt:lpstr>我们的优势</vt:lpstr>
      <vt:lpstr>任务计划</vt:lpstr>
      <vt:lpstr>编写能够在CentOS上运行的口令维护程序</vt:lpstr>
      <vt:lpstr>我们的优势</vt:lpstr>
      <vt:lpstr>初始化</vt:lpstr>
      <vt:lpstr>更新口令</vt:lpstr>
      <vt:lpstr>初始化</vt:lpstr>
      <vt:lpstr>计算口令</vt:lpstr>
      <vt:lpstr>计算口令</vt:lpstr>
      <vt:lpstr>无线接入点端的口令维护程序</vt:lpstr>
      <vt:lpstr>无线接入点端的口令维护程序</vt:lpstr>
      <vt:lpstr>初始化</vt:lpstr>
      <vt:lpstr>更新口令</vt:lpstr>
      <vt:lpstr>得到口令</vt:lpstr>
      <vt:lpstr>更新口令</vt:lpstr>
      <vt:lpstr>更新正向私有参数</vt:lpstr>
      <vt:lpstr>更新正向私有参数</vt:lpstr>
      <vt:lpstr>管理员接口</vt:lpstr>
      <vt:lpstr>PowerPoint 演示文稿</vt:lpstr>
      <vt:lpstr>阅读的文献</vt:lpstr>
      <vt:lpstr>HOTP &amp; TOTP</vt:lpstr>
      <vt:lpstr>挑战和响应</vt:lpstr>
      <vt:lpstr>挑战和响应</vt:lpstr>
      <vt:lpstr>挑战和响应</vt:lpstr>
      <vt:lpstr>Lamport模式</vt:lpstr>
      <vt:lpstr>Lamport模式</vt:lpstr>
      <vt:lpstr>Lamport模式</vt:lpstr>
      <vt:lpstr>Lamport模式</vt:lpstr>
      <vt:lpstr>Lamport模式</vt:lpstr>
      <vt:lpstr>Lamport模式</vt:lpstr>
      <vt:lpstr>Lamport模式</vt:lpstr>
      <vt:lpstr>Lamport模式</vt:lpstr>
      <vt:lpstr>Lamport模式</vt:lpstr>
      <vt:lpstr>Lamport模式</vt:lpstr>
      <vt:lpstr>Lamport模式</vt:lpstr>
      <vt:lpstr>Lamport模式</vt:lpstr>
      <vt:lpstr>Lamport模式</vt:lpstr>
      <vt:lpstr>正向杂凑链</vt:lpstr>
      <vt:lpstr>正向杂凑链</vt:lpstr>
      <vt:lpstr>正向杂凑链</vt:lpstr>
      <vt:lpstr>正向杂凑链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chenyikai</dc:creator>
  <cp:lastModifiedBy>cyk</cp:lastModifiedBy>
  <cp:revision>150</cp:revision>
  <dcterms:created xsi:type="dcterms:W3CDTF">2017-02-24T01:04:00Z</dcterms:created>
  <dcterms:modified xsi:type="dcterms:W3CDTF">2017-09-18T08:31:55Z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