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48026" autoAdjust="0"/>
  </p:normalViewPr>
  <p:slideViewPr>
    <p:cSldViewPr snapToGrid="0">
      <p:cViewPr>
        <p:scale>
          <a:sx n="90" d="100"/>
          <a:sy n="90" d="100"/>
        </p:scale>
        <p:origin x="398" y="-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gyesh\Documents\dsad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gyesh\Documents\dsad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gyesh\Documents\dsad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 of Tweets v/s Company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AAPL</c:v>
                </c:pt>
                <c:pt idx="1">
                  <c:v>GOOG</c:v>
                </c:pt>
                <c:pt idx="2">
                  <c:v>YHOO</c:v>
                </c:pt>
                <c:pt idx="3">
                  <c:v>MSFT</c:v>
                </c:pt>
                <c:pt idx="4">
                  <c:v>GS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35</c:v>
                </c:pt>
                <c:pt idx="3">
                  <c:v>20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74-42AB-9ADB-5178DF3C8850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AAPL</c:v>
                </c:pt>
                <c:pt idx="1">
                  <c:v>GOOG</c:v>
                </c:pt>
                <c:pt idx="2">
                  <c:v>YHOO</c:v>
                </c:pt>
                <c:pt idx="3">
                  <c:v>MSFT</c:v>
                </c:pt>
                <c:pt idx="4">
                  <c:v>GS</c:v>
                </c:pt>
              </c:strCache>
            </c:strRef>
          </c:cat>
          <c:val>
            <c:numRef>
              <c:f>Sheet1!$D$5:$D$9</c:f>
              <c:numCache>
                <c:formatCode>General</c:formatCode>
                <c:ptCount val="5"/>
                <c:pt idx="0">
                  <c:v>14</c:v>
                </c:pt>
                <c:pt idx="1">
                  <c:v>8</c:v>
                </c:pt>
                <c:pt idx="2">
                  <c:v>4</c:v>
                </c:pt>
                <c:pt idx="3">
                  <c:v>8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74-42AB-9ADB-5178DF3C8850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AAPL</c:v>
                </c:pt>
                <c:pt idx="1">
                  <c:v>GOOG</c:v>
                </c:pt>
                <c:pt idx="2">
                  <c:v>YHOO</c:v>
                </c:pt>
                <c:pt idx="3">
                  <c:v>MSFT</c:v>
                </c:pt>
                <c:pt idx="4">
                  <c:v>GS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5"/>
                <c:pt idx="0">
                  <c:v>61</c:v>
                </c:pt>
                <c:pt idx="1">
                  <c:v>64</c:v>
                </c:pt>
                <c:pt idx="2">
                  <c:v>61</c:v>
                </c:pt>
                <c:pt idx="3">
                  <c:v>72</c:v>
                </c:pt>
                <c:pt idx="4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74-42AB-9ADB-5178DF3C8850}"/>
            </c:ext>
          </c:extLst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AAPL</c:v>
                </c:pt>
                <c:pt idx="1">
                  <c:v>GOOG</c:v>
                </c:pt>
                <c:pt idx="2">
                  <c:v>YHOO</c:v>
                </c:pt>
                <c:pt idx="3">
                  <c:v>MSFT</c:v>
                </c:pt>
                <c:pt idx="4">
                  <c:v>GS</c:v>
                </c:pt>
              </c:strCache>
            </c:strRef>
          </c:cat>
          <c:val>
            <c:numRef>
              <c:f>Sheet1!$F$5:$F$9</c:f>
              <c:numCache>
                <c:formatCode>General</c:formatCode>
                <c:ptCount val="5"/>
                <c:pt idx="0">
                  <c:v>100</c:v>
                </c:pt>
                <c:pt idx="1">
                  <c:v>90</c:v>
                </c:pt>
                <c:pt idx="2">
                  <c:v>100</c:v>
                </c:pt>
                <c:pt idx="3">
                  <c:v>100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74-42AB-9ADB-5178DF3C8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9163768"/>
        <c:axId val="391763936"/>
      </c:barChart>
      <c:catAx>
        <c:axId val="389163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Company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763936"/>
        <c:crosses val="autoZero"/>
        <c:auto val="1"/>
        <c:lblAlgn val="ctr"/>
        <c:lblOffset val="100"/>
        <c:noMultiLvlLbl val="0"/>
      </c:catAx>
      <c:valAx>
        <c:axId val="39176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</a:t>
                </a:r>
                <a:r>
                  <a:rPr lang="en-US" baseline="0" dirty="0"/>
                  <a:t> of Tweets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6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Correlation between tweet corpus and stock prices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Sheet1!$C$36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Sheet1!$B$37:$B$41</c:f>
              <c:numCache>
                <c:formatCode>m/d/yyyy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Sheet1!$C$37:$C$41</c:f>
              <c:numCache>
                <c:formatCode>General</c:formatCode>
                <c:ptCount val="5"/>
                <c:pt idx="0">
                  <c:v>21</c:v>
                </c:pt>
                <c:pt idx="1">
                  <c:v>36</c:v>
                </c:pt>
                <c:pt idx="2">
                  <c:v>39</c:v>
                </c:pt>
                <c:pt idx="3">
                  <c:v>9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5-4D35-A942-4C0526500B00}"/>
            </c:ext>
          </c:extLst>
        </c:ser>
        <c:ser>
          <c:idx val="1"/>
          <c:order val="1"/>
          <c:tx>
            <c:strRef>
              <c:f>Sheet1!$D$36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Sheet1!$B$37:$B$41</c:f>
              <c:numCache>
                <c:formatCode>m/d/yyyy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Sheet1!$D$37:$D$41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15</c:v>
                </c:pt>
                <c:pt idx="3">
                  <c:v>15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25-4D35-A942-4C0526500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70114328"/>
        <c:axId val="470115640"/>
      </c:barChart>
      <c:lineChart>
        <c:grouping val="standard"/>
        <c:varyColors val="0"/>
        <c:ser>
          <c:idx val="2"/>
          <c:order val="2"/>
          <c:tx>
            <c:strRef>
              <c:f>Sheet1!$E$36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Sheet1!$B$37:$B$41</c:f>
              <c:numCache>
                <c:formatCode>m/d/yyyy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Sheet1!$E$37:$E$41</c:f>
              <c:numCache>
                <c:formatCode>General</c:formatCode>
                <c:ptCount val="5"/>
                <c:pt idx="0">
                  <c:v>108.97</c:v>
                </c:pt>
                <c:pt idx="1">
                  <c:v>109.34</c:v>
                </c:pt>
                <c:pt idx="2">
                  <c:v>110.8</c:v>
                </c:pt>
                <c:pt idx="3">
                  <c:v>111.62</c:v>
                </c:pt>
                <c:pt idx="4">
                  <c:v>112.11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25-4D35-A942-4C0526500B00}"/>
            </c:ext>
          </c:extLst>
        </c:ser>
        <c:ser>
          <c:idx val="3"/>
          <c:order val="3"/>
          <c:tx>
            <c:strRef>
              <c:f>Sheet1!$F$36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Sheet1!$B$37:$B$41</c:f>
              <c:numCache>
                <c:formatCode>m/d/yyyy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Sheet1!$F$37:$F$41</c:f>
              <c:numCache>
                <c:formatCode>General</c:formatCode>
                <c:ptCount val="5"/>
                <c:pt idx="0">
                  <c:v>109.02</c:v>
                </c:pt>
                <c:pt idx="1">
                  <c:v>110.44</c:v>
                </c:pt>
                <c:pt idx="2">
                  <c:v>112.04</c:v>
                </c:pt>
                <c:pt idx="3">
                  <c:v>112.09</c:v>
                </c:pt>
                <c:pt idx="4">
                  <c:v>109.85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25-4D35-A942-4C0526500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943952"/>
        <c:axId val="993939360"/>
      </c:lineChart>
      <c:dateAx>
        <c:axId val="470114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115640"/>
        <c:crosses val="autoZero"/>
        <c:auto val="1"/>
        <c:lblOffset val="100"/>
        <c:baseTimeUnit val="days"/>
      </c:dateAx>
      <c:valAx>
        <c:axId val="47011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 dirty="0">
                    <a:effectLst/>
                  </a:rPr>
                  <a:t>Tweet Count</a:t>
                </a:r>
                <a:endParaRPr lang="en-US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114328"/>
        <c:crosses val="autoZero"/>
        <c:crossBetween val="between"/>
      </c:valAx>
      <c:valAx>
        <c:axId val="9939393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Stock</a:t>
                </a:r>
                <a:r>
                  <a:rPr lang="en-US" baseline="0" dirty="0"/>
                  <a:t> Price($)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943952"/>
        <c:crosses val="max"/>
        <c:crossBetween val="between"/>
      </c:valAx>
      <c:dateAx>
        <c:axId val="9939439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9939393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  <a:r>
              <a:rPr lang="en-US" baseline="0"/>
              <a:t> between tweet corpus and stock prices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Sheet1!$B$27:$B$31</c:f>
              <c:numCache>
                <c:formatCode>m/d/yyyy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Sheet1!$C$27:$C$31</c:f>
              <c:numCache>
                <c:formatCode>General</c:formatCode>
                <c:ptCount val="5"/>
                <c:pt idx="0">
                  <c:v>9</c:v>
                </c:pt>
                <c:pt idx="1">
                  <c:v>19</c:v>
                </c:pt>
                <c:pt idx="2">
                  <c:v>19</c:v>
                </c:pt>
                <c:pt idx="3">
                  <c:v>15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D1-427C-8501-A0AEC9EF02B8}"/>
            </c:ext>
          </c:extLst>
        </c:ser>
        <c:ser>
          <c:idx val="1"/>
          <c:order val="1"/>
          <c:tx>
            <c:strRef>
              <c:f>Sheet1!$D$26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Sheet1!$B$27:$B$31</c:f>
              <c:numCache>
                <c:formatCode>m/d/yyyy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Sheet1!$D$27:$D$31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25</c:v>
                </c:pt>
                <c:pt idx="3">
                  <c:v>17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D1-427C-8501-A0AEC9EF0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5918504"/>
        <c:axId val="505925392"/>
      </c:barChart>
      <c:lineChart>
        <c:grouping val="standard"/>
        <c:varyColors val="0"/>
        <c:ser>
          <c:idx val="2"/>
          <c:order val="2"/>
          <c:tx>
            <c:strRef>
              <c:f>Sheet1!$E$26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Sheet1!$B$27:$B$31</c:f>
              <c:numCache>
                <c:formatCode>m/d/yyyy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Sheet1!$E$27:$E$31</c:f>
              <c:numCache>
                <c:formatCode>General</c:formatCode>
                <c:ptCount val="5"/>
                <c:pt idx="0">
                  <c:v>151.18</c:v>
                </c:pt>
                <c:pt idx="1">
                  <c:v>152.66</c:v>
                </c:pt>
                <c:pt idx="2">
                  <c:v>156.52000000000001</c:v>
                </c:pt>
                <c:pt idx="3">
                  <c:v>159.52000000000001</c:v>
                </c:pt>
                <c:pt idx="4">
                  <c:v>161.22999999999999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D1-427C-8501-A0AEC9EF02B8}"/>
            </c:ext>
          </c:extLst>
        </c:ser>
        <c:ser>
          <c:idx val="3"/>
          <c:order val="3"/>
          <c:tx>
            <c:strRef>
              <c:f>Sheet1!$F$26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Sheet1!$B$27:$B$31</c:f>
              <c:numCache>
                <c:formatCode>m/d/yyyy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Sheet1!$F$27:$F$31</c:f>
              <c:numCache>
                <c:formatCode>General</c:formatCode>
                <c:ptCount val="5"/>
                <c:pt idx="0">
                  <c:v>152.19999999999999</c:v>
                </c:pt>
                <c:pt idx="1">
                  <c:v>154.30000000000001</c:v>
                </c:pt>
                <c:pt idx="2">
                  <c:v>159.85</c:v>
                </c:pt>
                <c:pt idx="3">
                  <c:v>160.91</c:v>
                </c:pt>
                <c:pt idx="4">
                  <c:v>158.52000000000001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D1-427C-8501-A0AEC9EF0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973400"/>
        <c:axId val="386973072"/>
      </c:lineChart>
      <c:dateAx>
        <c:axId val="505918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25392"/>
        <c:crosses val="autoZero"/>
        <c:auto val="1"/>
        <c:lblOffset val="100"/>
        <c:baseTimeUnit val="days"/>
      </c:dateAx>
      <c:valAx>
        <c:axId val="50592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Tweet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18504"/>
        <c:crosses val="autoZero"/>
        <c:crossBetween val="between"/>
      </c:valAx>
      <c:valAx>
        <c:axId val="386973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Stock</a:t>
                </a:r>
                <a:r>
                  <a:rPr lang="en-US" baseline="0"/>
                  <a:t> price ($)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73400"/>
        <c:crosses val="max"/>
        <c:crossBetween val="between"/>
      </c:valAx>
      <c:dateAx>
        <c:axId val="3869734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8697307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D3C52-BBA9-4FDB-95F9-583DFDC9D7E4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CC79D-22E7-45A6-BD0F-D27F9991D8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0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7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9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4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Palatino Linotype"/>
              </a:rPr>
              <a:t>Analysing Stock Market Movements Using Twitter Sentiment Analysis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>
              <a:lnSpc>
                <a:spcPct val="100000"/>
              </a:lnSpc>
            </a:pPr>
            <a:r>
              <a:rPr lang="en-IN" b="1" dirty="0">
                <a:solidFill>
                  <a:srgbClr val="000000"/>
                </a:solidFill>
                <a:latin typeface="Palatino Linotype"/>
              </a:rPr>
              <a:t>PREPEARED BY</a:t>
            </a:r>
            <a:endParaRPr lang="en-IN" dirty="0"/>
          </a:p>
          <a:p>
            <a:pPr algn="r"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Palatino Linotype"/>
              </a:rPr>
              <a:t>NIRALI PATEL (A20345459)</a:t>
            </a:r>
            <a:endParaRPr lang="en-IN" dirty="0"/>
          </a:p>
          <a:p>
            <a:pPr algn="r"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Palatino Linotype"/>
              </a:rPr>
              <a:t>JAIMIN SANGHVI (a20344798)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2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313" y="3048185"/>
            <a:ext cx="9603275" cy="1049235"/>
          </a:xfrm>
        </p:spPr>
        <p:txBody>
          <a:bodyPr/>
          <a:lstStyle/>
          <a:p>
            <a:pPr algn="ctr"/>
            <a:r>
              <a:rPr lang="en-US" sz="54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8222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Twitter.com is popular microblogging website</a:t>
            </a:r>
          </a:p>
          <a:p>
            <a:r>
              <a:rPr lang="en-US" dirty="0"/>
              <a:t>Each tweet contains 140 characters in length</a:t>
            </a:r>
          </a:p>
          <a:p>
            <a:r>
              <a:rPr lang="en-US" dirty="0"/>
              <a:t>Tweets are frequently used to express a tweet’s emotions on particular subject</a:t>
            </a:r>
          </a:p>
          <a:p>
            <a:r>
              <a:rPr lang="en-US" dirty="0"/>
              <a:t>The challenge is to gather all such relevant data, detect and summarize the overall sentiment on a topic and predict stock market movement</a:t>
            </a:r>
          </a:p>
        </p:txBody>
      </p:sp>
    </p:spTree>
    <p:extLst>
      <p:ext uri="{BB962C8B-B14F-4D97-AF65-F5344CB8AC3E}">
        <p14:creationId xmlns:p14="http://schemas.microsoft.com/office/powerpoint/2010/main" val="247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social media to access market sentiment and predict the behavior of stock of certain company</a:t>
            </a:r>
          </a:p>
          <a:p>
            <a:r>
              <a:rPr lang="en-US" dirty="0"/>
              <a:t>Classify polarity of given text at document, sentence or feature level and determine whether opinion in text is positive, negative or neutral</a:t>
            </a:r>
          </a:p>
          <a:p>
            <a:r>
              <a:rPr lang="en-US" dirty="0"/>
              <a:t>Use machine learning algorithm to predict sentiment and find correlation between sentiment and stock prices</a:t>
            </a:r>
          </a:p>
        </p:txBody>
      </p:sp>
    </p:spTree>
    <p:extLst>
      <p:ext uri="{BB962C8B-B14F-4D97-AF65-F5344CB8AC3E}">
        <p14:creationId xmlns:p14="http://schemas.microsoft.com/office/powerpoint/2010/main" val="125855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collection</a:t>
            </a:r>
          </a:p>
          <a:p>
            <a:pPr marL="0" indent="0">
              <a:buNone/>
            </a:pPr>
            <a:r>
              <a:rPr lang="en-US" dirty="0"/>
              <a:t>    1. Using Twitter API to collect tweets(tweet text, date and time)</a:t>
            </a:r>
          </a:p>
          <a:p>
            <a:pPr marL="0" indent="0">
              <a:buNone/>
            </a:pPr>
            <a:r>
              <a:rPr lang="en-US" dirty="0"/>
              <a:t>    2. Using Yahoo Finance data feed together Stock market data</a:t>
            </a:r>
          </a:p>
          <a:p>
            <a:r>
              <a:rPr lang="en-US" dirty="0"/>
              <a:t>Tweet Sentiment Analysis</a:t>
            </a:r>
          </a:p>
          <a:p>
            <a:pPr marL="0" indent="0">
              <a:buNone/>
            </a:pPr>
            <a:r>
              <a:rPr lang="en-US" dirty="0"/>
              <a:t>    1. Using Naïve Bayes Classification</a:t>
            </a:r>
          </a:p>
          <a:p>
            <a:pPr marL="0" indent="0">
              <a:buNone/>
            </a:pPr>
            <a:r>
              <a:rPr lang="en-US" dirty="0"/>
              <a:t>    2. Using SVM model </a:t>
            </a:r>
          </a:p>
          <a:p>
            <a:r>
              <a:rPr lang="en-US" dirty="0"/>
              <a:t>Predict Stock market movement using tweet sentiment analysis</a:t>
            </a:r>
          </a:p>
          <a:p>
            <a:pPr marL="0" indent="0">
              <a:buNone/>
            </a:pPr>
            <a:r>
              <a:rPr lang="en-US" dirty="0"/>
              <a:t>    1. Using SVM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85857"/>
            <a:ext cx="9603275" cy="104923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894114" y="1933383"/>
            <a:ext cx="1903445" cy="1063690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6118" y="2064015"/>
            <a:ext cx="1614196" cy="802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7" name="Oval 6"/>
          <p:cNvSpPr/>
          <p:nvPr/>
        </p:nvSpPr>
        <p:spPr>
          <a:xfrm>
            <a:off x="8257590" y="1931443"/>
            <a:ext cx="1287625" cy="10636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Market data</a:t>
            </a:r>
          </a:p>
        </p:txBody>
      </p:sp>
      <p:cxnSp>
        <p:nvCxnSpPr>
          <p:cNvPr id="11" name="Straight Arrow Connector 10"/>
          <p:cNvCxnSpPr>
            <a:stCxn id="4" idx="2"/>
            <a:endCxn id="6" idx="1"/>
          </p:cNvCxnSpPr>
          <p:nvPr/>
        </p:nvCxnSpPr>
        <p:spPr>
          <a:xfrm>
            <a:off x="3795973" y="2465228"/>
            <a:ext cx="165014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6" idx="3"/>
          </p:cNvCxnSpPr>
          <p:nvPr/>
        </p:nvCxnSpPr>
        <p:spPr>
          <a:xfrm flipH="1">
            <a:off x="7060314" y="2463288"/>
            <a:ext cx="1197276" cy="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739954" y="3326705"/>
            <a:ext cx="1331318" cy="8024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07175" y="3326693"/>
            <a:ext cx="1489712" cy="8024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Analysis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62874" y="4450703"/>
            <a:ext cx="5421086" cy="625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Correlation of sentiment and message volume with price</a:t>
            </a:r>
          </a:p>
        </p:txBody>
      </p:sp>
      <p:cxnSp>
        <p:nvCxnSpPr>
          <p:cNvPr id="20" name="Straight Arrow Connector 19"/>
          <p:cNvCxnSpPr>
            <a:stCxn id="6" idx="2"/>
            <a:endCxn id="16" idx="0"/>
          </p:cNvCxnSpPr>
          <p:nvPr/>
        </p:nvCxnSpPr>
        <p:spPr>
          <a:xfrm flipH="1">
            <a:off x="5405613" y="2866448"/>
            <a:ext cx="847603" cy="46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7" idx="0"/>
          </p:cNvCxnSpPr>
          <p:nvPr/>
        </p:nvCxnSpPr>
        <p:spPr>
          <a:xfrm>
            <a:off x="6253216" y="2866448"/>
            <a:ext cx="898815" cy="46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</p:cNvCxnSpPr>
          <p:nvPr/>
        </p:nvCxnSpPr>
        <p:spPr>
          <a:xfrm>
            <a:off x="5405613" y="4129138"/>
            <a:ext cx="0" cy="32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</p:cNvCxnSpPr>
          <p:nvPr/>
        </p:nvCxnSpPr>
        <p:spPr>
          <a:xfrm>
            <a:off x="7152031" y="4129126"/>
            <a:ext cx="0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80529" y="5439751"/>
            <a:ext cx="7595119" cy="653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Understanding of predictive capabilities of Twitter sentiment and effect of user reputation on stock market movement</a:t>
            </a:r>
          </a:p>
        </p:txBody>
      </p:sp>
      <p:cxnSp>
        <p:nvCxnSpPr>
          <p:cNvPr id="33" name="Straight Arrow Connector 32"/>
          <p:cNvCxnSpPr>
            <a:stCxn id="18" idx="2"/>
            <a:endCxn id="31" idx="0"/>
          </p:cNvCxnSpPr>
          <p:nvPr/>
        </p:nvCxnSpPr>
        <p:spPr>
          <a:xfrm>
            <a:off x="6573417" y="5075854"/>
            <a:ext cx="4672" cy="36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0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972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Naïve Bayes is simple model which works on text categorization. We have used Bernoulli Naïve Bayes model</a:t>
                </a:r>
              </a:p>
              <a:p>
                <a:r>
                  <a:rPr lang="en-IN" dirty="0"/>
                  <a:t>For given a training set of documents (each labelled with a class), and a set of K classes, we can estimate a Bernoulli text classification model as follows: </a:t>
                </a:r>
              </a:p>
              <a:p>
                <a:pPr marL="0" indent="0">
                  <a:buNone/>
                </a:pPr>
                <a:r>
                  <a:rPr lang="en-IN" dirty="0"/>
                  <a:t>   1. Define the vocabulary </a:t>
                </a:r>
              </a:p>
              <a:p>
                <a:pPr marL="0" indent="0">
                  <a:buNone/>
                </a:pPr>
                <a:r>
                  <a:rPr lang="en-IN" dirty="0"/>
                  <a:t>   2. Count N, N</a:t>
                </a:r>
                <a:r>
                  <a:rPr lang="en-IN" baseline="-25000" dirty="0"/>
                  <a:t>k</a:t>
                </a:r>
                <a:r>
                  <a:rPr lang="en-IN" dirty="0"/>
                  <a:t> and n</a:t>
                </a:r>
                <a:r>
                  <a:rPr lang="en-IN" baseline="-25000" dirty="0"/>
                  <a:t>k</a:t>
                </a:r>
                <a:r>
                  <a:rPr lang="en-IN" dirty="0"/>
                  <a:t>(w</a:t>
                </a:r>
                <a:r>
                  <a:rPr lang="en-IN" baseline="-25000" dirty="0"/>
                  <a:t>t</a:t>
                </a:r>
                <a:r>
                  <a:rPr lang="en-IN" dirty="0"/>
                  <a:t>)in the training set</a:t>
                </a:r>
              </a:p>
              <a:p>
                <a:pPr marL="0" indent="0">
                  <a:buNone/>
                </a:pPr>
                <a:r>
                  <a:rPr lang="en-IN" dirty="0"/>
                  <a:t>   3. Estimate the likelihoods P(wt | C=k)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</a:t>
                </a:r>
                <a:r>
                  <a:rPr lang="en-US" baseline="-25000" dirty="0"/>
                  <a:t>t</a:t>
                </a:r>
                <a:r>
                  <a:rPr lang="en-US" dirty="0"/>
                  <a:t> | C=k) = n</a:t>
                </a:r>
                <a:r>
                  <a:rPr lang="en-US" baseline="-25000" dirty="0"/>
                  <a:t>k</a:t>
                </a:r>
                <a:r>
                  <a:rPr lang="en-US" dirty="0"/>
                  <a:t>(w</a:t>
                </a:r>
                <a:r>
                  <a:rPr lang="en-US" baseline="-25000" dirty="0"/>
                  <a:t>t</a:t>
                </a:r>
                <a:r>
                  <a:rPr lang="en-US" dirty="0"/>
                  <a:t>) / N</a:t>
                </a:r>
                <a:r>
                  <a:rPr lang="en-US" baseline="-25000" dirty="0"/>
                  <a:t>k</a:t>
                </a:r>
                <a:r>
                  <a:rPr lang="en-US" dirty="0"/>
                  <a:t> ,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4. Estimate the priors P(C=k) using </a:t>
                </a:r>
                <a:r>
                  <a:rPr lang="en-US" dirty="0"/>
                  <a:t>Pˆ(C=k) = N</a:t>
                </a:r>
                <a:r>
                  <a:rPr lang="en-US" baseline="-25000" dirty="0"/>
                  <a:t>k</a:t>
                </a:r>
                <a:r>
                  <a:rPr lang="en-US" dirty="0"/>
                  <a:t> / N</a:t>
                </a:r>
              </a:p>
              <a:p>
                <a:pPr marL="0" indent="0">
                  <a:buNone/>
                </a:pPr>
                <a:r>
                  <a:rPr lang="en-US" dirty="0"/>
                  <a:t>   5. To classify an unlabeled document, we estimate posterior probability for each class using</a:t>
                </a:r>
              </a:p>
              <a:p>
                <a:pPr marL="0" indent="0">
                  <a:buNone/>
                </a:pPr>
                <a:r>
                  <a:rPr lang="en-US" dirty="0"/>
                  <a:t>	P(C|D</a:t>
                </a:r>
                <a:r>
                  <a:rPr lang="en-US" baseline="-25000" dirty="0"/>
                  <a:t>j</a:t>
                </a:r>
                <a:r>
                  <a:rPr lang="en-US" dirty="0"/>
                  <a:t>) = P(C | b</a:t>
                </a:r>
                <a:r>
                  <a:rPr lang="en-US" baseline="-25000" dirty="0"/>
                  <a:t>j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            ∝ P(b</a:t>
                </a:r>
                <a:r>
                  <a:rPr lang="en-US" baseline="-25000" dirty="0"/>
                  <a:t>j</a:t>
                </a:r>
                <a:r>
                  <a:rPr lang="en-US" dirty="0"/>
                  <a:t> | C) P(C) </a:t>
                </a:r>
              </a:p>
              <a:p>
                <a:pPr marL="0" indent="0">
                  <a:buNone/>
                </a:pPr>
                <a:r>
                  <a:rPr lang="en-US" dirty="0"/>
                  <a:t>	            ∝ P(C)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))]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IN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97201"/>
              </a:xfrm>
              <a:blipFill>
                <a:blip r:embed="rId3"/>
                <a:stretch>
                  <a:fillRect l="-63" t="-298" b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2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8873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SVMs are inherently two class classifiers</a:t>
                </a:r>
              </a:p>
              <a:p>
                <a:r>
                  <a:rPr lang="en-US" dirty="0"/>
                  <a:t>For multiclass classification with SVMs, we have used One-versus-rest classifier strategy</a:t>
                </a:r>
              </a:p>
              <a:p>
                <a:r>
                  <a:rPr lang="en-US" dirty="0"/>
                  <a:t>In pseudocode,</a:t>
                </a:r>
              </a:p>
              <a:p>
                <a:r>
                  <a:rPr lang="en-US" dirty="0"/>
                  <a:t>Inputs: </a:t>
                </a:r>
              </a:p>
              <a:p>
                <a:pPr marL="0" indent="0">
                  <a:buNone/>
                </a:pPr>
                <a:r>
                  <a:rPr lang="en-US" dirty="0"/>
                  <a:t>   - L, a learner (training algorithm for binary classifiers)</a:t>
                </a:r>
              </a:p>
              <a:p>
                <a:pPr marL="0" indent="0">
                  <a:buNone/>
                </a:pPr>
                <a:r>
                  <a:rPr lang="en-US" dirty="0"/>
                  <a:t>   - samples X</a:t>
                </a:r>
              </a:p>
              <a:p>
                <a:pPr marL="0" indent="0">
                  <a:buNone/>
                </a:pPr>
                <a:r>
                  <a:rPr lang="en-US" dirty="0"/>
                  <a:t>   - labels y where y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{1…K} is the label for the sample X</a:t>
                </a:r>
                <a:r>
                  <a:rPr lang="en-US" baseline="-25000" dirty="0"/>
                  <a:t>i</a:t>
                </a:r>
              </a:p>
              <a:p>
                <a:r>
                  <a:rPr lang="en-US" dirty="0"/>
                  <a:t>Output: </a:t>
                </a:r>
              </a:p>
              <a:p>
                <a:pPr marL="0" indent="0">
                  <a:buNone/>
                </a:pPr>
                <a:r>
                  <a:rPr lang="en-US" dirty="0"/>
                  <a:t>   - a list of classifiers f</a:t>
                </a:r>
                <a:r>
                  <a:rPr lang="en-US" baseline="-25000" dirty="0"/>
                  <a:t>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{1…K}</a:t>
                </a:r>
              </a:p>
              <a:p>
                <a:r>
                  <a:rPr lang="en-US" dirty="0"/>
                  <a:t>Procedure: </a:t>
                </a:r>
              </a:p>
              <a:p>
                <a:pPr marL="0" indent="0">
                  <a:buNone/>
                </a:pPr>
                <a:r>
                  <a:rPr lang="en-US" dirty="0"/>
                  <a:t>   - For each k in {1…K}, construct a new label y</a:t>
                </a:r>
                <a:r>
                  <a:rPr lang="en-US" baseline="-25000" dirty="0"/>
                  <a:t>i</a:t>
                </a:r>
                <a:r>
                  <a:rPr lang="en-US" dirty="0"/>
                  <a:t>=1 where y</a:t>
                </a:r>
                <a:r>
                  <a:rPr lang="en-US" baseline="-25000" dirty="0"/>
                  <a:t>i</a:t>
                </a:r>
                <a:r>
                  <a:rPr lang="en-US" dirty="0"/>
                  <a:t>=k, 0 (or -1) elsewhere</a:t>
                </a:r>
              </a:p>
              <a:p>
                <a:pPr marL="0" indent="0">
                  <a:buNone/>
                </a:pPr>
                <a:r>
                  <a:rPr lang="en-US" dirty="0"/>
                  <a:t>   - For each k in {1…K}, apply L to X and y to obtain f</a:t>
                </a:r>
                <a:r>
                  <a:rPr lang="en-US" baseline="-25000" dirty="0"/>
                  <a:t>k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88735"/>
              </a:xfrm>
              <a:blipFill>
                <a:blip r:embed="rId3"/>
                <a:stretch>
                  <a:fillRect l="-63" t="-299" b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5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804185"/>
              </p:ext>
            </p:extLst>
          </p:nvPr>
        </p:nvGraphicFramePr>
        <p:xfrm>
          <a:off x="1451579" y="2041517"/>
          <a:ext cx="4473575" cy="2873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715">
                  <a:extLst>
                    <a:ext uri="{9D8B030D-6E8A-4147-A177-3AD203B41FA5}">
                      <a16:colId xmlns:a16="http://schemas.microsoft.com/office/drawing/2014/main" val="2681812249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1888171008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667956821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1833585532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2028332642"/>
                    </a:ext>
                  </a:extLst>
                </a:gridCol>
              </a:tblGrid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8908971"/>
                  </a:ext>
                </a:extLst>
              </a:tr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AAPL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0529772"/>
                  </a:ext>
                </a:extLst>
              </a:tr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836966"/>
                  </a:ext>
                </a:extLst>
              </a:tr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YHOO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1894625"/>
                  </a:ext>
                </a:extLst>
              </a:tr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1365015"/>
                  </a:ext>
                </a:extLst>
              </a:tr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4160123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01681"/>
              </p:ext>
            </p:extLst>
          </p:nvPr>
        </p:nvGraphicFramePr>
        <p:xfrm>
          <a:off x="6253216" y="21066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90185"/>
              </p:ext>
            </p:extLst>
          </p:nvPr>
        </p:nvGraphicFramePr>
        <p:xfrm>
          <a:off x="1451577" y="5102662"/>
          <a:ext cx="9373638" cy="54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932">
                  <a:extLst>
                    <a:ext uri="{9D8B030D-6E8A-4147-A177-3AD203B41FA5}">
                      <a16:colId xmlns:a16="http://schemas.microsoft.com/office/drawing/2014/main" val="45804716"/>
                    </a:ext>
                  </a:extLst>
                </a:gridCol>
                <a:gridCol w="1268315">
                  <a:extLst>
                    <a:ext uri="{9D8B030D-6E8A-4147-A177-3AD203B41FA5}">
                      <a16:colId xmlns:a16="http://schemas.microsoft.com/office/drawing/2014/main" val="4167989043"/>
                    </a:ext>
                  </a:extLst>
                </a:gridCol>
                <a:gridCol w="2417725">
                  <a:extLst>
                    <a:ext uri="{9D8B030D-6E8A-4147-A177-3AD203B41FA5}">
                      <a16:colId xmlns:a16="http://schemas.microsoft.com/office/drawing/2014/main" val="1494170000"/>
                    </a:ext>
                  </a:extLst>
                </a:gridCol>
                <a:gridCol w="2179916">
                  <a:extLst>
                    <a:ext uri="{9D8B030D-6E8A-4147-A177-3AD203B41FA5}">
                      <a16:colId xmlns:a16="http://schemas.microsoft.com/office/drawing/2014/main" val="2776393320"/>
                    </a:ext>
                  </a:extLst>
                </a:gridCol>
                <a:gridCol w="1763750">
                  <a:extLst>
                    <a:ext uri="{9D8B030D-6E8A-4147-A177-3AD203B41FA5}">
                      <a16:colId xmlns:a16="http://schemas.microsoft.com/office/drawing/2014/main" val="1885419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F-Measure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2111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Naïve</a:t>
                      </a:r>
                      <a:r>
                        <a:rPr lang="en-US" sz="1100" b="1" u="none" strike="noStrike" baseline="0" dirty="0">
                          <a:effectLst/>
                        </a:rPr>
                        <a:t> Bayes </a:t>
                      </a:r>
                      <a:r>
                        <a:rPr lang="en-US" sz="1100" b="1" u="none" strike="noStrike" dirty="0">
                          <a:effectLst/>
                        </a:rPr>
                        <a:t>Bernoulli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0.8039 (80.39 %)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0.4615, 0.45, 0.9710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0.75, 1.0, 0.7882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0.5714, 0.6207, 0.8701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231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Support</a:t>
                      </a:r>
                      <a:r>
                        <a:rPr lang="en-US" sz="1100" b="1" u="none" strike="noStrike" baseline="0" dirty="0">
                          <a:effectLst/>
                        </a:rPr>
                        <a:t> Vector Machine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0.8431 (84.31 %)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0.6923, 0.65, 0.9275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0.5625, 1.0, 0.8767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0.6206 0.7878, 0.9014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02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62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057170"/>
              </p:ext>
            </p:extLst>
          </p:nvPr>
        </p:nvGraphicFramePr>
        <p:xfrm>
          <a:off x="1450976" y="2016124"/>
          <a:ext cx="4802240" cy="260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72596" y="4625053"/>
            <a:ext cx="133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Apple (AAPL)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2390" y="4618146"/>
            <a:ext cx="191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Goldman Sachs (GS)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0976" y="4963607"/>
            <a:ext cx="2003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Accuracy: </a:t>
            </a:r>
            <a:r>
              <a:rPr lang="en-US" sz="1400" dirty="0"/>
              <a:t>0.7876 (78%)</a:t>
            </a:r>
          </a:p>
          <a:p>
            <a:endParaRPr lang="en-US" sz="1400" dirty="0"/>
          </a:p>
          <a:p>
            <a:r>
              <a:rPr lang="en-US" sz="1400" dirty="0"/>
              <a:t>Other Errors: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64070"/>
              </p:ext>
            </p:extLst>
          </p:nvPr>
        </p:nvGraphicFramePr>
        <p:xfrm>
          <a:off x="3454400" y="5336511"/>
          <a:ext cx="5137151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98462">
                  <a:extLst>
                    <a:ext uri="{9D8B030D-6E8A-4147-A177-3AD203B41FA5}">
                      <a16:colId xmlns:a16="http://schemas.microsoft.com/office/drawing/2014/main" val="3860393342"/>
                    </a:ext>
                  </a:extLst>
                </a:gridCol>
                <a:gridCol w="1531400">
                  <a:extLst>
                    <a:ext uri="{9D8B030D-6E8A-4147-A177-3AD203B41FA5}">
                      <a16:colId xmlns:a16="http://schemas.microsoft.com/office/drawing/2014/main" val="1746344887"/>
                    </a:ext>
                  </a:extLst>
                </a:gridCol>
                <a:gridCol w="1239042">
                  <a:extLst>
                    <a:ext uri="{9D8B030D-6E8A-4147-A177-3AD203B41FA5}">
                      <a16:colId xmlns:a16="http://schemas.microsoft.com/office/drawing/2014/main" val="1228452374"/>
                    </a:ext>
                  </a:extLst>
                </a:gridCol>
                <a:gridCol w="668247">
                  <a:extLst>
                    <a:ext uri="{9D8B030D-6E8A-4147-A177-3AD203B41FA5}">
                      <a16:colId xmlns:a16="http://schemas.microsoft.com/office/drawing/2014/main" val="6684950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Class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Class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Class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6082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0.5416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0.9474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8000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4368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F-Measure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0.5909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0.8571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7963309"/>
                  </a:ext>
                </a:extLst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22381"/>
              </p:ext>
            </p:extLst>
          </p:nvPr>
        </p:nvGraphicFramePr>
        <p:xfrm>
          <a:off x="6253216" y="2016124"/>
          <a:ext cx="4572000" cy="2608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58052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1159</TotalTime>
  <Words>580</Words>
  <Application>Microsoft Office PowerPoint</Application>
  <PresentationFormat>Widescreen</PresentationFormat>
  <Paragraphs>140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Gill Sans MT</vt:lpstr>
      <vt:lpstr>Palatino Linotype</vt:lpstr>
      <vt:lpstr>Gallery</vt:lpstr>
      <vt:lpstr>Analysing Stock Market Movements Using Twitter Sentiment Analysis</vt:lpstr>
      <vt:lpstr>INTRODUCTION</vt:lpstr>
      <vt:lpstr>PROBLEM STATEMENT</vt:lpstr>
      <vt:lpstr>PROPOSED SOLUTION</vt:lpstr>
      <vt:lpstr>METHODOLOGY</vt:lpstr>
      <vt:lpstr>Naïve Bayes classification</vt:lpstr>
      <vt:lpstr>Support vector machine</vt:lpstr>
      <vt:lpstr>RESULTS</vt:lpstr>
      <vt:lpstr>RESULTS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Stock Market Movements Using Twitter Sentiment Analysis</dc:title>
  <dc:creator>Jaimin Sanghvi</dc:creator>
  <cp:lastModifiedBy>Jaimin Sanghvi</cp:lastModifiedBy>
  <cp:revision>194</cp:revision>
  <dcterms:created xsi:type="dcterms:W3CDTF">2016-04-26T04:59:09Z</dcterms:created>
  <dcterms:modified xsi:type="dcterms:W3CDTF">2016-04-27T00:18:46Z</dcterms:modified>
</cp:coreProperties>
</file>