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a:tcStyle>
        <a:tcBdr/>
        <a:fill>
          <a:solidFill>
            <a:srgbClr val="E7F1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AEC"/>
          </a:solidFill>
        </a:fill>
      </a:tcStyle>
    </a:wholeTbl>
    <a:band2H>
      <a:tcTxStyle/>
      <a:tcStyle>
        <a:tcBdr/>
        <a:fill>
          <a:solidFill>
            <a:srgbClr val="E7F5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a:tcStyle>
        <a:tcBdr/>
        <a:fill>
          <a:solidFill>
            <a:srgbClr val="EAF0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 name="Rectangle 6"/>
          <p:cNvSpPr/>
          <p:nvPr/>
        </p:nvSpPr>
        <p:spPr>
          <a:xfrm>
            <a:off x="1" y="6400800"/>
            <a:ext cx="12192001" cy="457200"/>
          </a:xfrm>
          <a:prstGeom prst="rect">
            <a:avLst/>
          </a:prstGeom>
          <a:solidFill>
            <a:schemeClr val="accent2"/>
          </a:solidFill>
          <a:ln w="12700">
            <a:miter lim="400000"/>
          </a:ln>
        </p:spPr>
        <p:txBody>
          <a:bodyPr lIns="45719" rIns="45719"/>
          <a:lstStyle/>
          <a:p>
            <a:endParaRPr/>
          </a:p>
        </p:txBody>
      </p:sp>
      <p:sp>
        <p:nvSpPr>
          <p:cNvPr id="15" name="Rectangle 7"/>
          <p:cNvSpPr/>
          <p:nvPr/>
        </p:nvSpPr>
        <p:spPr>
          <a:xfrm>
            <a:off x="1" y="6334316"/>
            <a:ext cx="12192001" cy="66485"/>
          </a:xfrm>
          <a:prstGeom prst="rect">
            <a:avLst/>
          </a:prstGeom>
          <a:solidFill>
            <a:schemeClr val="accent1"/>
          </a:solidFill>
          <a:ln w="12700">
            <a:miter lim="400000"/>
          </a:ln>
        </p:spPr>
        <p:txBody>
          <a:bodyPr lIns="45719" rIns="45719"/>
          <a:lstStyle/>
          <a:p>
            <a:endParaRPr/>
          </a:p>
        </p:txBody>
      </p:sp>
      <p:sp>
        <p:nvSpPr>
          <p:cNvPr id="16" name="Title Text"/>
          <p:cNvSpPr txBox="1">
            <a:spLocks noGrp="1"/>
          </p:cNvSpPr>
          <p:nvPr>
            <p:ph type="title"/>
          </p:nvPr>
        </p:nvSpPr>
        <p:spPr>
          <a:xfrm>
            <a:off x="1097280" y="758951"/>
            <a:ext cx="10058401" cy="3566161"/>
          </a:xfrm>
          <a:prstGeom prst="rect">
            <a:avLst/>
          </a:prstGeom>
        </p:spPr>
        <p:txBody>
          <a:bodyPr/>
          <a:lstStyle>
            <a:lvl1pPr>
              <a:defRPr sz="8000">
                <a:solidFill>
                  <a:srgbClr val="262626"/>
                </a:solidFill>
              </a:defRPr>
            </a:lvl1pPr>
          </a:lstStyle>
          <a:p>
            <a:r>
              <a:t>Title Text</a:t>
            </a:r>
          </a:p>
        </p:txBody>
      </p:sp>
      <p:sp>
        <p:nvSpPr>
          <p:cNvPr id="17" name="Body Level One…"/>
          <p:cNvSpPr txBox="1">
            <a:spLocks noGrp="1"/>
          </p:cNvSpPr>
          <p:nvPr>
            <p:ph type="body" sz="quarter" idx="1"/>
          </p:nvPr>
        </p:nvSpPr>
        <p:spPr>
          <a:xfrm>
            <a:off x="1100050" y="4455621"/>
            <a:ext cx="10058401" cy="1143001"/>
          </a:xfrm>
          <a:prstGeom prst="rect">
            <a:avLst/>
          </a:prstGeom>
        </p:spPr>
        <p:txBody>
          <a:bodyPr lIns="45719" tIns="45719" rIns="45719" bIns="45719"/>
          <a:lstStyle>
            <a:lvl1pPr marL="0" indent="0">
              <a:buClrTx/>
              <a:buSzTx/>
              <a:buFontTx/>
              <a:buNone/>
              <a:defRPr sz="2400" cap="all" spc="200">
                <a:solidFill>
                  <a:srgbClr val="344068"/>
                </a:solidFill>
                <a:latin typeface="Calibri Light"/>
                <a:ea typeface="Calibri Light"/>
                <a:cs typeface="Calibri Light"/>
                <a:sym typeface="Calibri Light"/>
              </a:defRPr>
            </a:lvl1pPr>
            <a:lvl2pPr marL="0" indent="457200">
              <a:buClrTx/>
              <a:buSzTx/>
              <a:buFontTx/>
              <a:buNone/>
              <a:defRPr sz="2400" cap="all" spc="200">
                <a:solidFill>
                  <a:srgbClr val="344068"/>
                </a:solidFill>
                <a:latin typeface="Calibri Light"/>
                <a:ea typeface="Calibri Light"/>
                <a:cs typeface="Calibri Light"/>
                <a:sym typeface="Calibri Light"/>
              </a:defRPr>
            </a:lvl2pPr>
            <a:lvl3pPr marL="0" indent="914400">
              <a:buClrTx/>
              <a:buSzTx/>
              <a:buFontTx/>
              <a:buNone/>
              <a:defRPr sz="2400" cap="all" spc="200">
                <a:solidFill>
                  <a:srgbClr val="344068"/>
                </a:solidFill>
                <a:latin typeface="Calibri Light"/>
                <a:ea typeface="Calibri Light"/>
                <a:cs typeface="Calibri Light"/>
                <a:sym typeface="Calibri Light"/>
              </a:defRPr>
            </a:lvl3pPr>
            <a:lvl4pPr marL="0" indent="1371600">
              <a:buClrTx/>
              <a:buSzTx/>
              <a:buFontTx/>
              <a:buNone/>
              <a:defRPr sz="2400" cap="all" spc="200">
                <a:solidFill>
                  <a:srgbClr val="344068"/>
                </a:solidFill>
                <a:latin typeface="Calibri Light"/>
                <a:ea typeface="Calibri Light"/>
                <a:cs typeface="Calibri Light"/>
                <a:sym typeface="Calibri Light"/>
              </a:defRPr>
            </a:lvl4pPr>
            <a:lvl5pPr marL="0" indent="1828800">
              <a:buClrTx/>
              <a:buSzTx/>
              <a:buFontTx/>
              <a:buNone/>
              <a:defRPr sz="2400" cap="all" spc="200">
                <a:solidFill>
                  <a:srgbClr val="344068"/>
                </a:solidFill>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18" name="Straight Connector 8"/>
          <p:cNvSpPr/>
          <p:nvPr/>
        </p:nvSpPr>
        <p:spPr>
          <a:xfrm>
            <a:off x="1207657" y="4343400"/>
            <a:ext cx="9875521" cy="0"/>
          </a:xfrm>
          <a:prstGeom prst="line">
            <a:avLst/>
          </a:prstGeom>
          <a:ln w="6350">
            <a:solidFill>
              <a:srgbClr val="808080"/>
            </a:solidFill>
          </a:ln>
        </p:spPr>
        <p:txBody>
          <a:bodyPr lIns="45719" rIns="45719"/>
          <a:lstStyle/>
          <a:p>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7" name="Title Text"/>
          <p:cNvSpPr txBox="1">
            <a:spLocks noGrp="1"/>
          </p:cNvSpPr>
          <p:nvPr>
            <p:ph type="title"/>
          </p:nvPr>
        </p:nvSpPr>
        <p:spPr>
          <a:prstGeom prst="rect">
            <a:avLst/>
          </a:prstGeom>
        </p:spPr>
        <p:txBody>
          <a:bodyPr/>
          <a:lstStyle/>
          <a:p>
            <a:r>
              <a:t>Title Text</a:t>
            </a:r>
          </a:p>
        </p:txBody>
      </p:sp>
      <p:sp>
        <p:nvSpPr>
          <p:cNvPr id="108" name="Body Level One…"/>
          <p:cNvSpPr txBox="1">
            <a:spLocks noGrp="1"/>
          </p:cNvSpPr>
          <p:nvPr>
            <p:ph type="body" idx="1"/>
          </p:nvPr>
        </p:nvSpPr>
        <p:spPr>
          <a:xfrm>
            <a:off x="1097280" y="1845734"/>
            <a:ext cx="10058401"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16" name="Rectangle 6"/>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117" name="Rectangle 7"/>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118" name="Title Text"/>
          <p:cNvSpPr txBox="1">
            <a:spLocks noGrp="1"/>
          </p:cNvSpPr>
          <p:nvPr>
            <p:ph type="title"/>
          </p:nvPr>
        </p:nvSpPr>
        <p:spPr>
          <a:xfrm>
            <a:off x="8724900" y="412302"/>
            <a:ext cx="2628900" cy="5759899"/>
          </a:xfrm>
          <a:prstGeom prst="rect">
            <a:avLst/>
          </a:prstGeom>
        </p:spPr>
        <p:txBody>
          <a:bodyPr/>
          <a:lstStyle/>
          <a:p>
            <a:r>
              <a:t>Title Text</a:t>
            </a:r>
          </a:p>
        </p:txBody>
      </p:sp>
      <p:sp>
        <p:nvSpPr>
          <p:cNvPr id="119" name="Body Level One…"/>
          <p:cNvSpPr txBox="1">
            <a:spLocks noGrp="1"/>
          </p:cNvSpPr>
          <p:nvPr>
            <p:ph type="body" idx="1"/>
          </p:nvPr>
        </p:nvSpPr>
        <p:spPr>
          <a:xfrm>
            <a:off x="838200" y="412302"/>
            <a:ext cx="7734300" cy="575989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xfrm>
            <a:off x="1097280" y="1845734"/>
            <a:ext cx="10058401"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5" name="Rectangle 6"/>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36" name="Rectangle 7"/>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37" name="Title Text"/>
          <p:cNvSpPr txBox="1">
            <a:spLocks noGrp="1"/>
          </p:cNvSpPr>
          <p:nvPr>
            <p:ph type="title"/>
          </p:nvPr>
        </p:nvSpPr>
        <p:spPr>
          <a:xfrm>
            <a:off x="1097280" y="758951"/>
            <a:ext cx="10058401" cy="3566161"/>
          </a:xfrm>
          <a:prstGeom prst="rect">
            <a:avLst/>
          </a:prstGeom>
        </p:spPr>
        <p:txBody>
          <a:bodyPr/>
          <a:lstStyle>
            <a:lvl1pPr>
              <a:defRPr sz="8000">
                <a:solidFill>
                  <a:srgbClr val="262626"/>
                </a:solidFill>
              </a:defRPr>
            </a:lvl1pPr>
          </a:lstStyle>
          <a:p>
            <a:r>
              <a:t>Title Text</a:t>
            </a:r>
          </a:p>
        </p:txBody>
      </p:sp>
      <p:sp>
        <p:nvSpPr>
          <p:cNvPr id="38" name="Body Level One…"/>
          <p:cNvSpPr txBox="1">
            <a:spLocks noGrp="1"/>
          </p:cNvSpPr>
          <p:nvPr>
            <p:ph type="body" sz="quarter" idx="1"/>
          </p:nvPr>
        </p:nvSpPr>
        <p:spPr>
          <a:xfrm>
            <a:off x="1097280" y="4453128"/>
            <a:ext cx="10058401" cy="1143001"/>
          </a:xfrm>
          <a:prstGeom prst="rect">
            <a:avLst/>
          </a:prstGeom>
        </p:spPr>
        <p:txBody>
          <a:bodyPr lIns="45719" tIns="45719" rIns="45719" bIns="45719"/>
          <a:lstStyle>
            <a:lvl1pPr marL="0" indent="0">
              <a:buClrTx/>
              <a:buSzTx/>
              <a:buFontTx/>
              <a:buNone/>
              <a:defRPr sz="2400" cap="all" spc="200">
                <a:solidFill>
                  <a:srgbClr val="344068"/>
                </a:solidFill>
                <a:latin typeface="Calibri Light"/>
                <a:ea typeface="Calibri Light"/>
                <a:cs typeface="Calibri Light"/>
                <a:sym typeface="Calibri Light"/>
              </a:defRPr>
            </a:lvl1pPr>
            <a:lvl2pPr marL="0" indent="457200">
              <a:buClrTx/>
              <a:buSzTx/>
              <a:buFontTx/>
              <a:buNone/>
              <a:defRPr sz="2400" cap="all" spc="200">
                <a:solidFill>
                  <a:srgbClr val="344068"/>
                </a:solidFill>
                <a:latin typeface="Calibri Light"/>
                <a:ea typeface="Calibri Light"/>
                <a:cs typeface="Calibri Light"/>
                <a:sym typeface="Calibri Light"/>
              </a:defRPr>
            </a:lvl2pPr>
            <a:lvl3pPr marL="0" indent="914400">
              <a:buClrTx/>
              <a:buSzTx/>
              <a:buFontTx/>
              <a:buNone/>
              <a:defRPr sz="2400" cap="all" spc="200">
                <a:solidFill>
                  <a:srgbClr val="344068"/>
                </a:solidFill>
                <a:latin typeface="Calibri Light"/>
                <a:ea typeface="Calibri Light"/>
                <a:cs typeface="Calibri Light"/>
                <a:sym typeface="Calibri Light"/>
              </a:defRPr>
            </a:lvl3pPr>
            <a:lvl4pPr marL="0" indent="1371600">
              <a:buClrTx/>
              <a:buSzTx/>
              <a:buFontTx/>
              <a:buNone/>
              <a:defRPr sz="2400" cap="all" spc="200">
                <a:solidFill>
                  <a:srgbClr val="344068"/>
                </a:solidFill>
                <a:latin typeface="Calibri Light"/>
                <a:ea typeface="Calibri Light"/>
                <a:cs typeface="Calibri Light"/>
                <a:sym typeface="Calibri Light"/>
              </a:defRPr>
            </a:lvl4pPr>
            <a:lvl5pPr marL="0" indent="1828800">
              <a:buClrTx/>
              <a:buSzTx/>
              <a:buFontTx/>
              <a:buNone/>
              <a:defRPr sz="2400" cap="all" spc="200">
                <a:solidFill>
                  <a:srgbClr val="344068"/>
                </a:solidFill>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39" name="Straight Connector 8"/>
          <p:cNvSpPr/>
          <p:nvPr/>
        </p:nvSpPr>
        <p:spPr>
          <a:xfrm>
            <a:off x="1207657" y="4343400"/>
            <a:ext cx="9875521" cy="0"/>
          </a:xfrm>
          <a:prstGeom prst="line">
            <a:avLst/>
          </a:prstGeom>
          <a:ln w="6350">
            <a:solidFill>
              <a:srgbClr val="808080"/>
            </a:solidFill>
          </a:ln>
        </p:spPr>
        <p:txBody>
          <a:bodyPr lIns="45719" rIns="45719"/>
          <a:lstStyle/>
          <a:p>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half" idx="1"/>
          </p:nvPr>
        </p:nvSpPr>
        <p:spPr>
          <a:xfrm>
            <a:off x="1097280" y="1845734"/>
            <a:ext cx="4937760"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sz="quarter" idx="1"/>
          </p:nvPr>
        </p:nvSpPr>
        <p:spPr>
          <a:xfrm>
            <a:off x="1097280" y="1846052"/>
            <a:ext cx="4937760" cy="736283"/>
          </a:xfrm>
          <a:prstGeom prst="rect">
            <a:avLst/>
          </a:prstGeom>
        </p:spPr>
        <p:txBody>
          <a:bodyPr lIns="45719" tIns="45719" rIns="45719" bIns="45719" anchor="ctr"/>
          <a:lstStyle>
            <a:lvl1pPr marL="0" indent="0">
              <a:buClrTx/>
              <a:buSzTx/>
              <a:buFontTx/>
              <a:buNone/>
              <a:defRPr cap="all">
                <a:solidFill>
                  <a:srgbClr val="344068"/>
                </a:solidFill>
              </a:defRPr>
            </a:lvl1pPr>
            <a:lvl2pPr marL="0" indent="457200">
              <a:buClrTx/>
              <a:buSzTx/>
              <a:buFontTx/>
              <a:buNone/>
              <a:defRPr cap="all">
                <a:solidFill>
                  <a:srgbClr val="344068"/>
                </a:solidFill>
              </a:defRPr>
            </a:lvl2pPr>
            <a:lvl3pPr marL="0" indent="914400">
              <a:buClrTx/>
              <a:buSzTx/>
              <a:buFontTx/>
              <a:buNone/>
              <a:defRPr cap="all">
                <a:solidFill>
                  <a:srgbClr val="344068"/>
                </a:solidFill>
              </a:defRPr>
            </a:lvl3pPr>
            <a:lvl4pPr marL="0" indent="1371600">
              <a:buClrTx/>
              <a:buSzTx/>
              <a:buFontTx/>
              <a:buNone/>
              <a:defRPr cap="all">
                <a:solidFill>
                  <a:srgbClr val="344068"/>
                </a:solidFill>
              </a:defRPr>
            </a:lvl4pPr>
            <a:lvl5pPr marL="0" indent="1828800">
              <a:buClrTx/>
              <a:buSzTx/>
              <a:buFontTx/>
              <a:buNone/>
              <a:defRPr cap="all">
                <a:solidFill>
                  <a:srgbClr val="344068"/>
                </a:solidFill>
              </a:defRPr>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13"/>
          </p:nvPr>
        </p:nvSpPr>
        <p:spPr>
          <a:xfrm>
            <a:off x="6217919" y="1846052"/>
            <a:ext cx="4937762" cy="736283"/>
          </a:xfrm>
          <a:prstGeom prst="rect">
            <a:avLst/>
          </a:prstGeom>
        </p:spPr>
        <p:txBody>
          <a:bodyPr lIns="45719" tIns="45719" rIns="45719" bIns="45719" anchor="ctr"/>
          <a:lstStyle/>
          <a:p>
            <a:pPr marL="0" indent="0">
              <a:buClrTx/>
              <a:buSzTx/>
              <a:buFontTx/>
              <a:buNone/>
              <a:defRPr cap="all">
                <a:solidFill>
                  <a:srgbClr val="344068"/>
                </a:solidFill>
              </a:defRPr>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4" name="Rectangle 4"/>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75" name="Rectangle 5"/>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3" name="Rectangle 7"/>
          <p:cNvSpPr/>
          <p:nvPr/>
        </p:nvSpPr>
        <p:spPr>
          <a:xfrm>
            <a:off x="15" y="0"/>
            <a:ext cx="4050793" cy="6858000"/>
          </a:xfrm>
          <a:prstGeom prst="rect">
            <a:avLst/>
          </a:prstGeom>
          <a:solidFill>
            <a:schemeClr val="accent2"/>
          </a:solidFill>
          <a:ln w="12700">
            <a:miter lim="400000"/>
          </a:ln>
        </p:spPr>
        <p:txBody>
          <a:bodyPr lIns="45719" rIns="45719"/>
          <a:lstStyle/>
          <a:p>
            <a:endParaRPr/>
          </a:p>
        </p:txBody>
      </p:sp>
      <p:sp>
        <p:nvSpPr>
          <p:cNvPr id="84" name="Rectangle 8"/>
          <p:cNvSpPr/>
          <p:nvPr/>
        </p:nvSpPr>
        <p:spPr>
          <a:xfrm>
            <a:off x="4040070" y="0"/>
            <a:ext cx="64009" cy="6858000"/>
          </a:xfrm>
          <a:prstGeom prst="rect">
            <a:avLst/>
          </a:prstGeom>
          <a:solidFill>
            <a:schemeClr val="accent1"/>
          </a:solidFill>
          <a:ln w="12700">
            <a:miter lim="400000"/>
          </a:ln>
        </p:spPr>
        <p:txBody>
          <a:bodyPr lIns="45719" rIns="45719"/>
          <a:lstStyle/>
          <a:p>
            <a:endParaRPr/>
          </a:p>
        </p:txBody>
      </p:sp>
      <p:sp>
        <p:nvSpPr>
          <p:cNvPr id="85" name="Title Text"/>
          <p:cNvSpPr txBox="1">
            <a:spLocks noGrp="1"/>
          </p:cNvSpPr>
          <p:nvPr>
            <p:ph type="title"/>
          </p:nvPr>
        </p:nvSpPr>
        <p:spPr>
          <a:xfrm>
            <a:off x="457200" y="594359"/>
            <a:ext cx="3200400" cy="2286001"/>
          </a:xfrm>
          <a:prstGeom prst="rect">
            <a:avLst/>
          </a:prstGeom>
        </p:spPr>
        <p:txBody>
          <a:bodyPr/>
          <a:lstStyle>
            <a:lvl1pPr>
              <a:defRPr sz="3600">
                <a:solidFill>
                  <a:srgbClr val="FFFFFF"/>
                </a:solidFill>
              </a:defRPr>
            </a:lvl1pPr>
          </a:lstStyle>
          <a:p>
            <a:r>
              <a:t>Title Text</a:t>
            </a:r>
          </a:p>
        </p:txBody>
      </p:sp>
      <p:sp>
        <p:nvSpPr>
          <p:cNvPr id="86" name="Body Level One…"/>
          <p:cNvSpPr txBox="1">
            <a:spLocks noGrp="1"/>
          </p:cNvSpPr>
          <p:nvPr>
            <p:ph type="body" idx="1"/>
          </p:nvPr>
        </p:nvSpPr>
        <p:spPr>
          <a:xfrm>
            <a:off x="4800600" y="731519"/>
            <a:ext cx="6492241" cy="52578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7" name="Text Placeholder 3"/>
          <p:cNvSpPr>
            <a:spLocks noGrp="1"/>
          </p:cNvSpPr>
          <p:nvPr>
            <p:ph type="body" sz="quarter" idx="13"/>
          </p:nvPr>
        </p:nvSpPr>
        <p:spPr>
          <a:xfrm>
            <a:off x="457200" y="2926079"/>
            <a:ext cx="3200400" cy="3379125"/>
          </a:xfrm>
          <a:prstGeom prst="rect">
            <a:avLst/>
          </a:prstGeom>
        </p:spPr>
        <p:txBody>
          <a:bodyPr lIns="45719" tIns="45719" rIns="45719" bIns="45719"/>
          <a:lstStyle/>
          <a:p>
            <a:pPr marL="0" indent="0">
              <a:buClrTx/>
              <a:buSzTx/>
              <a:buFontTx/>
              <a:buNone/>
              <a:defRPr sz="1500">
                <a:solidFill>
                  <a:srgbClr val="FFFFFF"/>
                </a:solidFill>
              </a:defRPr>
            </a:pPr>
            <a:endParaRPr/>
          </a:p>
        </p:txBody>
      </p:sp>
      <p:sp>
        <p:nvSpPr>
          <p:cNvPr id="88" name="Slide Number"/>
          <p:cNvSpPr txBox="1">
            <a:spLocks noGrp="1"/>
          </p:cNvSpPr>
          <p:nvPr>
            <p:ph type="sldNum" sz="quarter" idx="2"/>
          </p:nvPr>
        </p:nvSpPr>
        <p:spPr>
          <a:prstGeom prst="rect">
            <a:avLst/>
          </a:prstGeom>
        </p:spPr>
        <p:txBody>
          <a:bodyPr/>
          <a:lstStyle>
            <a:lvl1pPr>
              <a:defRPr>
                <a:solidFill>
                  <a:srgbClr val="344068"/>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5" name="Rectangle 7"/>
          <p:cNvSpPr/>
          <p:nvPr/>
        </p:nvSpPr>
        <p:spPr>
          <a:xfrm>
            <a:off x="0" y="4953000"/>
            <a:ext cx="12188825" cy="1905000"/>
          </a:xfrm>
          <a:prstGeom prst="rect">
            <a:avLst/>
          </a:prstGeom>
          <a:solidFill>
            <a:schemeClr val="accent2"/>
          </a:solidFill>
          <a:ln w="12700">
            <a:miter lim="400000"/>
          </a:ln>
        </p:spPr>
        <p:txBody>
          <a:bodyPr lIns="45719" rIns="45719"/>
          <a:lstStyle/>
          <a:p>
            <a:endParaRPr/>
          </a:p>
        </p:txBody>
      </p:sp>
      <p:sp>
        <p:nvSpPr>
          <p:cNvPr id="96" name="Rectangle 8"/>
          <p:cNvSpPr/>
          <p:nvPr/>
        </p:nvSpPr>
        <p:spPr>
          <a:xfrm>
            <a:off x="14" y="4915075"/>
            <a:ext cx="12188826" cy="64009"/>
          </a:xfrm>
          <a:prstGeom prst="rect">
            <a:avLst/>
          </a:prstGeom>
          <a:solidFill>
            <a:schemeClr val="accent1"/>
          </a:solidFill>
          <a:ln w="12700">
            <a:miter lim="400000"/>
          </a:ln>
        </p:spPr>
        <p:txBody>
          <a:bodyPr lIns="45719" rIns="45719"/>
          <a:lstStyle/>
          <a:p>
            <a:endParaRPr/>
          </a:p>
        </p:txBody>
      </p:sp>
      <p:sp>
        <p:nvSpPr>
          <p:cNvPr id="97" name="Title Text"/>
          <p:cNvSpPr txBox="1">
            <a:spLocks noGrp="1"/>
          </p:cNvSpPr>
          <p:nvPr>
            <p:ph type="title"/>
          </p:nvPr>
        </p:nvSpPr>
        <p:spPr>
          <a:xfrm>
            <a:off x="1097280" y="5074920"/>
            <a:ext cx="10113645" cy="822961"/>
          </a:xfrm>
          <a:prstGeom prst="rect">
            <a:avLst/>
          </a:prstGeom>
        </p:spPr>
        <p:txBody>
          <a:bodyPr lIns="0" tIns="0" rIns="0" bIns="0"/>
          <a:lstStyle>
            <a:lvl1pPr>
              <a:defRPr sz="3600">
                <a:solidFill>
                  <a:srgbClr val="FFFFFF"/>
                </a:solidFill>
              </a:defRPr>
            </a:lvl1pPr>
          </a:lstStyle>
          <a:p>
            <a:r>
              <a:t>Title Text</a:t>
            </a:r>
          </a:p>
        </p:txBody>
      </p:sp>
      <p:sp>
        <p:nvSpPr>
          <p:cNvPr id="98" name="Picture Placeholder 2"/>
          <p:cNvSpPr>
            <a:spLocks noGrp="1"/>
          </p:cNvSpPr>
          <p:nvPr>
            <p:ph type="pic" idx="13"/>
          </p:nvPr>
        </p:nvSpPr>
        <p:spPr>
          <a:xfrm>
            <a:off x="14" y="0"/>
            <a:ext cx="12191987" cy="4915076"/>
          </a:xfrm>
          <a:prstGeom prst="rect">
            <a:avLst/>
          </a:prstGeom>
        </p:spPr>
        <p:txBody>
          <a:bodyPr lIns="91439" tIns="45719" rIns="91439" bIns="45719">
            <a:noAutofit/>
          </a:bodyPr>
          <a:lstStyle/>
          <a:p>
            <a:endParaRPr/>
          </a:p>
        </p:txBody>
      </p:sp>
      <p:sp>
        <p:nvSpPr>
          <p:cNvPr id="99" name="Body Level One…"/>
          <p:cNvSpPr txBox="1">
            <a:spLocks noGrp="1"/>
          </p:cNvSpPr>
          <p:nvPr>
            <p:ph type="body" sz="quarter" idx="1"/>
          </p:nvPr>
        </p:nvSpPr>
        <p:spPr>
          <a:xfrm>
            <a:off x="1097280" y="5907023"/>
            <a:ext cx="10113265" cy="594361"/>
          </a:xfrm>
          <a:prstGeom prst="rect">
            <a:avLst/>
          </a:prstGeom>
        </p:spPr>
        <p:txBody>
          <a:bodyPr/>
          <a:lstStyle>
            <a:lvl1pPr marL="0" indent="0">
              <a:spcBef>
                <a:spcPts val="600"/>
              </a:spcBef>
              <a:buClrTx/>
              <a:buSzTx/>
              <a:buFontTx/>
              <a:buNone/>
              <a:defRPr sz="1500">
                <a:solidFill>
                  <a:srgbClr val="FFFFFF"/>
                </a:solidFill>
              </a:defRPr>
            </a:lvl1pPr>
            <a:lvl2pPr marL="0" indent="457200">
              <a:spcBef>
                <a:spcPts val="600"/>
              </a:spcBef>
              <a:buClrTx/>
              <a:buSzTx/>
              <a:buFontTx/>
              <a:buNone/>
              <a:defRPr sz="1500">
                <a:solidFill>
                  <a:srgbClr val="FFFFFF"/>
                </a:solidFill>
              </a:defRPr>
            </a:lvl2pPr>
            <a:lvl3pPr marL="0" indent="914400">
              <a:spcBef>
                <a:spcPts val="600"/>
              </a:spcBef>
              <a:buClrTx/>
              <a:buSzTx/>
              <a:buFontTx/>
              <a:buNone/>
              <a:defRPr sz="1500">
                <a:solidFill>
                  <a:srgbClr val="FFFFFF"/>
                </a:solidFill>
              </a:defRPr>
            </a:lvl3pPr>
            <a:lvl4pPr marL="0" indent="1371600">
              <a:spcBef>
                <a:spcPts val="600"/>
              </a:spcBef>
              <a:buClrTx/>
              <a:buSzTx/>
              <a:buFontTx/>
              <a:buNone/>
              <a:defRPr sz="1500">
                <a:solidFill>
                  <a:srgbClr val="FFFFFF"/>
                </a:solidFill>
              </a:defRPr>
            </a:lvl4pPr>
            <a:lvl5pPr marL="0" indent="1828800">
              <a:spcBef>
                <a:spcPts val="600"/>
              </a:spcBef>
              <a:buClrTx/>
              <a:buSzTx/>
              <a:buFontTx/>
              <a:buNone/>
              <a:defRPr sz="15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3" name="Rectangle 8"/>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4" name="Straight Connector 9"/>
          <p:cNvSpPr/>
          <p:nvPr/>
        </p:nvSpPr>
        <p:spPr>
          <a:xfrm>
            <a:off x="1193532" y="1737845"/>
            <a:ext cx="9966961" cy="1"/>
          </a:xfrm>
          <a:prstGeom prst="line">
            <a:avLst/>
          </a:prstGeom>
          <a:ln w="6350">
            <a:solidFill>
              <a:srgbClr val="808080"/>
            </a:solidFill>
          </a:ln>
        </p:spPr>
        <p:txBody>
          <a:bodyPr lIns="45719" rIns="45719"/>
          <a:lstStyle/>
          <a:p>
            <a:endParaRPr/>
          </a:p>
        </p:txBody>
      </p:sp>
      <p:sp>
        <p:nvSpPr>
          <p:cNvPr id="5" name="Title Text"/>
          <p:cNvSpPr txBox="1">
            <a:spLocks noGrp="1"/>
          </p:cNvSpPr>
          <p:nvPr>
            <p:ph type="title"/>
          </p:nvPr>
        </p:nvSpPr>
        <p:spPr>
          <a:xfrm>
            <a:off x="1097280" y="286603"/>
            <a:ext cx="10058401" cy="14507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6"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10975141" y="6526777"/>
            <a:ext cx="237342" cy="231141"/>
          </a:xfrm>
          <a:prstGeom prst="rect">
            <a:avLst/>
          </a:prstGeom>
          <a:ln w="12700">
            <a:miter lim="400000"/>
          </a:ln>
        </p:spPr>
        <p:txBody>
          <a:bodyPr wrap="none" lIns="45719" rIns="45719" anchor="ctr">
            <a:spAutoFit/>
          </a:bodyPr>
          <a:lstStyle>
            <a:lvl1pPr algn="r">
              <a:defRPr sz="10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85000"/>
        </a:lnSpc>
        <a:spcBef>
          <a:spcPts val="0"/>
        </a:spcBef>
        <a:spcAft>
          <a:spcPts val="0"/>
        </a:spcAft>
        <a:buClrTx/>
        <a:buSzTx/>
        <a:buFontTx/>
        <a:buNone/>
        <a:tabLst/>
        <a:defRPr sz="4800" b="0" i="0" u="none" strike="noStrike" cap="none" spc="-50" baseline="0">
          <a:ln>
            <a:noFill/>
          </a:ln>
          <a:solidFill>
            <a:srgbClr val="404040"/>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sz="4800" b="0" i="0" u="none" strike="noStrike" cap="none" spc="-50" baseline="0">
          <a:ln>
            <a:noFill/>
          </a:ln>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sz="4800" b="0" i="0" u="none" strike="noStrike" cap="none" spc="-50" baseline="0">
          <a:ln>
            <a:noFill/>
          </a:ln>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sz="4800" b="0" i="0" u="none" strike="noStrike" cap="none" spc="-50" baseline="0">
          <a:ln>
            <a:noFill/>
          </a:ln>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sz="4800" b="0" i="0" u="none" strike="noStrike" cap="none" spc="-50" baseline="0">
          <a:ln>
            <a:noFill/>
          </a:ln>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sz="4800" b="0" i="0" u="none" strike="noStrike" cap="none" spc="-50" baseline="0">
          <a:ln>
            <a:noFill/>
          </a:ln>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sz="4800" b="0" i="0" u="none" strike="noStrike" cap="none" spc="-50" baseline="0">
          <a:ln>
            <a:noFill/>
          </a:ln>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sz="4800" b="0" i="0" u="none" strike="noStrike" cap="none" spc="-50" baseline="0">
          <a:ln>
            <a:noFill/>
          </a:ln>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sz="4800" b="0" i="0" u="none" strike="noStrike" cap="none" spc="-50" baseline="0">
          <a:ln>
            <a:noFill/>
          </a:ln>
          <a:solidFill>
            <a:srgbClr val="404040"/>
          </a:solidFill>
          <a:uFillTx/>
          <a:latin typeface="Calibri Light"/>
          <a:ea typeface="Calibri Light"/>
          <a:cs typeface="Calibri Light"/>
          <a:sym typeface="Calibri Light"/>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rebuchet MS"/>
        <a:buChar char=" "/>
        <a:tabLst/>
        <a:defRPr sz="2000" b="0" i="0" u="none" strike="noStrike" cap="none" spc="0" baseline="0">
          <a:ln>
            <a:noFill/>
          </a:ln>
          <a:solidFill>
            <a:srgbClr val="404040"/>
          </a:solidFill>
          <a:uFillTx/>
          <a:latin typeface="+mj-lt"/>
          <a:ea typeface="+mj-ea"/>
          <a:cs typeface="+mj-cs"/>
          <a:sym typeface="Calibri"/>
        </a:defRPr>
      </a:lvl1pPr>
      <a:lvl2pPr marL="404368" marR="0" indent="-203200"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2pPr>
      <a:lvl3pPr marL="645305" marR="0" indent="-261257"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3pPr>
      <a:lvl4pPr marL="828185" marR="0" indent="-261257"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4pPr>
      <a:lvl5pPr marL="1011065" marR="0" indent="-261257"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5pPr>
      <a:lvl6pPr marL="1197971" marR="0" indent="-326571"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6pPr>
      <a:lvl7pPr marL="1397971" marR="0" indent="-326571"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7pPr>
      <a:lvl8pPr marL="1597971" marR="0" indent="-326571"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8pPr>
      <a:lvl9pPr marL="1797971" marR="0" indent="-326571"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s://onlinelibrary.wiley.com/doi/full/10.1002/hec.357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ctrTitle"/>
          </p:nvPr>
        </p:nvSpPr>
        <p:spPr>
          <a:xfrm>
            <a:off x="1097280" y="758951"/>
            <a:ext cx="10058401" cy="3566161"/>
          </a:xfrm>
          <a:prstGeom prst="rect">
            <a:avLst/>
          </a:prstGeom>
        </p:spPr>
        <p:txBody>
          <a:bodyPr/>
          <a:lstStyle>
            <a:lvl1pPr>
              <a:defRPr sz="6600" spc="-100"/>
            </a:lvl1pPr>
          </a:lstStyle>
          <a:p>
            <a:r>
              <a:t>Assisted Living Recommender</a:t>
            </a:r>
          </a:p>
        </p:txBody>
      </p:sp>
      <p:sp>
        <p:nvSpPr>
          <p:cNvPr id="130" name="Subtitle 2"/>
          <p:cNvSpPr txBox="1">
            <a:spLocks noGrp="1"/>
          </p:cNvSpPr>
          <p:nvPr>
            <p:ph type="subTitle" sz="quarter" idx="1"/>
          </p:nvPr>
        </p:nvSpPr>
        <p:spPr>
          <a:prstGeom prst="rect">
            <a:avLst/>
          </a:prstGeom>
        </p:spPr>
        <p:txBody>
          <a:bodyPr/>
          <a:lstStyle/>
          <a:p>
            <a:r>
              <a:t>Team: Alli, deb, &amp; sam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xfrm>
            <a:off x="1097280" y="286603"/>
            <a:ext cx="10058401" cy="1450757"/>
          </a:xfrm>
          <a:prstGeom prst="rect">
            <a:avLst/>
          </a:prstGeom>
        </p:spPr>
        <p:txBody>
          <a:bodyPr/>
          <a:lstStyle>
            <a:lvl1pPr>
              <a:defRPr spc="-100"/>
            </a:lvl1pPr>
          </a:lstStyle>
          <a:p>
            <a:r>
              <a:t>Southern Zone* </a:t>
            </a:r>
          </a:p>
        </p:txBody>
      </p:sp>
      <p:sp>
        <p:nvSpPr>
          <p:cNvPr id="203" name="Text Placeholder 2"/>
          <p:cNvSpPr txBox="1">
            <a:spLocks noGrp="1"/>
          </p:cNvSpPr>
          <p:nvPr>
            <p:ph type="body" sz="quarter" idx="1"/>
          </p:nvPr>
        </p:nvSpPr>
        <p:spPr>
          <a:xfrm>
            <a:off x="1097279" y="1846052"/>
            <a:ext cx="4937762" cy="736283"/>
          </a:xfrm>
          <a:prstGeom prst="rect">
            <a:avLst/>
          </a:prstGeom>
        </p:spPr>
        <p:txBody>
          <a:bodyPr/>
          <a:lstStyle/>
          <a:p>
            <a:endParaRPr/>
          </a:p>
        </p:txBody>
      </p:sp>
      <p:pic>
        <p:nvPicPr>
          <p:cNvPr id="204" name="Content Placeholder 6" descr="Content Placeholder 6"/>
          <p:cNvPicPr>
            <a:picLocks noChangeAspect="1"/>
          </p:cNvPicPr>
          <p:nvPr/>
        </p:nvPicPr>
        <p:blipFill>
          <a:blip r:embed="rId2"/>
          <a:stretch>
            <a:fillRect/>
          </a:stretch>
        </p:blipFill>
        <p:spPr>
          <a:xfrm>
            <a:off x="367047" y="2977455"/>
            <a:ext cx="5914010" cy="2453261"/>
          </a:xfrm>
          <a:prstGeom prst="rect">
            <a:avLst/>
          </a:prstGeom>
          <a:ln w="12700">
            <a:miter lim="400000"/>
          </a:ln>
        </p:spPr>
      </p:pic>
      <p:sp>
        <p:nvSpPr>
          <p:cNvPr id="205" name="Text Placeholder 3"/>
          <p:cNvSpPr>
            <a:spLocks noGrp="1"/>
          </p:cNvSpPr>
          <p:nvPr>
            <p:ph type="body" idx="13"/>
          </p:nvPr>
        </p:nvSpPr>
        <p:spPr>
          <a:prstGeom prst="rect">
            <a:avLst/>
          </a:prstGeom>
        </p:spPr>
        <p:txBody>
          <a:bodyPr/>
          <a:lstStyle/>
          <a:p>
            <a:pPr marL="0" indent="0">
              <a:buClrTx/>
              <a:buSzTx/>
              <a:buFontTx/>
              <a:buNone/>
              <a:defRPr cap="all">
                <a:solidFill>
                  <a:srgbClr val="344068"/>
                </a:solidFill>
              </a:defRPr>
            </a:pPr>
            <a:endParaRPr/>
          </a:p>
        </p:txBody>
      </p:sp>
      <p:pic>
        <p:nvPicPr>
          <p:cNvPr id="206" name="Content Placeholder 9" descr="Content Placeholder 9"/>
          <p:cNvPicPr>
            <a:picLocks noChangeAspect="1"/>
          </p:cNvPicPr>
          <p:nvPr/>
        </p:nvPicPr>
        <p:blipFill>
          <a:blip r:embed="rId3"/>
          <a:stretch>
            <a:fillRect/>
          </a:stretch>
        </p:blipFill>
        <p:spPr>
          <a:xfrm>
            <a:off x="6096000" y="3061907"/>
            <a:ext cx="5938285" cy="2284357"/>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xfrm>
            <a:off x="1097280" y="286603"/>
            <a:ext cx="10058401" cy="1450757"/>
          </a:xfrm>
          <a:prstGeom prst="rect">
            <a:avLst/>
          </a:prstGeom>
        </p:spPr>
        <p:txBody>
          <a:bodyPr/>
          <a:lstStyle>
            <a:lvl1pPr>
              <a:defRPr spc="-100"/>
            </a:lvl1pPr>
          </a:lstStyle>
          <a:p>
            <a:r>
              <a:rPr dirty="0"/>
              <a:t>Overview</a:t>
            </a:r>
            <a:r>
              <a:rPr lang="en-US" dirty="0"/>
              <a:t> </a:t>
            </a:r>
            <a:r>
              <a:rPr dirty="0"/>
              <a:t>- </a:t>
            </a:r>
            <a:r>
              <a:rPr lang="en-US" dirty="0"/>
              <a:t>A</a:t>
            </a:r>
            <a:r>
              <a:rPr dirty="0"/>
              <a:t>ll zones</a:t>
            </a:r>
          </a:p>
        </p:txBody>
      </p:sp>
      <p:sp>
        <p:nvSpPr>
          <p:cNvPr id="209" name="Text Placeholder 2"/>
          <p:cNvSpPr txBox="1">
            <a:spLocks noGrp="1"/>
          </p:cNvSpPr>
          <p:nvPr>
            <p:ph type="body" sz="quarter" idx="1"/>
          </p:nvPr>
        </p:nvSpPr>
        <p:spPr>
          <a:xfrm>
            <a:off x="1097279" y="1846052"/>
            <a:ext cx="4937762" cy="736283"/>
          </a:xfrm>
          <a:prstGeom prst="rect">
            <a:avLst/>
          </a:prstGeom>
        </p:spPr>
        <p:txBody>
          <a:bodyPr/>
          <a:lstStyle/>
          <a:p>
            <a:endParaRPr/>
          </a:p>
        </p:txBody>
      </p:sp>
      <p:sp>
        <p:nvSpPr>
          <p:cNvPr id="210" name="Text Placeholder 3"/>
          <p:cNvSpPr>
            <a:spLocks noGrp="1"/>
          </p:cNvSpPr>
          <p:nvPr>
            <p:ph type="body" idx="13"/>
          </p:nvPr>
        </p:nvSpPr>
        <p:spPr>
          <a:prstGeom prst="rect">
            <a:avLst/>
          </a:prstGeom>
        </p:spPr>
        <p:txBody>
          <a:bodyPr/>
          <a:lstStyle/>
          <a:p>
            <a:pPr marL="0" indent="0">
              <a:buClrTx/>
              <a:buSzTx/>
              <a:buFontTx/>
              <a:buNone/>
              <a:defRPr cap="all">
                <a:solidFill>
                  <a:srgbClr val="344068"/>
                </a:solidFill>
              </a:defRPr>
            </a:pPr>
            <a:endParaRPr/>
          </a:p>
        </p:txBody>
      </p:sp>
      <p:pic>
        <p:nvPicPr>
          <p:cNvPr id="211" name="Content Placeholder 11" descr="Content Placeholder 11"/>
          <p:cNvPicPr>
            <a:picLocks noChangeAspect="1"/>
          </p:cNvPicPr>
          <p:nvPr/>
        </p:nvPicPr>
        <p:blipFill>
          <a:blip r:embed="rId2"/>
          <a:stretch>
            <a:fillRect/>
          </a:stretch>
        </p:blipFill>
        <p:spPr>
          <a:xfrm>
            <a:off x="693662" y="3166336"/>
            <a:ext cx="5744996" cy="2119178"/>
          </a:xfrm>
          <a:prstGeom prst="rect">
            <a:avLst/>
          </a:prstGeom>
          <a:ln w="12700">
            <a:miter lim="400000"/>
          </a:ln>
        </p:spPr>
      </p:pic>
      <p:pic>
        <p:nvPicPr>
          <p:cNvPr id="212" name="Content Placeholder 15" descr="Content Placeholder 15"/>
          <p:cNvPicPr>
            <a:picLocks noChangeAspect="1"/>
          </p:cNvPicPr>
          <p:nvPr/>
        </p:nvPicPr>
        <p:blipFill>
          <a:blip r:embed="rId3"/>
          <a:stretch>
            <a:fillRect/>
          </a:stretch>
        </p:blipFill>
        <p:spPr>
          <a:xfrm>
            <a:off x="6370637" y="3202415"/>
            <a:ext cx="5473030" cy="2047018"/>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itle 1"/>
          <p:cNvSpPr txBox="1">
            <a:spLocks noGrp="1"/>
          </p:cNvSpPr>
          <p:nvPr>
            <p:ph type="title"/>
          </p:nvPr>
        </p:nvSpPr>
        <p:spPr>
          <a:xfrm>
            <a:off x="1097280" y="286603"/>
            <a:ext cx="10058401" cy="1450757"/>
          </a:xfrm>
          <a:prstGeom prst="rect">
            <a:avLst/>
          </a:prstGeom>
        </p:spPr>
        <p:txBody>
          <a:bodyPr/>
          <a:lstStyle>
            <a:lvl1pPr>
              <a:defRPr spc="-100"/>
            </a:lvl1pPr>
          </a:lstStyle>
          <a:p>
            <a:r>
              <a:t>Total Zone Comparison</a:t>
            </a:r>
          </a:p>
        </p:txBody>
      </p:sp>
      <p:pic>
        <p:nvPicPr>
          <p:cNvPr id="215" name="Content Placeholder 3" descr="Content Placeholder 3"/>
          <p:cNvPicPr>
            <a:picLocks noChangeAspect="1"/>
          </p:cNvPicPr>
          <p:nvPr/>
        </p:nvPicPr>
        <p:blipFill>
          <a:blip r:embed="rId2"/>
          <a:stretch>
            <a:fillRect/>
          </a:stretch>
        </p:blipFill>
        <p:spPr>
          <a:xfrm>
            <a:off x="3954274" y="2405888"/>
            <a:ext cx="4343777" cy="290347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7"/>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18" name="Rectangle 9"/>
          <p:cNvSpPr/>
          <p:nvPr/>
        </p:nvSpPr>
        <p:spPr>
          <a:xfrm>
            <a:off x="321564" y="320039"/>
            <a:ext cx="11548872" cy="6217922"/>
          </a:xfrm>
          <a:prstGeom prst="rect">
            <a:avLst/>
          </a:prstGeom>
          <a:solidFill>
            <a:srgbClr val="D9E0E6"/>
          </a:solidFill>
          <a:ln w="12700">
            <a:miter lim="400000"/>
          </a:ln>
        </p:spPr>
        <p:txBody>
          <a:bodyPr lIns="45719" rIns="45719" anchor="ctr"/>
          <a:lstStyle/>
          <a:p>
            <a:pPr algn="ctr">
              <a:defRPr>
                <a:solidFill>
                  <a:srgbClr val="FFFFFF"/>
                </a:solidFill>
              </a:defRPr>
            </a:pPr>
            <a:endParaRPr/>
          </a:p>
        </p:txBody>
      </p:sp>
      <p:sp>
        <p:nvSpPr>
          <p:cNvPr id="219" name="Title 1"/>
          <p:cNvSpPr txBox="1">
            <a:spLocks noGrp="1"/>
          </p:cNvSpPr>
          <p:nvPr>
            <p:ph type="title"/>
          </p:nvPr>
        </p:nvSpPr>
        <p:spPr>
          <a:xfrm>
            <a:off x="965029" y="963996"/>
            <a:ext cx="3254692" cy="4938362"/>
          </a:xfrm>
          <a:prstGeom prst="rect">
            <a:avLst/>
          </a:prstGeom>
        </p:spPr>
        <p:txBody>
          <a:bodyPr anchor="ctr"/>
          <a:lstStyle>
            <a:lvl1pPr algn="r">
              <a:defRPr sz="4400" spc="-100"/>
            </a:lvl1pPr>
          </a:lstStyle>
          <a:p>
            <a:r>
              <a:t>Conclusion</a:t>
            </a:r>
          </a:p>
        </p:txBody>
      </p:sp>
      <p:sp>
        <p:nvSpPr>
          <p:cNvPr id="220" name="Straight Connector 11"/>
          <p:cNvSpPr/>
          <p:nvPr/>
        </p:nvSpPr>
        <p:spPr>
          <a:xfrm flipH="1">
            <a:off x="4650251" y="2057399"/>
            <a:ext cx="1" cy="2743201"/>
          </a:xfrm>
          <a:prstGeom prst="line">
            <a:avLst/>
          </a:prstGeom>
          <a:ln w="19050">
            <a:solidFill>
              <a:srgbClr val="344068"/>
            </a:solidFill>
          </a:ln>
        </p:spPr>
        <p:txBody>
          <a:bodyPr lIns="45719" rIns="45719"/>
          <a:lstStyle/>
          <a:p>
            <a:endParaRPr/>
          </a:p>
        </p:txBody>
      </p:sp>
      <p:sp>
        <p:nvSpPr>
          <p:cNvPr id="221" name="Content Placeholder 2"/>
          <p:cNvSpPr txBox="1">
            <a:spLocks noGrp="1"/>
          </p:cNvSpPr>
          <p:nvPr>
            <p:ph type="body" sz="half" idx="1"/>
          </p:nvPr>
        </p:nvSpPr>
        <p:spPr>
          <a:xfrm>
            <a:off x="5134881" y="963506"/>
            <a:ext cx="6135099" cy="4938853"/>
          </a:xfrm>
          <a:prstGeom prst="rect">
            <a:avLst/>
          </a:prstGeom>
        </p:spPr>
        <p:txBody>
          <a:bodyPr anchor="ctr"/>
          <a:lstStyle/>
          <a:p>
            <a:pPr marL="384047" lvl="1" indent="-182879">
              <a:spcBef>
                <a:spcPts val="400"/>
              </a:spcBef>
              <a:defRPr sz="1800"/>
            </a:pPr>
            <a:r>
              <a:t>The best place to live if looking for great care + commute to Hospital</a:t>
            </a:r>
          </a:p>
          <a:p>
            <a:pPr marL="566927" lvl="2" indent="-182879">
              <a:spcBef>
                <a:spcPts val="400"/>
              </a:spcBef>
              <a:defRPr sz="1400"/>
            </a:pPr>
            <a:r>
              <a:t>East Austin</a:t>
            </a:r>
          </a:p>
          <a:p>
            <a:pPr marL="384047" lvl="1" indent="-182879">
              <a:spcBef>
                <a:spcPts val="400"/>
              </a:spcBef>
              <a:defRPr sz="1800"/>
            </a:pPr>
            <a:r>
              <a:t>The worst place to live if looking for great care + commute to Hospital</a:t>
            </a:r>
          </a:p>
          <a:p>
            <a:pPr marL="566927" lvl="2" indent="-182879">
              <a:spcBef>
                <a:spcPts val="400"/>
              </a:spcBef>
              <a:defRPr sz="1400"/>
            </a:pPr>
            <a:r>
              <a:t>North Austin</a:t>
            </a:r>
          </a:p>
          <a:p>
            <a:pPr marL="384047" lvl="1" indent="-182879">
              <a:spcBef>
                <a:spcPts val="400"/>
              </a:spcBef>
              <a:defRPr sz="1800"/>
            </a:pPr>
            <a:r>
              <a:t>Highest concentration of Hospitals and ALFs</a:t>
            </a:r>
          </a:p>
          <a:p>
            <a:pPr marL="566927" lvl="2" indent="-182879">
              <a:spcBef>
                <a:spcPts val="400"/>
              </a:spcBef>
              <a:defRPr sz="1400"/>
            </a:pPr>
            <a:r>
              <a:t>Central Austin</a:t>
            </a:r>
          </a:p>
          <a:p>
            <a:pPr marL="384047" lvl="1" indent="-182879">
              <a:spcBef>
                <a:spcPts val="400"/>
              </a:spcBef>
              <a:defRPr sz="1800"/>
            </a:pPr>
            <a:r>
              <a:t>Best Hospital + Best ALF</a:t>
            </a:r>
          </a:p>
          <a:p>
            <a:pPr marL="566927" lvl="2" indent="-182879">
              <a:spcBef>
                <a:spcPts val="400"/>
              </a:spcBef>
              <a:defRPr sz="1400"/>
            </a:pPr>
            <a:r>
              <a:t>Physician’s Premier Emergency Room (Central Austin)</a:t>
            </a:r>
          </a:p>
          <a:p>
            <a:pPr marL="566927" lvl="2" indent="-182879">
              <a:spcBef>
                <a:spcPts val="400"/>
              </a:spcBef>
              <a:defRPr sz="1400"/>
            </a:pPr>
            <a:r>
              <a:t>A Touch of Home Assisted Living (East Austin)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Limitations &amp; Next Steps"/>
          <p:cNvSpPr txBox="1">
            <a:spLocks noGrp="1"/>
          </p:cNvSpPr>
          <p:nvPr>
            <p:ph type="title"/>
          </p:nvPr>
        </p:nvSpPr>
        <p:spPr>
          <a:prstGeom prst="rect">
            <a:avLst/>
          </a:prstGeom>
        </p:spPr>
        <p:txBody>
          <a:bodyPr/>
          <a:lstStyle/>
          <a:p>
            <a:r>
              <a:t>Limitations &amp; Next Steps</a:t>
            </a:r>
          </a:p>
        </p:txBody>
      </p:sp>
      <p:sp>
        <p:nvSpPr>
          <p:cNvPr id="224" name="Some limitations to our  project included:…"/>
          <p:cNvSpPr txBox="1">
            <a:spLocks noGrp="1"/>
          </p:cNvSpPr>
          <p:nvPr>
            <p:ph type="body" idx="1"/>
          </p:nvPr>
        </p:nvSpPr>
        <p:spPr>
          <a:xfrm>
            <a:off x="4686300" y="800100"/>
            <a:ext cx="6492241" cy="5257800"/>
          </a:xfrm>
          <a:prstGeom prst="rect">
            <a:avLst/>
          </a:prstGeom>
        </p:spPr>
        <p:txBody>
          <a:bodyPr/>
          <a:lstStyle/>
          <a:p>
            <a:pPr marL="81381" indent="-81381" defTabSz="813816">
              <a:spcBef>
                <a:spcPts val="1000"/>
              </a:spcBef>
              <a:defRPr sz="2314" b="1"/>
            </a:pPr>
            <a:r>
              <a:t>Some limitations to our  project included: </a:t>
            </a:r>
          </a:p>
          <a:p>
            <a:pPr marL="178468" indent="-178468" defTabSz="813816">
              <a:spcBef>
                <a:spcPts val="1000"/>
              </a:spcBef>
              <a:buClrTx/>
              <a:buFontTx/>
              <a:buChar char="•"/>
              <a:defRPr sz="1779"/>
            </a:pPr>
            <a:r>
              <a:t>Not calculating actual distances between the locations and the facilities. (haversine)</a:t>
            </a:r>
          </a:p>
          <a:p>
            <a:pPr marL="178468" indent="-178468" defTabSz="813816">
              <a:spcBef>
                <a:spcPts val="1000"/>
              </a:spcBef>
              <a:buClrTx/>
              <a:buFontTx/>
              <a:buChar char="•"/>
              <a:defRPr sz="1779"/>
            </a:pPr>
            <a:r>
              <a:t>Needing more investigation of the relevance of a Hospital ER. ( Dell Children’s was frequent, but not actually as relevant fro our purposes)</a:t>
            </a:r>
          </a:p>
          <a:p>
            <a:pPr marL="178468" indent="-178468" defTabSz="813816">
              <a:spcBef>
                <a:spcPts val="1000"/>
              </a:spcBef>
              <a:buClrTx/>
              <a:buFontTx/>
              <a:buChar char="•"/>
              <a:defRPr sz="1779"/>
            </a:pPr>
            <a:r>
              <a:t>Some ratings missing</a:t>
            </a:r>
          </a:p>
          <a:p>
            <a:pPr marL="0" indent="0" defTabSz="813816">
              <a:spcBef>
                <a:spcPts val="1000"/>
              </a:spcBef>
              <a:buClrTx/>
              <a:buSzTx/>
              <a:buFontTx/>
              <a:buNone/>
              <a:defRPr sz="1779"/>
            </a:pPr>
            <a:endParaRPr/>
          </a:p>
          <a:p>
            <a:pPr marL="0" indent="0" defTabSz="813816">
              <a:spcBef>
                <a:spcPts val="1000"/>
              </a:spcBef>
              <a:buClrTx/>
              <a:buSzTx/>
              <a:buFontTx/>
              <a:buNone/>
              <a:defRPr sz="1779"/>
            </a:pPr>
            <a:r>
              <a:rPr sz="2314" b="1"/>
              <a:t>Some next steps we might take:</a:t>
            </a:r>
            <a:r>
              <a:rPr sz="2314"/>
              <a:t> </a:t>
            </a:r>
            <a:r>
              <a:t> </a:t>
            </a:r>
          </a:p>
          <a:p>
            <a:pPr marL="178468" indent="-178468" defTabSz="813816">
              <a:spcBef>
                <a:spcPts val="1000"/>
              </a:spcBef>
              <a:buClrTx/>
              <a:buFontTx/>
              <a:buChar char="•"/>
              <a:defRPr sz="1779"/>
            </a:pPr>
            <a:r>
              <a:t>Add a filter for relevance based on keywords</a:t>
            </a:r>
          </a:p>
          <a:p>
            <a:pPr marL="178468" indent="-178468" defTabSz="813816">
              <a:spcBef>
                <a:spcPts val="1000"/>
              </a:spcBef>
              <a:buClrTx/>
              <a:buFontTx/>
              <a:buChar char="•"/>
              <a:defRPr sz="1779"/>
            </a:pPr>
            <a:r>
              <a:t>Calculate actual distances </a:t>
            </a:r>
          </a:p>
          <a:p>
            <a:pPr marL="178468" indent="-178468" defTabSz="813816">
              <a:spcBef>
                <a:spcPts val="1000"/>
              </a:spcBef>
              <a:buClrTx/>
              <a:buFontTx/>
              <a:buChar char="•"/>
              <a:defRPr sz="1779"/>
            </a:pPr>
            <a:r>
              <a:t>Possibly compensate for missing ratings or exclude </a:t>
            </a:r>
          </a:p>
          <a:p>
            <a:pPr marL="0" indent="0" defTabSz="813816">
              <a:spcBef>
                <a:spcPts val="1000"/>
              </a:spcBef>
              <a:buClrTx/>
              <a:buSzTx/>
              <a:buFontTx/>
              <a:buNone/>
              <a:defRPr sz="1779"/>
            </a:pPr>
            <a:endParaRPr/>
          </a:p>
          <a:p>
            <a:pPr marL="81381" indent="-81381" defTabSz="813816">
              <a:spcBef>
                <a:spcPts val="1000"/>
              </a:spcBef>
              <a:defRPr sz="1779"/>
            </a:pPr>
            <a:endParaRPr/>
          </a:p>
        </p:txBody>
      </p:sp>
      <p:sp>
        <p:nvSpPr>
          <p:cNvPr id="225" name="Text Placeholder 3"/>
          <p:cNvSpPr>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b"/>
          <a:lstStyle>
            <a:lvl1pPr marL="0" indent="0">
              <a:buClrTx/>
              <a:buSzTx/>
              <a:buFontTx/>
              <a:buNone/>
              <a:defRPr i="1">
                <a:solidFill>
                  <a:srgbClr val="FFFFFF"/>
                </a:solidFill>
              </a:defRPr>
            </a:lvl1pPr>
          </a:lstStyle>
          <a:p>
            <a:r>
              <a:t>Thank you to Manuel, Dylan and Billy for their academic support and to our families for their moral support in this project.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Hospital Proximity &amp; Quality"/>
          <p:cNvSpPr txBox="1">
            <a:spLocks noGrp="1"/>
          </p:cNvSpPr>
          <p:nvPr>
            <p:ph type="title"/>
          </p:nvPr>
        </p:nvSpPr>
        <p:spPr>
          <a:prstGeom prst="rect">
            <a:avLst/>
          </a:prstGeom>
        </p:spPr>
        <p:txBody>
          <a:bodyPr/>
          <a:lstStyle/>
          <a:p>
            <a:r>
              <a:rPr dirty="0"/>
              <a:t>Hospital Proximity &amp; Quality</a:t>
            </a:r>
          </a:p>
        </p:txBody>
      </p:sp>
      <p:sp>
        <p:nvSpPr>
          <p:cNvPr id="133" name="A current study from The Econometrics workshop: The life‐saving effect of hospital proximity…"/>
          <p:cNvSpPr txBox="1">
            <a:spLocks noGrp="1"/>
          </p:cNvSpPr>
          <p:nvPr>
            <p:ph type="body" idx="1"/>
          </p:nvPr>
        </p:nvSpPr>
        <p:spPr>
          <a:prstGeom prst="rect">
            <a:avLst/>
          </a:prstGeom>
          <a:solidFill>
            <a:srgbClr val="FFFFFF"/>
          </a:solidFill>
          <a:ln w="15875">
            <a:solidFill>
              <a:schemeClr val="accent1"/>
            </a:solidFill>
            <a:round/>
          </a:ln>
          <a:effectLst>
            <a:outerShdw blurRad="38100" dist="25400" dir="2700000" rotWithShape="0">
              <a:srgbClr val="000000">
                <a:alpha val="60000"/>
              </a:srgbClr>
            </a:outerShdw>
          </a:effectLst>
        </p:spPr>
        <p:txBody>
          <a:bodyPr/>
          <a:lstStyle/>
          <a:p>
            <a:pPr marL="0" indent="0" defTabSz="310895">
              <a:lnSpc>
                <a:spcPct val="100000"/>
              </a:lnSpc>
              <a:spcBef>
                <a:spcPts val="0"/>
              </a:spcBef>
              <a:buClrTx/>
              <a:buSzTx/>
              <a:buFontTx/>
              <a:buNone/>
              <a:defRPr sz="1564" b="1">
                <a:solidFill>
                  <a:srgbClr val="000000"/>
                </a:solidFill>
                <a:latin typeface="Verdana"/>
                <a:ea typeface="Verdana"/>
                <a:cs typeface="Verdana"/>
                <a:sym typeface="Verdana"/>
              </a:defRPr>
            </a:pPr>
            <a:r>
              <a:rPr dirty="0">
                <a:hlinkClick r:id="rId2"/>
              </a:rPr>
              <a:t>A current study from The Econometrics workshop: The life‐saving effect of hospital proximity</a:t>
            </a:r>
          </a:p>
          <a:p>
            <a:pPr marL="0" indent="0" defTabSz="310895">
              <a:lnSpc>
                <a:spcPct val="100000"/>
              </a:lnSpc>
              <a:spcBef>
                <a:spcPts val="0"/>
              </a:spcBef>
              <a:buClrTx/>
              <a:buSzTx/>
              <a:buFontTx/>
              <a:buNone/>
              <a:defRPr sz="1564">
                <a:solidFill>
                  <a:srgbClr val="000000"/>
                </a:solidFill>
                <a:latin typeface="Verdana"/>
                <a:ea typeface="Verdana"/>
                <a:cs typeface="Verdana"/>
                <a:sym typeface="Verdana"/>
              </a:defRPr>
            </a:pPr>
            <a:endParaRPr dirty="0">
              <a:hlinkClick r:id="rId2"/>
            </a:endParaRPr>
          </a:p>
          <a:p>
            <a:pPr marL="0" indent="0" defTabSz="310895">
              <a:lnSpc>
                <a:spcPct val="100000"/>
              </a:lnSpc>
              <a:spcBef>
                <a:spcPts val="0"/>
              </a:spcBef>
              <a:buClrTx/>
              <a:buSzTx/>
              <a:buFontTx/>
              <a:buNone/>
              <a:defRPr sz="1224">
                <a:solidFill>
                  <a:srgbClr val="000000"/>
                </a:solidFill>
              </a:defRPr>
            </a:pPr>
            <a:r>
              <a:rPr dirty="0"/>
              <a:t>“The evidence indicates that every additional kilometer [away one is from the hospital] decreases the probability of survival because it causes an injured individual to become a more serious case. She or he will arrive at the hospital in worse condition as the time to reach the emergency room increases. Assessing whether proximity is more or less relevant conditional on the quality or performance of the nearest hospital is an empirical question. Both high‐ and low‐quality hospitals can save both easy and serious cases, but we could expect that, on average, high‐quality hospitals tend to save more of both.” </a:t>
            </a:r>
          </a:p>
          <a:p>
            <a:pPr marL="0" indent="0" defTabSz="310895">
              <a:lnSpc>
                <a:spcPct val="100000"/>
              </a:lnSpc>
              <a:spcBef>
                <a:spcPts val="0"/>
              </a:spcBef>
              <a:buClrTx/>
              <a:buSzTx/>
              <a:buFontTx/>
              <a:buNone/>
              <a:defRPr sz="1224">
                <a:solidFill>
                  <a:srgbClr val="000000"/>
                </a:solidFill>
              </a:defRPr>
            </a:pPr>
            <a:r>
              <a:rPr dirty="0"/>
              <a:t>Their findings stress that “…poor emergency care services, and low‐quality hospitals increase the importance of hospital proximity.” </a:t>
            </a:r>
          </a:p>
          <a:p>
            <a:pPr marL="0" indent="0" defTabSz="310895">
              <a:lnSpc>
                <a:spcPct val="100000"/>
              </a:lnSpc>
              <a:spcBef>
                <a:spcPts val="0"/>
              </a:spcBef>
              <a:buClrTx/>
              <a:buSzTx/>
              <a:buFontTx/>
              <a:buNone/>
              <a:defRPr sz="1224">
                <a:solidFill>
                  <a:srgbClr val="000000"/>
                </a:solidFill>
              </a:defRPr>
            </a:pPr>
            <a:r>
              <a:rPr dirty="0"/>
              <a:t>We chose to look at both proximity and quality. </a:t>
            </a:r>
          </a:p>
          <a:p>
            <a:pPr marL="0" indent="0" defTabSz="310895">
              <a:lnSpc>
                <a:spcPct val="100000"/>
              </a:lnSpc>
              <a:spcBef>
                <a:spcPts val="0"/>
              </a:spcBef>
              <a:buClrTx/>
              <a:buSzTx/>
              <a:buFontTx/>
              <a:buNone/>
              <a:defRPr sz="1224">
                <a:solidFill>
                  <a:srgbClr val="000000"/>
                </a:solidFill>
              </a:defRPr>
            </a:pPr>
            <a:endParaRPr dirty="0"/>
          </a:p>
          <a:p>
            <a:pPr marL="0" indent="0" defTabSz="310895">
              <a:lnSpc>
                <a:spcPct val="100000"/>
              </a:lnSpc>
              <a:spcBef>
                <a:spcPts val="0"/>
              </a:spcBef>
              <a:buClrTx/>
              <a:buSzTx/>
              <a:buFontTx/>
              <a:buNone/>
              <a:defRPr sz="1224" b="1">
                <a:solidFill>
                  <a:srgbClr val="000000"/>
                </a:solidFill>
              </a:defRPr>
            </a:pPr>
            <a:r>
              <a:rPr dirty="0"/>
              <a:t>Aging populations tend to have increasing rates of morbidity, mortality, and long-term sequelae due to delays in treatment such as stroke, organ failure, or heart attack.    </a:t>
            </a:r>
          </a:p>
          <a:p>
            <a:pPr marL="0" indent="0" defTabSz="310895">
              <a:lnSpc>
                <a:spcPct val="100000"/>
              </a:lnSpc>
              <a:spcBef>
                <a:spcPts val="0"/>
              </a:spcBef>
              <a:buClrTx/>
              <a:buSzTx/>
              <a:buFontTx/>
              <a:buNone/>
              <a:defRPr sz="1224">
                <a:solidFill>
                  <a:srgbClr val="000000"/>
                </a:solidFill>
              </a:defRPr>
            </a:pPr>
            <a:endParaRPr dirty="0"/>
          </a:p>
          <a:p>
            <a:pPr marL="0" indent="0" defTabSz="310895">
              <a:lnSpc>
                <a:spcPct val="100000"/>
              </a:lnSpc>
              <a:spcBef>
                <a:spcPts val="0"/>
              </a:spcBef>
              <a:buClrTx/>
              <a:buSzTx/>
              <a:buFontTx/>
              <a:buNone/>
              <a:defRPr sz="1224" b="1">
                <a:solidFill>
                  <a:srgbClr val="000000"/>
                </a:solidFill>
              </a:defRPr>
            </a:pPr>
            <a:r>
              <a:rPr dirty="0"/>
              <a:t>For this reason, it is an advantage for a person looking for a suitable community to move to due to aging to consider nearby hospital availability and quality.  </a:t>
            </a:r>
          </a:p>
          <a:p>
            <a:pPr marL="0" indent="0" defTabSz="310895">
              <a:lnSpc>
                <a:spcPct val="100000"/>
              </a:lnSpc>
              <a:spcBef>
                <a:spcPts val="0"/>
              </a:spcBef>
              <a:buClrTx/>
              <a:buSzTx/>
              <a:buFontTx/>
              <a:buNone/>
              <a:defRPr sz="1224" b="1">
                <a:solidFill>
                  <a:srgbClr val="000000"/>
                </a:solidFill>
              </a:defRPr>
            </a:pPr>
            <a:endParaRPr dirty="0"/>
          </a:p>
          <a:p>
            <a:pPr marL="0" indent="0" defTabSz="310895">
              <a:lnSpc>
                <a:spcPct val="100000"/>
              </a:lnSpc>
              <a:spcBef>
                <a:spcPts val="0"/>
              </a:spcBef>
              <a:buClrTx/>
              <a:buSzTx/>
              <a:buFontTx/>
              <a:buNone/>
              <a:defRPr sz="1224" b="1">
                <a:solidFill>
                  <a:srgbClr val="000000"/>
                </a:solidFill>
              </a:defRPr>
            </a:pPr>
            <a:r>
              <a:rPr dirty="0"/>
              <a:t>We chose 5 Miles as a radius defining  “nearby” medical facilities for the purposes of our inquiry because we are in the United States,   and we chose the Google ratings for each facility as a short-term proxy for hospital quality.  </a:t>
            </a:r>
          </a:p>
          <a:p>
            <a:pPr marL="0" indent="0" defTabSz="310895">
              <a:lnSpc>
                <a:spcPct val="100000"/>
              </a:lnSpc>
              <a:spcBef>
                <a:spcPts val="0"/>
              </a:spcBef>
              <a:buClrTx/>
              <a:buSzTx/>
              <a:buFontTx/>
              <a:buNone/>
              <a:defRPr sz="1224">
                <a:solidFill>
                  <a:srgbClr val="000000"/>
                </a:solidFill>
              </a:defRPr>
            </a:pPr>
            <a:endParaRPr dirty="0"/>
          </a:p>
          <a:p>
            <a:pPr marL="0" indent="0" defTabSz="310895">
              <a:lnSpc>
                <a:spcPct val="100000"/>
              </a:lnSpc>
              <a:spcBef>
                <a:spcPts val="0"/>
              </a:spcBef>
              <a:buClrTx/>
              <a:buSzTx/>
              <a:buFontTx/>
              <a:buNone/>
              <a:defRPr sz="1224">
                <a:solidFill>
                  <a:srgbClr val="000000"/>
                </a:solidFill>
              </a:defRPr>
            </a:pPr>
            <a:r>
              <a:rPr dirty="0"/>
              <a:t>* Note:  We extended the radius of South Austin to 10 miles in some searches, as we were getting no data.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txBox="1">
            <a:spLocks noGrp="1"/>
          </p:cNvSpPr>
          <p:nvPr>
            <p:ph type="title"/>
          </p:nvPr>
        </p:nvSpPr>
        <p:spPr>
          <a:xfrm>
            <a:off x="1039177" y="4485659"/>
            <a:ext cx="8476289" cy="922842"/>
          </a:xfrm>
          <a:prstGeom prst="rect">
            <a:avLst/>
          </a:prstGeom>
        </p:spPr>
        <p:txBody>
          <a:bodyPr/>
          <a:lstStyle>
            <a:lvl1pPr>
              <a:defRPr sz="3200" spc="-88"/>
            </a:lvl1pPr>
          </a:lstStyle>
          <a:p>
            <a:r>
              <a:t>Questions: </a:t>
            </a:r>
          </a:p>
        </p:txBody>
      </p:sp>
      <p:grpSp>
        <p:nvGrpSpPr>
          <p:cNvPr id="138" name="Picture Placeholder 5"/>
          <p:cNvGrpSpPr/>
          <p:nvPr/>
        </p:nvGrpSpPr>
        <p:grpSpPr>
          <a:xfrm>
            <a:off x="-18367" y="-1"/>
            <a:ext cx="12228779" cy="4929911"/>
            <a:chOff x="15" y="0"/>
            <a:chExt cx="12228778" cy="4929909"/>
          </a:xfrm>
        </p:grpSpPr>
        <p:sp>
          <p:nvSpPr>
            <p:cNvPr id="136" name="Rectangle"/>
            <p:cNvSpPr/>
            <p:nvPr/>
          </p:nvSpPr>
          <p:spPr>
            <a:xfrm>
              <a:off x="15" y="0"/>
              <a:ext cx="12228779" cy="4929910"/>
            </a:xfrm>
            <a:prstGeom prst="rect">
              <a:avLst/>
            </a:prstGeom>
            <a:solidFill>
              <a:srgbClr val="BECAD4"/>
            </a:solidFill>
            <a:ln w="12700" cap="flat">
              <a:noFill/>
              <a:miter lim="400000"/>
            </a:ln>
            <a:effectLst/>
          </p:spPr>
          <p:txBody>
            <a:bodyPr wrap="square" lIns="45719" tIns="45719" rIns="45719" bIns="45719" numCol="1" anchor="ctr">
              <a:noAutofit/>
            </a:bodyPr>
            <a:lstStyle/>
            <a:p>
              <a:endParaRPr/>
            </a:p>
          </p:txBody>
        </p:sp>
        <p:pic>
          <p:nvPicPr>
            <p:cNvPr id="137" name="image1.jpeg" descr="image1.jpeg"/>
            <p:cNvPicPr>
              <a:picLocks noChangeAspect="1"/>
            </p:cNvPicPr>
            <p:nvPr/>
          </p:nvPicPr>
          <p:blipFill>
            <a:blip r:embed="rId2"/>
            <a:srcRect t="11038" b="11038"/>
            <a:stretch>
              <a:fillRect/>
            </a:stretch>
          </p:blipFill>
          <p:spPr>
            <a:xfrm>
              <a:off x="15" y="0"/>
              <a:ext cx="12228779" cy="4929910"/>
            </a:xfrm>
            <a:prstGeom prst="rect">
              <a:avLst/>
            </a:prstGeom>
            <a:ln w="12700" cap="flat">
              <a:noFill/>
              <a:miter lim="400000"/>
            </a:ln>
            <a:effectLst/>
          </p:spPr>
        </p:pic>
      </p:grpSp>
      <p:sp>
        <p:nvSpPr>
          <p:cNvPr id="139" name="Content Placeholder 2"/>
          <p:cNvSpPr txBox="1">
            <a:spLocks noGrp="1"/>
          </p:cNvSpPr>
          <p:nvPr>
            <p:ph type="body" sz="half" idx="1"/>
          </p:nvPr>
        </p:nvSpPr>
        <p:spPr>
          <a:xfrm>
            <a:off x="1039367" y="5480879"/>
            <a:ext cx="10113266" cy="1905001"/>
          </a:xfrm>
          <a:prstGeom prst="rect">
            <a:avLst/>
          </a:prstGeom>
        </p:spPr>
        <p:txBody>
          <a:bodyPr/>
          <a:lstStyle/>
          <a:p>
            <a:pPr marL="150394" indent="-150394">
              <a:buSzPct val="100000"/>
              <a:buChar char="•"/>
            </a:pPr>
            <a:r>
              <a:t>Where in Austin is the best place to live if one is looking for Assisted Living based on proximity to hospitals and emergency rooms? </a:t>
            </a:r>
          </a:p>
          <a:p>
            <a:pPr marL="150394" indent="-150394">
              <a:buSzPct val="100000"/>
              <a:buChar char="•"/>
            </a:pPr>
            <a:r>
              <a:t>Where in Austin is the best place to live if one is looking for Assisted Living based on quality of living situation? </a:t>
            </a:r>
          </a:p>
          <a:p>
            <a:pPr marL="150394" indent="-150394">
              <a:buSzPct val="100000"/>
              <a:buChar char="•"/>
            </a:pPr>
            <a:r>
              <a:t>Where in Austin is the best place to live if one is looking for Assisted Living based on quality of care? </a:t>
            </a:r>
          </a:p>
          <a:p>
            <a:pPr marL="150394" indent="-150394">
              <a:buSzPct val="100000"/>
              <a:buChar char="•"/>
            </a:pPr>
            <a:r>
              <a:t>Our Recommender: Where in Austin is the best place to live if one is looking for Assisted Living?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12"/>
          <p:cNvSpPr/>
          <p:nvPr/>
        </p:nvSpPr>
        <p:spPr>
          <a:xfrm>
            <a:off x="-1" y="-1"/>
            <a:ext cx="12192003" cy="6334318"/>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2" name="Title 4"/>
          <p:cNvSpPr txBox="1">
            <a:spLocks noGrp="1"/>
          </p:cNvSpPr>
          <p:nvPr>
            <p:ph type="title"/>
          </p:nvPr>
        </p:nvSpPr>
        <p:spPr>
          <a:xfrm>
            <a:off x="8177211" y="634945"/>
            <a:ext cx="3372530" cy="5055906"/>
          </a:xfrm>
          <a:prstGeom prst="rect">
            <a:avLst/>
          </a:prstGeom>
        </p:spPr>
        <p:txBody>
          <a:bodyPr anchor="ctr"/>
          <a:lstStyle>
            <a:lvl1pPr>
              <a:defRPr spc="-100"/>
            </a:lvl1pPr>
          </a:lstStyle>
          <a:p>
            <a:r>
              <a:t>Data to Research</a:t>
            </a:r>
          </a:p>
        </p:txBody>
      </p:sp>
      <p:sp>
        <p:nvSpPr>
          <p:cNvPr id="143" name="Straight Connector 14"/>
          <p:cNvSpPr/>
          <p:nvPr/>
        </p:nvSpPr>
        <p:spPr>
          <a:xfrm>
            <a:off x="7856977" y="1791298"/>
            <a:ext cx="1" cy="2743201"/>
          </a:xfrm>
          <a:prstGeom prst="line">
            <a:avLst/>
          </a:prstGeom>
          <a:ln w="6350">
            <a:solidFill>
              <a:srgbClr val="808080"/>
            </a:solidFill>
          </a:ln>
        </p:spPr>
        <p:txBody>
          <a:bodyPr lIns="45719" rIns="45719"/>
          <a:lstStyle/>
          <a:p>
            <a:endParaRPr/>
          </a:p>
        </p:txBody>
      </p:sp>
      <p:sp>
        <p:nvSpPr>
          <p:cNvPr id="144" name="Rectangle 16"/>
          <p:cNvSpPr/>
          <p:nvPr/>
        </p:nvSpPr>
        <p:spPr>
          <a:xfrm>
            <a:off x="14" y="6334316"/>
            <a:ext cx="12191987" cy="66485"/>
          </a:xfrm>
          <a:prstGeom prst="rect">
            <a:avLst/>
          </a:prstGeom>
          <a:solidFill>
            <a:schemeClr val="accent1"/>
          </a:solidFill>
          <a:ln w="12700">
            <a:miter lim="400000"/>
          </a:ln>
        </p:spPr>
        <p:txBody>
          <a:bodyPr lIns="45719" rIns="45719"/>
          <a:lstStyle/>
          <a:p>
            <a:endParaRPr/>
          </a:p>
        </p:txBody>
      </p:sp>
      <p:sp>
        <p:nvSpPr>
          <p:cNvPr id="145" name="Rectangle 18"/>
          <p:cNvSpPr/>
          <p:nvPr/>
        </p:nvSpPr>
        <p:spPr>
          <a:xfrm>
            <a:off x="1" y="6400800"/>
            <a:ext cx="12192001" cy="457200"/>
          </a:xfrm>
          <a:prstGeom prst="rect">
            <a:avLst/>
          </a:prstGeom>
          <a:solidFill>
            <a:schemeClr val="accent2"/>
          </a:solidFill>
          <a:ln w="12700">
            <a:miter lim="400000"/>
          </a:ln>
        </p:spPr>
        <p:txBody>
          <a:bodyPr lIns="45719" rIns="45719"/>
          <a:lstStyle/>
          <a:p>
            <a:endParaRPr/>
          </a:p>
        </p:txBody>
      </p:sp>
      <p:grpSp>
        <p:nvGrpSpPr>
          <p:cNvPr id="152" name="Content Placeholder 5"/>
          <p:cNvGrpSpPr/>
          <p:nvPr/>
        </p:nvGrpSpPr>
        <p:grpSpPr>
          <a:xfrm>
            <a:off x="662980" y="1545475"/>
            <a:ext cx="6851251" cy="3219770"/>
            <a:chOff x="0" y="0"/>
            <a:chExt cx="6851249" cy="3219769"/>
          </a:xfrm>
        </p:grpSpPr>
        <p:sp>
          <p:nvSpPr>
            <p:cNvPr id="146" name="Shape"/>
            <p:cNvSpPr/>
            <p:nvPr/>
          </p:nvSpPr>
          <p:spPr>
            <a:xfrm>
              <a:off x="614250" y="0"/>
              <a:ext cx="1921501" cy="1921501"/>
            </a:xfrm>
            <a:custGeom>
              <a:avLst/>
              <a:gdLst/>
              <a:ahLst/>
              <a:cxnLst>
                <a:cxn ang="0">
                  <a:pos x="wd2" y="hd2"/>
                </a:cxn>
                <a:cxn ang="5400000">
                  <a:pos x="wd2" y="hd2"/>
                </a:cxn>
                <a:cxn ang="10800000">
                  <a:pos x="wd2" y="hd2"/>
                </a:cxn>
                <a:cxn ang="16200000">
                  <a:pos x="wd2" y="hd2"/>
                </a:cxn>
              </a:cxnLst>
              <a:rect l="0" t="0" r="r" b="b"/>
              <a:pathLst>
                <a:path w="21600" h="21600" extrusionOk="0">
                  <a:moveTo>
                    <a:pt x="6421" y="0"/>
                  </a:moveTo>
                  <a:lnTo>
                    <a:pt x="21600" y="0"/>
                  </a:lnTo>
                  <a:lnTo>
                    <a:pt x="21600" y="15179"/>
                  </a:lnTo>
                  <a:cubicBezTo>
                    <a:pt x="21600" y="18725"/>
                    <a:pt x="18725" y="21600"/>
                    <a:pt x="15179" y="21600"/>
                  </a:cubicBezTo>
                  <a:lnTo>
                    <a:pt x="0" y="21600"/>
                  </a:lnTo>
                  <a:lnTo>
                    <a:pt x="0" y="6421"/>
                  </a:lnTo>
                  <a:cubicBezTo>
                    <a:pt x="0" y="2875"/>
                    <a:pt x="2875" y="0"/>
                    <a:pt x="6421" y="0"/>
                  </a:cubicBezTo>
                  <a:close/>
                </a:path>
              </a:pathLst>
            </a:custGeom>
            <a:solidFill>
              <a:schemeClr val="accent2"/>
            </a:solidFill>
            <a:ln w="12700" cap="flat">
              <a:noFill/>
              <a:miter lim="400000"/>
            </a:ln>
            <a:effectLst/>
          </p:spPr>
          <p:txBody>
            <a:bodyPr wrap="square" lIns="45719" tIns="45719" rIns="45719" bIns="45719" numCol="1" anchor="t">
              <a:noAutofit/>
            </a:bodyPr>
            <a:lstStyle/>
            <a:p>
              <a:pPr defTabSz="914400">
                <a:lnSpc>
                  <a:spcPct val="90000"/>
                </a:lnSpc>
                <a:spcBef>
                  <a:spcPts val="1200"/>
                </a:spcBef>
                <a:defRPr sz="2000">
                  <a:solidFill>
                    <a:srgbClr val="404040"/>
                  </a:solidFill>
                </a:defRPr>
              </a:pPr>
              <a:endParaRPr/>
            </a:p>
          </p:txBody>
        </p:sp>
        <p:sp>
          <p:nvSpPr>
            <p:cNvPr id="147" name="Square"/>
            <p:cNvSpPr/>
            <p:nvPr/>
          </p:nvSpPr>
          <p:spPr>
            <a:xfrm>
              <a:off x="1023749" y="409500"/>
              <a:ext cx="1102501" cy="11025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pPr defTabSz="914400">
                <a:lnSpc>
                  <a:spcPct val="90000"/>
                </a:lnSpc>
                <a:spcBef>
                  <a:spcPts val="1200"/>
                </a:spcBef>
                <a:defRPr sz="2000">
                  <a:solidFill>
                    <a:srgbClr val="404040"/>
                  </a:solidFill>
                </a:defRPr>
              </a:pPr>
              <a:endParaRPr/>
            </a:p>
          </p:txBody>
        </p:sp>
        <p:sp>
          <p:nvSpPr>
            <p:cNvPr id="148" name="Average rating for Hospitals and ALFs"/>
            <p:cNvSpPr txBox="1"/>
            <p:nvPr/>
          </p:nvSpPr>
          <p:spPr>
            <a:xfrm>
              <a:off x="0" y="2519999"/>
              <a:ext cx="3150000" cy="6997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defTabSz="1111250">
                <a:lnSpc>
                  <a:spcPct val="90000"/>
                </a:lnSpc>
                <a:spcBef>
                  <a:spcPts val="1000"/>
                </a:spcBef>
                <a:defRPr sz="2500" cap="all">
                  <a:solidFill>
                    <a:srgbClr val="404040"/>
                  </a:solidFill>
                </a:defRPr>
              </a:lvl1pPr>
            </a:lstStyle>
            <a:p>
              <a:r>
                <a:t>Average rating for Hospitals and ALFs</a:t>
              </a:r>
            </a:p>
          </p:txBody>
        </p:sp>
        <p:sp>
          <p:nvSpPr>
            <p:cNvPr id="149" name="Shape"/>
            <p:cNvSpPr/>
            <p:nvPr/>
          </p:nvSpPr>
          <p:spPr>
            <a:xfrm>
              <a:off x="4315500" y="0"/>
              <a:ext cx="1921501" cy="1921501"/>
            </a:xfrm>
            <a:custGeom>
              <a:avLst/>
              <a:gdLst/>
              <a:ahLst/>
              <a:cxnLst>
                <a:cxn ang="0">
                  <a:pos x="wd2" y="hd2"/>
                </a:cxn>
                <a:cxn ang="5400000">
                  <a:pos x="wd2" y="hd2"/>
                </a:cxn>
                <a:cxn ang="10800000">
                  <a:pos x="wd2" y="hd2"/>
                </a:cxn>
                <a:cxn ang="16200000">
                  <a:pos x="wd2" y="hd2"/>
                </a:cxn>
              </a:cxnLst>
              <a:rect l="0" t="0" r="r" b="b"/>
              <a:pathLst>
                <a:path w="21600" h="21600" extrusionOk="0">
                  <a:moveTo>
                    <a:pt x="6421" y="0"/>
                  </a:moveTo>
                  <a:lnTo>
                    <a:pt x="21600" y="0"/>
                  </a:lnTo>
                  <a:lnTo>
                    <a:pt x="21600" y="15179"/>
                  </a:lnTo>
                  <a:cubicBezTo>
                    <a:pt x="21600" y="18725"/>
                    <a:pt x="18725" y="21600"/>
                    <a:pt x="15179" y="21600"/>
                  </a:cubicBezTo>
                  <a:lnTo>
                    <a:pt x="0" y="21600"/>
                  </a:lnTo>
                  <a:lnTo>
                    <a:pt x="0" y="6421"/>
                  </a:lnTo>
                  <a:cubicBezTo>
                    <a:pt x="0" y="2875"/>
                    <a:pt x="2875" y="0"/>
                    <a:pt x="6421" y="0"/>
                  </a:cubicBezTo>
                  <a:close/>
                </a:path>
              </a:pathLst>
            </a:custGeom>
            <a:solidFill>
              <a:schemeClr val="accent3"/>
            </a:solidFill>
            <a:ln w="12700" cap="flat">
              <a:noFill/>
              <a:miter lim="400000"/>
            </a:ln>
            <a:effectLst/>
          </p:spPr>
          <p:txBody>
            <a:bodyPr wrap="square" lIns="45719" tIns="45719" rIns="45719" bIns="45719" numCol="1" anchor="t">
              <a:noAutofit/>
            </a:bodyPr>
            <a:lstStyle/>
            <a:p>
              <a:pPr defTabSz="914400">
                <a:lnSpc>
                  <a:spcPct val="90000"/>
                </a:lnSpc>
                <a:spcBef>
                  <a:spcPts val="1200"/>
                </a:spcBef>
                <a:defRPr sz="2000">
                  <a:solidFill>
                    <a:srgbClr val="404040"/>
                  </a:solidFill>
                </a:defRPr>
              </a:pPr>
              <a:endParaRPr/>
            </a:p>
          </p:txBody>
        </p:sp>
        <p:sp>
          <p:nvSpPr>
            <p:cNvPr id="150" name="Square"/>
            <p:cNvSpPr/>
            <p:nvPr/>
          </p:nvSpPr>
          <p:spPr>
            <a:xfrm>
              <a:off x="4724999" y="409500"/>
              <a:ext cx="1102501" cy="1102500"/>
            </a:xfrm>
            <a:prstGeom prst="rect">
              <a:avLst/>
            </a:prstGeom>
            <a:blipFill rotWithShape="1">
              <a:blip r:embed="rId3"/>
              <a:srcRect/>
              <a:stretch>
                <a:fillRect/>
              </a:stretch>
            </a:blipFill>
            <a:ln w="12700" cap="flat">
              <a:noFill/>
              <a:miter lim="400000"/>
            </a:ln>
            <a:effectLst/>
          </p:spPr>
          <p:txBody>
            <a:bodyPr wrap="square" lIns="45719" tIns="45719" rIns="45719" bIns="45719" numCol="1" anchor="t">
              <a:noAutofit/>
            </a:bodyPr>
            <a:lstStyle/>
            <a:p>
              <a:pPr defTabSz="914400">
                <a:lnSpc>
                  <a:spcPct val="90000"/>
                </a:lnSpc>
                <a:spcBef>
                  <a:spcPts val="1200"/>
                </a:spcBef>
                <a:defRPr sz="2000">
                  <a:solidFill>
                    <a:srgbClr val="404040"/>
                  </a:solidFill>
                </a:defRPr>
              </a:pPr>
              <a:endParaRPr/>
            </a:p>
          </p:txBody>
        </p:sp>
        <p:sp>
          <p:nvSpPr>
            <p:cNvPr id="151" name="Locations for Hospitals and ALFs"/>
            <p:cNvSpPr txBox="1"/>
            <p:nvPr/>
          </p:nvSpPr>
          <p:spPr>
            <a:xfrm>
              <a:off x="3701250" y="2519999"/>
              <a:ext cx="3150000" cy="6997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defTabSz="1111250">
                <a:lnSpc>
                  <a:spcPct val="90000"/>
                </a:lnSpc>
                <a:spcBef>
                  <a:spcPts val="1000"/>
                </a:spcBef>
                <a:defRPr sz="2500" cap="all">
                  <a:solidFill>
                    <a:srgbClr val="404040"/>
                  </a:solidFill>
                </a:defRPr>
              </a:lvl1pPr>
            </a:lstStyle>
            <a:p>
              <a:r>
                <a:t>Locations for Hospitals and ALFs</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9"/>
          <p:cNvSpPr/>
          <p:nvPr/>
        </p:nvSpPr>
        <p:spPr>
          <a:xfrm>
            <a:off x="5684" y="0"/>
            <a:ext cx="12186317"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5" name="Rectangle 11"/>
          <p:cNvSpPr/>
          <p:nvPr/>
        </p:nvSpPr>
        <p:spPr>
          <a:xfrm>
            <a:off x="15" y="0"/>
            <a:ext cx="4050793" cy="6858000"/>
          </a:xfrm>
          <a:prstGeom prst="rect">
            <a:avLst/>
          </a:prstGeom>
          <a:solidFill>
            <a:schemeClr val="accent2"/>
          </a:solidFill>
          <a:ln w="12700">
            <a:miter lim="400000"/>
          </a:ln>
        </p:spPr>
        <p:txBody>
          <a:bodyPr lIns="45719" rIns="45719"/>
          <a:lstStyle/>
          <a:p>
            <a:endParaRPr/>
          </a:p>
        </p:txBody>
      </p:sp>
      <p:sp>
        <p:nvSpPr>
          <p:cNvPr id="156" name="Title 1"/>
          <p:cNvSpPr txBox="1">
            <a:spLocks noGrp="1"/>
          </p:cNvSpPr>
          <p:nvPr>
            <p:ph type="title"/>
          </p:nvPr>
        </p:nvSpPr>
        <p:spPr>
          <a:xfrm>
            <a:off x="492369" y="516834"/>
            <a:ext cx="3084846" cy="5772842"/>
          </a:xfrm>
          <a:prstGeom prst="rect">
            <a:avLst/>
          </a:prstGeom>
        </p:spPr>
        <p:txBody>
          <a:bodyPr anchor="ctr"/>
          <a:lstStyle>
            <a:lvl1pPr>
              <a:defRPr spc="-100">
                <a:solidFill>
                  <a:srgbClr val="FFFFFF"/>
                </a:solidFill>
              </a:defRPr>
            </a:lvl1pPr>
          </a:lstStyle>
          <a:p>
            <a:r>
              <a:t>Data Retrieval &amp;  Analysis</a:t>
            </a:r>
          </a:p>
        </p:txBody>
      </p:sp>
      <p:sp>
        <p:nvSpPr>
          <p:cNvPr id="157" name="Rectangle 13"/>
          <p:cNvSpPr/>
          <p:nvPr/>
        </p:nvSpPr>
        <p:spPr>
          <a:xfrm>
            <a:off x="4040070" y="0"/>
            <a:ext cx="64009" cy="6858000"/>
          </a:xfrm>
          <a:prstGeom prst="rect">
            <a:avLst/>
          </a:prstGeom>
          <a:solidFill>
            <a:schemeClr val="accent1"/>
          </a:solidFill>
          <a:ln w="12700">
            <a:miter lim="400000"/>
          </a:ln>
        </p:spPr>
        <p:txBody>
          <a:bodyPr lIns="45719" rIns="45719"/>
          <a:lstStyle/>
          <a:p>
            <a:endParaRPr/>
          </a:p>
        </p:txBody>
      </p:sp>
      <p:grpSp>
        <p:nvGrpSpPr>
          <p:cNvPr id="176" name="Content Placeholder 2"/>
          <p:cNvGrpSpPr/>
          <p:nvPr/>
        </p:nvGrpSpPr>
        <p:grpSpPr>
          <a:xfrm>
            <a:off x="4655857" y="570091"/>
            <a:ext cx="6883683" cy="5717819"/>
            <a:chOff x="-3" y="-1"/>
            <a:chExt cx="6883681" cy="5717818"/>
          </a:xfrm>
        </p:grpSpPr>
        <p:grpSp>
          <p:nvGrpSpPr>
            <p:cNvPr id="160" name="Group"/>
            <p:cNvGrpSpPr/>
            <p:nvPr/>
          </p:nvGrpSpPr>
          <p:grpSpPr>
            <a:xfrm>
              <a:off x="1376735" y="-1"/>
              <a:ext cx="5506943" cy="1832635"/>
              <a:chOff x="0" y="0"/>
              <a:chExt cx="5506942" cy="1832633"/>
            </a:xfrm>
          </p:grpSpPr>
          <p:sp>
            <p:nvSpPr>
              <p:cNvPr id="158" name="Rectangle"/>
              <p:cNvSpPr/>
              <p:nvPr/>
            </p:nvSpPr>
            <p:spPr>
              <a:xfrm>
                <a:off x="-1" y="-1"/>
                <a:ext cx="5506943" cy="1832635"/>
              </a:xfrm>
              <a:prstGeom prst="rect">
                <a:avLst/>
              </a:prstGeom>
              <a:solidFill>
                <a:srgbClr val="CBD8EA">
                  <a:alpha val="90000"/>
                </a:srgbClr>
              </a:solidFill>
              <a:ln w="15875" cap="flat">
                <a:solidFill>
                  <a:srgbClr val="CBD8EA">
                    <a:alpha val="90000"/>
                  </a:srgbClr>
                </a:solidFill>
                <a:prstDash val="solid"/>
                <a:round/>
              </a:ln>
              <a:effectLst/>
            </p:spPr>
            <p:txBody>
              <a:bodyPr wrap="square" lIns="45719" tIns="45719" rIns="45719" bIns="45719" numCol="1" anchor="ctr">
                <a:noAutofit/>
              </a:bodyPr>
              <a:lstStyle/>
              <a:p>
                <a:pPr defTabSz="1066800">
                  <a:lnSpc>
                    <a:spcPct val="90000"/>
                  </a:lnSpc>
                  <a:spcBef>
                    <a:spcPts val="800"/>
                  </a:spcBef>
                  <a:defRPr sz="2000">
                    <a:solidFill>
                      <a:srgbClr val="404040"/>
                    </a:solidFill>
                  </a:defRPr>
                </a:pPr>
                <a:endParaRPr/>
              </a:p>
            </p:txBody>
          </p:sp>
          <p:sp>
            <p:nvSpPr>
              <p:cNvPr id="159" name="Zones: Get an Overview &amp; split the 20 Mi radius into 5 separate 5 Mi radii"/>
              <p:cNvSpPr txBox="1"/>
              <p:nvPr/>
            </p:nvSpPr>
            <p:spPr>
              <a:xfrm>
                <a:off x="0" y="467372"/>
                <a:ext cx="5506942" cy="8978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5514" tIns="105514" rIns="105514" bIns="105514" numCol="1" anchor="ctr">
                <a:noAutofit/>
              </a:bodyPr>
              <a:lstStyle>
                <a:lvl1pPr defTabSz="1066800">
                  <a:lnSpc>
                    <a:spcPct val="90000"/>
                  </a:lnSpc>
                  <a:spcBef>
                    <a:spcPts val="1000"/>
                  </a:spcBef>
                  <a:defRPr sz="2400">
                    <a:solidFill>
                      <a:srgbClr val="404040"/>
                    </a:solidFill>
                  </a:defRPr>
                </a:lvl1pPr>
              </a:lstStyle>
              <a:p>
                <a:r>
                  <a:t>Zones: Get an Overview &amp; split the 20 Mi radius into 5 separate 5 Mi radii</a:t>
                </a:r>
              </a:p>
            </p:txBody>
          </p:sp>
        </p:grpSp>
        <p:grpSp>
          <p:nvGrpSpPr>
            <p:cNvPr id="163" name="Group"/>
            <p:cNvGrpSpPr/>
            <p:nvPr/>
          </p:nvGrpSpPr>
          <p:grpSpPr>
            <a:xfrm>
              <a:off x="-1" y="-1"/>
              <a:ext cx="1376737" cy="1832635"/>
              <a:chOff x="0" y="0"/>
              <a:chExt cx="1376735" cy="1832633"/>
            </a:xfrm>
          </p:grpSpPr>
          <p:sp>
            <p:nvSpPr>
              <p:cNvPr id="161" name="Rectangle"/>
              <p:cNvSpPr/>
              <p:nvPr/>
            </p:nvSpPr>
            <p:spPr>
              <a:xfrm>
                <a:off x="-1" y="-1"/>
                <a:ext cx="1376737" cy="1832635"/>
              </a:xfrm>
              <a:prstGeom prst="rect">
                <a:avLst/>
              </a:prstGeom>
              <a:solidFill>
                <a:schemeClr val="accent2"/>
              </a:solidFill>
              <a:ln w="15875" cap="flat">
                <a:solidFill>
                  <a:schemeClr val="accent2"/>
                </a:solidFill>
                <a:prstDash val="solid"/>
                <a:round/>
              </a:ln>
              <a:effectLst/>
            </p:spPr>
            <p:txBody>
              <a:bodyPr wrap="square" lIns="45719" tIns="45719" rIns="45719" bIns="45719" numCol="1" anchor="ctr">
                <a:noAutofit/>
              </a:bodyPr>
              <a:lstStyle/>
              <a:p>
                <a:pPr algn="ctr" defTabSz="1244600">
                  <a:lnSpc>
                    <a:spcPct val="90000"/>
                  </a:lnSpc>
                  <a:spcBef>
                    <a:spcPts val="800"/>
                  </a:spcBef>
                  <a:defRPr sz="2000">
                    <a:solidFill>
                      <a:srgbClr val="FFFFFF"/>
                    </a:solidFill>
                  </a:defRPr>
                </a:pPr>
                <a:endParaRPr/>
              </a:p>
            </p:txBody>
          </p:sp>
          <p:sp>
            <p:nvSpPr>
              <p:cNvPr id="162" name="Break it Down"/>
              <p:cNvSpPr txBox="1"/>
              <p:nvPr/>
            </p:nvSpPr>
            <p:spPr>
              <a:xfrm>
                <a:off x="0" y="452499"/>
                <a:ext cx="1376736" cy="9276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941" tIns="71941" rIns="71941" bIns="71941" numCol="1" anchor="ctr">
                <a:noAutofit/>
              </a:bodyPr>
              <a:lstStyle>
                <a:lvl1pPr algn="ctr" defTabSz="1244600">
                  <a:lnSpc>
                    <a:spcPct val="90000"/>
                  </a:lnSpc>
                  <a:spcBef>
                    <a:spcPts val="1100"/>
                  </a:spcBef>
                  <a:defRPr sz="2800">
                    <a:solidFill>
                      <a:srgbClr val="FFFFFF"/>
                    </a:solidFill>
                  </a:defRPr>
                </a:lvl1pPr>
              </a:lstStyle>
              <a:p>
                <a:r>
                  <a:t>Break it Down</a:t>
                </a:r>
              </a:p>
            </p:txBody>
          </p:sp>
        </p:grpSp>
        <p:grpSp>
          <p:nvGrpSpPr>
            <p:cNvPr id="166" name="Group"/>
            <p:cNvGrpSpPr/>
            <p:nvPr/>
          </p:nvGrpSpPr>
          <p:grpSpPr>
            <a:xfrm>
              <a:off x="1376735" y="1942591"/>
              <a:ext cx="5506943" cy="1832635"/>
              <a:chOff x="0" y="0"/>
              <a:chExt cx="5506942" cy="1832633"/>
            </a:xfrm>
          </p:grpSpPr>
          <p:sp>
            <p:nvSpPr>
              <p:cNvPr id="164" name="Rectangle"/>
              <p:cNvSpPr/>
              <p:nvPr/>
            </p:nvSpPr>
            <p:spPr>
              <a:xfrm>
                <a:off x="-1" y="-1"/>
                <a:ext cx="5506943" cy="1832635"/>
              </a:xfrm>
              <a:prstGeom prst="rect">
                <a:avLst/>
              </a:prstGeom>
              <a:solidFill>
                <a:srgbClr val="CBEAEC">
                  <a:alpha val="90000"/>
                </a:srgbClr>
              </a:solidFill>
              <a:ln w="15875" cap="flat">
                <a:solidFill>
                  <a:srgbClr val="CBEAEC">
                    <a:alpha val="90000"/>
                  </a:srgbClr>
                </a:solidFill>
                <a:prstDash val="solid"/>
                <a:round/>
              </a:ln>
              <a:effectLst/>
            </p:spPr>
            <p:txBody>
              <a:bodyPr wrap="square" lIns="45719" tIns="45719" rIns="45719" bIns="45719" numCol="1" anchor="ctr">
                <a:noAutofit/>
              </a:bodyPr>
              <a:lstStyle/>
              <a:p>
                <a:pPr defTabSz="1066800">
                  <a:lnSpc>
                    <a:spcPct val="90000"/>
                  </a:lnSpc>
                  <a:spcBef>
                    <a:spcPts val="800"/>
                  </a:spcBef>
                  <a:defRPr sz="2000">
                    <a:solidFill>
                      <a:srgbClr val="404040"/>
                    </a:solidFill>
                  </a:defRPr>
                </a:pPr>
                <a:endParaRPr/>
              </a:p>
            </p:txBody>
          </p:sp>
          <p:sp>
            <p:nvSpPr>
              <p:cNvPr id="165" name="Queries: Google Places API for 20 Mi and 5 Mi from specific coordinates"/>
              <p:cNvSpPr txBox="1"/>
              <p:nvPr/>
            </p:nvSpPr>
            <p:spPr>
              <a:xfrm>
                <a:off x="0" y="467372"/>
                <a:ext cx="5506942" cy="8978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5514" tIns="105514" rIns="105514" bIns="105514" numCol="1" anchor="ctr">
                <a:noAutofit/>
              </a:bodyPr>
              <a:lstStyle>
                <a:lvl1pPr defTabSz="1066800">
                  <a:lnSpc>
                    <a:spcPct val="90000"/>
                  </a:lnSpc>
                  <a:spcBef>
                    <a:spcPts val="1000"/>
                  </a:spcBef>
                  <a:defRPr sz="2400">
                    <a:solidFill>
                      <a:srgbClr val="404040"/>
                    </a:solidFill>
                  </a:defRPr>
                </a:lvl1pPr>
              </a:lstStyle>
              <a:p>
                <a:r>
                  <a:t>Queries: Google Places API for 20 Mi and 5 Mi from specific coordinates</a:t>
                </a:r>
              </a:p>
            </p:txBody>
          </p:sp>
        </p:grpSp>
        <p:grpSp>
          <p:nvGrpSpPr>
            <p:cNvPr id="169" name="Group"/>
            <p:cNvGrpSpPr/>
            <p:nvPr/>
          </p:nvGrpSpPr>
          <p:grpSpPr>
            <a:xfrm>
              <a:off x="-1" y="1942591"/>
              <a:ext cx="1376737" cy="1832635"/>
              <a:chOff x="0" y="0"/>
              <a:chExt cx="1376735" cy="1832633"/>
            </a:xfrm>
          </p:grpSpPr>
          <p:sp>
            <p:nvSpPr>
              <p:cNvPr id="167" name="Rectangle"/>
              <p:cNvSpPr/>
              <p:nvPr/>
            </p:nvSpPr>
            <p:spPr>
              <a:xfrm>
                <a:off x="-1" y="-1"/>
                <a:ext cx="1376737" cy="1832635"/>
              </a:xfrm>
              <a:prstGeom prst="rect">
                <a:avLst/>
              </a:prstGeom>
              <a:solidFill>
                <a:schemeClr val="accent3"/>
              </a:solidFill>
              <a:ln w="15875" cap="flat">
                <a:solidFill>
                  <a:schemeClr val="accent3"/>
                </a:solidFill>
                <a:prstDash val="solid"/>
                <a:round/>
              </a:ln>
              <a:effectLst/>
            </p:spPr>
            <p:txBody>
              <a:bodyPr wrap="square" lIns="45719" tIns="45719" rIns="45719" bIns="45719" numCol="1" anchor="ctr">
                <a:noAutofit/>
              </a:bodyPr>
              <a:lstStyle/>
              <a:p>
                <a:pPr algn="ctr" defTabSz="1244600">
                  <a:lnSpc>
                    <a:spcPct val="90000"/>
                  </a:lnSpc>
                  <a:spcBef>
                    <a:spcPts val="800"/>
                  </a:spcBef>
                  <a:defRPr sz="2000">
                    <a:solidFill>
                      <a:srgbClr val="FFFFFF"/>
                    </a:solidFill>
                  </a:defRPr>
                </a:pPr>
                <a:endParaRPr/>
              </a:p>
            </p:txBody>
          </p:sp>
          <p:sp>
            <p:nvSpPr>
              <p:cNvPr id="168" name="Specify"/>
              <p:cNvSpPr txBox="1"/>
              <p:nvPr/>
            </p:nvSpPr>
            <p:spPr>
              <a:xfrm>
                <a:off x="0" y="452499"/>
                <a:ext cx="1376736" cy="9276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941" tIns="71941" rIns="71941" bIns="71941" numCol="1" anchor="ctr">
                <a:noAutofit/>
              </a:bodyPr>
              <a:lstStyle>
                <a:lvl1pPr algn="ctr" defTabSz="1244600">
                  <a:lnSpc>
                    <a:spcPct val="90000"/>
                  </a:lnSpc>
                  <a:spcBef>
                    <a:spcPts val="1100"/>
                  </a:spcBef>
                  <a:defRPr sz="2800">
                    <a:solidFill>
                      <a:srgbClr val="FFFFFF"/>
                    </a:solidFill>
                  </a:defRPr>
                </a:lvl1pPr>
              </a:lstStyle>
              <a:p>
                <a:r>
                  <a:rPr dirty="0"/>
                  <a:t>Specify</a:t>
                </a:r>
              </a:p>
            </p:txBody>
          </p:sp>
        </p:grpSp>
        <p:grpSp>
          <p:nvGrpSpPr>
            <p:cNvPr id="172" name="Group"/>
            <p:cNvGrpSpPr/>
            <p:nvPr/>
          </p:nvGrpSpPr>
          <p:grpSpPr>
            <a:xfrm>
              <a:off x="1376735" y="3885182"/>
              <a:ext cx="5506943" cy="1832634"/>
              <a:chOff x="0" y="0"/>
              <a:chExt cx="5506942" cy="1832633"/>
            </a:xfrm>
          </p:grpSpPr>
          <p:sp>
            <p:nvSpPr>
              <p:cNvPr id="170" name="Rectangle"/>
              <p:cNvSpPr/>
              <p:nvPr/>
            </p:nvSpPr>
            <p:spPr>
              <a:xfrm>
                <a:off x="-1" y="-1"/>
                <a:ext cx="5506943" cy="1832635"/>
              </a:xfrm>
              <a:prstGeom prst="rect">
                <a:avLst/>
              </a:prstGeom>
              <a:solidFill>
                <a:srgbClr val="CDE6DD">
                  <a:alpha val="90000"/>
                </a:srgbClr>
              </a:solidFill>
              <a:ln w="15875" cap="flat">
                <a:solidFill>
                  <a:srgbClr val="CDE6DD">
                    <a:alpha val="90000"/>
                  </a:srgbClr>
                </a:solidFill>
                <a:prstDash val="solid"/>
                <a:round/>
              </a:ln>
              <a:effectLst/>
            </p:spPr>
            <p:txBody>
              <a:bodyPr wrap="square" lIns="45719" tIns="45719" rIns="45719" bIns="45719" numCol="1" anchor="ctr">
                <a:noAutofit/>
              </a:bodyPr>
              <a:lstStyle/>
              <a:p>
                <a:pPr defTabSz="1066800">
                  <a:lnSpc>
                    <a:spcPct val="90000"/>
                  </a:lnSpc>
                  <a:spcBef>
                    <a:spcPts val="800"/>
                  </a:spcBef>
                  <a:defRPr sz="2000">
                    <a:solidFill>
                      <a:srgbClr val="404040"/>
                    </a:solidFill>
                  </a:defRPr>
                </a:pPr>
                <a:endParaRPr/>
              </a:p>
            </p:txBody>
          </p:sp>
          <p:sp>
            <p:nvSpPr>
              <p:cNvPr id="171" name="Results: names, addresses, lat &amp; long, and ratings for Hospitals &amp; ALFs"/>
              <p:cNvSpPr txBox="1"/>
              <p:nvPr/>
            </p:nvSpPr>
            <p:spPr>
              <a:xfrm>
                <a:off x="0" y="467372"/>
                <a:ext cx="5506942" cy="8978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5514" tIns="105514" rIns="105514" bIns="105514" numCol="1" anchor="ctr">
                <a:noAutofit/>
              </a:bodyPr>
              <a:lstStyle>
                <a:lvl1pPr defTabSz="1066800">
                  <a:lnSpc>
                    <a:spcPct val="90000"/>
                  </a:lnSpc>
                  <a:spcBef>
                    <a:spcPts val="1000"/>
                  </a:spcBef>
                  <a:defRPr sz="2400">
                    <a:solidFill>
                      <a:srgbClr val="404040"/>
                    </a:solidFill>
                  </a:defRPr>
                </a:lvl1pPr>
              </a:lstStyle>
              <a:p>
                <a:r>
                  <a:t>Results: names, addresses, lat &amp; long, and ratings for Hospitals &amp; ALFs</a:t>
                </a:r>
              </a:p>
            </p:txBody>
          </p:sp>
        </p:grpSp>
        <p:grpSp>
          <p:nvGrpSpPr>
            <p:cNvPr id="175" name="Group"/>
            <p:cNvGrpSpPr/>
            <p:nvPr/>
          </p:nvGrpSpPr>
          <p:grpSpPr>
            <a:xfrm>
              <a:off x="-3" y="3885181"/>
              <a:ext cx="1376740" cy="1832636"/>
              <a:chOff x="-2" y="-1"/>
              <a:chExt cx="1376738" cy="1832635"/>
            </a:xfrm>
          </p:grpSpPr>
          <p:sp>
            <p:nvSpPr>
              <p:cNvPr id="173" name="Rectangle"/>
              <p:cNvSpPr/>
              <p:nvPr/>
            </p:nvSpPr>
            <p:spPr>
              <a:xfrm>
                <a:off x="-1" y="-1"/>
                <a:ext cx="1376737" cy="1832635"/>
              </a:xfrm>
              <a:prstGeom prst="rect">
                <a:avLst/>
              </a:prstGeom>
              <a:solidFill>
                <a:schemeClr val="accent4"/>
              </a:solidFill>
              <a:ln w="15875" cap="flat">
                <a:solidFill>
                  <a:schemeClr val="accent4"/>
                </a:solidFill>
                <a:prstDash val="solid"/>
                <a:round/>
              </a:ln>
              <a:effectLst/>
            </p:spPr>
            <p:txBody>
              <a:bodyPr wrap="square" lIns="45719" tIns="45719" rIns="45719" bIns="45719" numCol="1" anchor="ctr">
                <a:noAutofit/>
              </a:bodyPr>
              <a:lstStyle/>
              <a:p>
                <a:pPr algn="ctr" defTabSz="1244600">
                  <a:lnSpc>
                    <a:spcPct val="90000"/>
                  </a:lnSpc>
                  <a:spcBef>
                    <a:spcPts val="800"/>
                  </a:spcBef>
                  <a:defRPr sz="2000">
                    <a:solidFill>
                      <a:srgbClr val="FFFFFF"/>
                    </a:solidFill>
                  </a:defRPr>
                </a:pPr>
                <a:endParaRPr/>
              </a:p>
            </p:txBody>
          </p:sp>
          <p:sp>
            <p:nvSpPr>
              <p:cNvPr id="174" name="DataViz…"/>
              <p:cNvSpPr txBox="1"/>
              <p:nvPr/>
            </p:nvSpPr>
            <p:spPr>
              <a:xfrm>
                <a:off x="-2" y="637692"/>
                <a:ext cx="1376737" cy="5572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941" tIns="71941" rIns="71941" bIns="71941" numCol="1" anchor="ctr">
                <a:noAutofit/>
              </a:bodyPr>
              <a:lstStyle/>
              <a:p>
                <a:pPr algn="ctr" defTabSz="1244600">
                  <a:lnSpc>
                    <a:spcPct val="90000"/>
                  </a:lnSpc>
                  <a:spcBef>
                    <a:spcPts val="1100"/>
                  </a:spcBef>
                  <a:defRPr sz="2800">
                    <a:solidFill>
                      <a:srgbClr val="FFFFFF"/>
                    </a:solidFill>
                  </a:defRPr>
                </a:pPr>
                <a:r>
                  <a:rPr lang="en-US" dirty="0"/>
                  <a:t>Viz</a:t>
                </a:r>
                <a:endParaRPr dirty="0"/>
              </a:p>
            </p:txBody>
          </p:sp>
        </p:gr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p:cNvSpPr txBox="1">
            <a:spLocks noGrp="1"/>
          </p:cNvSpPr>
          <p:nvPr>
            <p:ph type="title"/>
          </p:nvPr>
        </p:nvSpPr>
        <p:spPr>
          <a:xfrm>
            <a:off x="1097280" y="286603"/>
            <a:ext cx="10058401" cy="1450757"/>
          </a:xfrm>
          <a:prstGeom prst="rect">
            <a:avLst/>
          </a:prstGeom>
        </p:spPr>
        <p:txBody>
          <a:bodyPr/>
          <a:lstStyle>
            <a:lvl1pPr>
              <a:defRPr spc="-100"/>
            </a:lvl1pPr>
          </a:lstStyle>
          <a:p>
            <a:r>
              <a:t>Central Zone</a:t>
            </a:r>
          </a:p>
        </p:txBody>
      </p:sp>
      <p:sp>
        <p:nvSpPr>
          <p:cNvPr id="179" name="Text Placeholder 2"/>
          <p:cNvSpPr txBox="1">
            <a:spLocks noGrp="1"/>
          </p:cNvSpPr>
          <p:nvPr>
            <p:ph type="body" sz="quarter" idx="1"/>
          </p:nvPr>
        </p:nvSpPr>
        <p:spPr>
          <a:xfrm>
            <a:off x="1097279" y="1846052"/>
            <a:ext cx="4937762" cy="736283"/>
          </a:xfrm>
          <a:prstGeom prst="rect">
            <a:avLst/>
          </a:prstGeom>
        </p:spPr>
        <p:txBody>
          <a:bodyPr/>
          <a:lstStyle/>
          <a:p>
            <a:endParaRPr/>
          </a:p>
        </p:txBody>
      </p:sp>
      <p:pic>
        <p:nvPicPr>
          <p:cNvPr id="180" name="Content Placeholder 10" descr="Content Placeholder 10"/>
          <p:cNvPicPr>
            <a:picLocks noChangeAspect="1"/>
          </p:cNvPicPr>
          <p:nvPr/>
        </p:nvPicPr>
        <p:blipFill>
          <a:blip r:embed="rId2"/>
          <a:stretch>
            <a:fillRect/>
          </a:stretch>
        </p:blipFill>
        <p:spPr>
          <a:xfrm>
            <a:off x="651824" y="3329290"/>
            <a:ext cx="5566096" cy="1892753"/>
          </a:xfrm>
          <a:prstGeom prst="rect">
            <a:avLst/>
          </a:prstGeom>
          <a:ln w="12700">
            <a:miter lim="400000"/>
          </a:ln>
        </p:spPr>
      </p:pic>
      <p:sp>
        <p:nvSpPr>
          <p:cNvPr id="181" name="Text Placeholder 3"/>
          <p:cNvSpPr>
            <a:spLocks noGrp="1"/>
          </p:cNvSpPr>
          <p:nvPr>
            <p:ph type="body" idx="13"/>
          </p:nvPr>
        </p:nvSpPr>
        <p:spPr>
          <a:prstGeom prst="rect">
            <a:avLst/>
          </a:prstGeom>
        </p:spPr>
        <p:txBody>
          <a:bodyPr/>
          <a:lstStyle/>
          <a:p>
            <a:pPr marL="0" indent="0">
              <a:buClrTx/>
              <a:buSzTx/>
              <a:buFontTx/>
              <a:buNone/>
              <a:defRPr cap="all">
                <a:solidFill>
                  <a:srgbClr val="344068"/>
                </a:solidFill>
              </a:defRPr>
            </a:pPr>
            <a:endParaRPr/>
          </a:p>
        </p:txBody>
      </p:sp>
      <p:pic>
        <p:nvPicPr>
          <p:cNvPr id="182" name="Content Placeholder 12" descr="Content Placeholder 12"/>
          <p:cNvPicPr>
            <a:picLocks noChangeAspect="1"/>
          </p:cNvPicPr>
          <p:nvPr/>
        </p:nvPicPr>
        <p:blipFill>
          <a:blip r:embed="rId3"/>
          <a:stretch>
            <a:fillRect/>
          </a:stretch>
        </p:blipFill>
        <p:spPr>
          <a:xfrm>
            <a:off x="6559774" y="3211017"/>
            <a:ext cx="5247024" cy="2129299"/>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1"/>
          <p:cNvSpPr txBox="1">
            <a:spLocks noGrp="1"/>
          </p:cNvSpPr>
          <p:nvPr>
            <p:ph type="title"/>
          </p:nvPr>
        </p:nvSpPr>
        <p:spPr>
          <a:xfrm>
            <a:off x="1097280" y="286603"/>
            <a:ext cx="10058401" cy="1450757"/>
          </a:xfrm>
          <a:prstGeom prst="rect">
            <a:avLst/>
          </a:prstGeom>
        </p:spPr>
        <p:txBody>
          <a:bodyPr/>
          <a:lstStyle>
            <a:lvl1pPr>
              <a:defRPr spc="-100"/>
            </a:lvl1pPr>
          </a:lstStyle>
          <a:p>
            <a:r>
              <a:t>Northern Zone</a:t>
            </a:r>
          </a:p>
        </p:txBody>
      </p:sp>
      <p:sp>
        <p:nvSpPr>
          <p:cNvPr id="185" name="Text Placeholder 2"/>
          <p:cNvSpPr txBox="1">
            <a:spLocks noGrp="1"/>
          </p:cNvSpPr>
          <p:nvPr>
            <p:ph type="body" sz="quarter" idx="1"/>
          </p:nvPr>
        </p:nvSpPr>
        <p:spPr>
          <a:xfrm>
            <a:off x="1097279" y="1846052"/>
            <a:ext cx="4937762" cy="736283"/>
          </a:xfrm>
          <a:prstGeom prst="rect">
            <a:avLst/>
          </a:prstGeom>
        </p:spPr>
        <p:txBody>
          <a:bodyPr/>
          <a:lstStyle/>
          <a:p>
            <a:endParaRPr/>
          </a:p>
        </p:txBody>
      </p:sp>
      <p:sp>
        <p:nvSpPr>
          <p:cNvPr id="186" name="Text Placeholder 3"/>
          <p:cNvSpPr>
            <a:spLocks noGrp="1"/>
          </p:cNvSpPr>
          <p:nvPr>
            <p:ph type="body" idx="13"/>
          </p:nvPr>
        </p:nvSpPr>
        <p:spPr>
          <a:prstGeom prst="rect">
            <a:avLst/>
          </a:prstGeom>
        </p:spPr>
        <p:txBody>
          <a:bodyPr/>
          <a:lstStyle/>
          <a:p>
            <a:pPr marL="0" indent="0">
              <a:buClrTx/>
              <a:buSzTx/>
              <a:buFontTx/>
              <a:buNone/>
              <a:defRPr cap="all">
                <a:solidFill>
                  <a:srgbClr val="344068"/>
                </a:solidFill>
              </a:defRPr>
            </a:pPr>
            <a:endParaRPr/>
          </a:p>
        </p:txBody>
      </p:sp>
      <p:pic>
        <p:nvPicPr>
          <p:cNvPr id="187" name="Content Placeholder 13" descr="Content Placeholder 13"/>
          <p:cNvPicPr>
            <a:picLocks noChangeAspect="1"/>
          </p:cNvPicPr>
          <p:nvPr/>
        </p:nvPicPr>
        <p:blipFill>
          <a:blip r:embed="rId2"/>
          <a:stretch>
            <a:fillRect/>
          </a:stretch>
        </p:blipFill>
        <p:spPr>
          <a:xfrm>
            <a:off x="6126479" y="3124023"/>
            <a:ext cx="5765248" cy="2051159"/>
          </a:xfrm>
          <a:prstGeom prst="rect">
            <a:avLst/>
          </a:prstGeom>
          <a:ln w="12700">
            <a:miter lim="400000"/>
          </a:ln>
        </p:spPr>
      </p:pic>
      <p:pic>
        <p:nvPicPr>
          <p:cNvPr id="188" name="Content Placeholder 17" descr="Content Placeholder 17"/>
          <p:cNvPicPr>
            <a:picLocks noChangeAspect="1"/>
          </p:cNvPicPr>
          <p:nvPr/>
        </p:nvPicPr>
        <p:blipFill>
          <a:blip r:embed="rId3"/>
          <a:stretch>
            <a:fillRect/>
          </a:stretch>
        </p:blipFill>
        <p:spPr>
          <a:xfrm>
            <a:off x="442371" y="3069480"/>
            <a:ext cx="5775550" cy="2160244"/>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1097280" y="286603"/>
            <a:ext cx="10058401" cy="1450757"/>
          </a:xfrm>
          <a:prstGeom prst="rect">
            <a:avLst/>
          </a:prstGeom>
        </p:spPr>
        <p:txBody>
          <a:bodyPr/>
          <a:lstStyle>
            <a:lvl1pPr>
              <a:defRPr spc="-100"/>
            </a:lvl1pPr>
          </a:lstStyle>
          <a:p>
            <a:r>
              <a:t>Eastern Zone</a:t>
            </a:r>
          </a:p>
        </p:txBody>
      </p:sp>
      <p:sp>
        <p:nvSpPr>
          <p:cNvPr id="191" name="Text Placeholder 2"/>
          <p:cNvSpPr txBox="1">
            <a:spLocks noGrp="1"/>
          </p:cNvSpPr>
          <p:nvPr>
            <p:ph type="body" sz="quarter" idx="1"/>
          </p:nvPr>
        </p:nvSpPr>
        <p:spPr>
          <a:xfrm>
            <a:off x="1097279" y="1846052"/>
            <a:ext cx="4937762" cy="736283"/>
          </a:xfrm>
          <a:prstGeom prst="rect">
            <a:avLst/>
          </a:prstGeom>
        </p:spPr>
        <p:txBody>
          <a:bodyPr/>
          <a:lstStyle/>
          <a:p>
            <a:endParaRPr/>
          </a:p>
        </p:txBody>
      </p:sp>
      <p:pic>
        <p:nvPicPr>
          <p:cNvPr id="192" name="Content Placeholder 9" descr="Content Placeholder 9"/>
          <p:cNvPicPr>
            <a:picLocks noChangeAspect="1"/>
          </p:cNvPicPr>
          <p:nvPr/>
        </p:nvPicPr>
        <p:blipFill>
          <a:blip r:embed="rId2"/>
          <a:stretch>
            <a:fillRect/>
          </a:stretch>
        </p:blipFill>
        <p:spPr>
          <a:xfrm>
            <a:off x="693988" y="2985072"/>
            <a:ext cx="4938714" cy="2581188"/>
          </a:xfrm>
          <a:prstGeom prst="rect">
            <a:avLst/>
          </a:prstGeom>
          <a:ln w="12700">
            <a:miter lim="400000"/>
          </a:ln>
        </p:spPr>
      </p:pic>
      <p:sp>
        <p:nvSpPr>
          <p:cNvPr id="193" name="Text Placeholder 3"/>
          <p:cNvSpPr>
            <a:spLocks noGrp="1"/>
          </p:cNvSpPr>
          <p:nvPr>
            <p:ph type="body" idx="13"/>
          </p:nvPr>
        </p:nvSpPr>
        <p:spPr>
          <a:prstGeom prst="rect">
            <a:avLst/>
          </a:prstGeom>
        </p:spPr>
        <p:txBody>
          <a:bodyPr/>
          <a:lstStyle/>
          <a:p>
            <a:pPr marL="0" indent="0">
              <a:buClrTx/>
              <a:buSzTx/>
              <a:buFontTx/>
              <a:buNone/>
              <a:defRPr cap="all">
                <a:solidFill>
                  <a:srgbClr val="344068"/>
                </a:solidFill>
              </a:defRPr>
            </a:pPr>
            <a:endParaRPr/>
          </a:p>
        </p:txBody>
      </p:sp>
      <p:pic>
        <p:nvPicPr>
          <p:cNvPr id="194" name="Content Placeholder 11" descr="Content Placeholder 11"/>
          <p:cNvPicPr>
            <a:picLocks noChangeAspect="1"/>
          </p:cNvPicPr>
          <p:nvPr/>
        </p:nvPicPr>
        <p:blipFill>
          <a:blip r:embed="rId3"/>
          <a:stretch>
            <a:fillRect/>
          </a:stretch>
        </p:blipFill>
        <p:spPr>
          <a:xfrm>
            <a:off x="5477426" y="3135079"/>
            <a:ext cx="6463331" cy="228117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1"/>
          <p:cNvSpPr txBox="1">
            <a:spLocks noGrp="1"/>
          </p:cNvSpPr>
          <p:nvPr>
            <p:ph type="title"/>
          </p:nvPr>
        </p:nvSpPr>
        <p:spPr>
          <a:xfrm>
            <a:off x="1097280" y="286603"/>
            <a:ext cx="10058401" cy="1450757"/>
          </a:xfrm>
          <a:prstGeom prst="rect">
            <a:avLst/>
          </a:prstGeom>
        </p:spPr>
        <p:txBody>
          <a:bodyPr/>
          <a:lstStyle>
            <a:lvl1pPr>
              <a:defRPr spc="-100"/>
            </a:lvl1pPr>
          </a:lstStyle>
          <a:p>
            <a:r>
              <a:t>Western Zone</a:t>
            </a:r>
          </a:p>
        </p:txBody>
      </p:sp>
      <p:sp>
        <p:nvSpPr>
          <p:cNvPr id="197" name="Text Placeholder 2"/>
          <p:cNvSpPr txBox="1">
            <a:spLocks noGrp="1"/>
          </p:cNvSpPr>
          <p:nvPr>
            <p:ph type="body" sz="quarter" idx="1"/>
          </p:nvPr>
        </p:nvSpPr>
        <p:spPr>
          <a:xfrm>
            <a:off x="1097279" y="1846052"/>
            <a:ext cx="4937762" cy="736283"/>
          </a:xfrm>
          <a:prstGeom prst="rect">
            <a:avLst/>
          </a:prstGeom>
        </p:spPr>
        <p:txBody>
          <a:bodyPr/>
          <a:lstStyle/>
          <a:p>
            <a:endParaRPr/>
          </a:p>
        </p:txBody>
      </p:sp>
      <p:pic>
        <p:nvPicPr>
          <p:cNvPr id="198" name="Content Placeholder 6" descr="Content Placeholder 6"/>
          <p:cNvPicPr>
            <a:picLocks noChangeAspect="1"/>
          </p:cNvPicPr>
          <p:nvPr/>
        </p:nvPicPr>
        <p:blipFill>
          <a:blip r:embed="rId2"/>
          <a:stretch>
            <a:fillRect/>
          </a:stretch>
        </p:blipFill>
        <p:spPr>
          <a:xfrm>
            <a:off x="702566" y="2965941"/>
            <a:ext cx="6026015" cy="2204638"/>
          </a:xfrm>
          <a:prstGeom prst="rect">
            <a:avLst/>
          </a:prstGeom>
          <a:ln w="12700">
            <a:miter lim="400000"/>
          </a:ln>
        </p:spPr>
      </p:pic>
      <p:sp>
        <p:nvSpPr>
          <p:cNvPr id="199" name="Text Placeholder 3"/>
          <p:cNvSpPr>
            <a:spLocks noGrp="1"/>
          </p:cNvSpPr>
          <p:nvPr>
            <p:ph type="body" idx="13"/>
          </p:nvPr>
        </p:nvSpPr>
        <p:spPr>
          <a:prstGeom prst="rect">
            <a:avLst/>
          </a:prstGeom>
        </p:spPr>
        <p:txBody>
          <a:bodyPr/>
          <a:lstStyle/>
          <a:p>
            <a:pPr marL="0" indent="0">
              <a:buClrTx/>
              <a:buSzTx/>
              <a:buFontTx/>
              <a:buNone/>
              <a:defRPr cap="all">
                <a:solidFill>
                  <a:srgbClr val="344068"/>
                </a:solidFill>
              </a:defRPr>
            </a:pPr>
            <a:endParaRPr/>
          </a:p>
        </p:txBody>
      </p:sp>
      <p:pic>
        <p:nvPicPr>
          <p:cNvPr id="200" name="Content Placeholder 9" descr="Content Placeholder 9"/>
          <p:cNvPicPr>
            <a:picLocks noChangeAspect="1"/>
          </p:cNvPicPr>
          <p:nvPr/>
        </p:nvPicPr>
        <p:blipFill>
          <a:blip r:embed="rId3"/>
          <a:stretch>
            <a:fillRect/>
          </a:stretch>
        </p:blipFill>
        <p:spPr>
          <a:xfrm>
            <a:off x="6217920" y="2965941"/>
            <a:ext cx="5297631" cy="221556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Retrospect">
  <a:themeElements>
    <a:clrScheme name="Retrospect">
      <a:dk1>
        <a:srgbClr val="000000"/>
      </a:dk1>
      <a:lt1>
        <a:srgbClr val="FFFFFF"/>
      </a:lt1>
      <a:dk2>
        <a:srgbClr val="A7A7A7"/>
      </a:dk2>
      <a:lt2>
        <a:srgbClr val="535353"/>
      </a:lt2>
      <a:accent1>
        <a:srgbClr val="1CADE4"/>
      </a:accent1>
      <a:accent2>
        <a:srgbClr val="2683C6"/>
      </a:accent2>
      <a:accent3>
        <a:srgbClr val="28C4CC"/>
      </a:accent3>
      <a:accent4>
        <a:srgbClr val="42BA97"/>
      </a:accent4>
      <a:accent5>
        <a:srgbClr val="3E8853"/>
      </a:accent5>
      <a:accent6>
        <a:srgbClr val="62A39F"/>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A7A7A7"/>
      </a:dk2>
      <a:lt2>
        <a:srgbClr val="535353"/>
      </a:lt2>
      <a:accent1>
        <a:srgbClr val="1CADE4"/>
      </a:accent1>
      <a:accent2>
        <a:srgbClr val="2683C6"/>
      </a:accent2>
      <a:accent3>
        <a:srgbClr val="28C4CC"/>
      </a:accent3>
      <a:accent4>
        <a:srgbClr val="42BA97"/>
      </a:accent4>
      <a:accent5>
        <a:srgbClr val="3E8853"/>
      </a:accent5>
      <a:accent6>
        <a:srgbClr val="62A39F"/>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654</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Trebuchet MS</vt:lpstr>
      <vt:lpstr>Verdana</vt:lpstr>
      <vt:lpstr>Retrospect</vt:lpstr>
      <vt:lpstr>Assisted Living Recommender</vt:lpstr>
      <vt:lpstr>Hospital Proximity &amp; Quality</vt:lpstr>
      <vt:lpstr>Questions: </vt:lpstr>
      <vt:lpstr>Data to Research</vt:lpstr>
      <vt:lpstr>Data Retrieval &amp;  Analysis</vt:lpstr>
      <vt:lpstr>Central Zone</vt:lpstr>
      <vt:lpstr>Northern Zone</vt:lpstr>
      <vt:lpstr>Eastern Zone</vt:lpstr>
      <vt:lpstr>Western Zone</vt:lpstr>
      <vt:lpstr>Southern Zone* </vt:lpstr>
      <vt:lpstr>Overview - All zones</vt:lpstr>
      <vt:lpstr>Total Zone Comparison</vt:lpstr>
      <vt:lpstr>Conclusion</vt:lpstr>
      <vt:lpstr>Limitations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Assisted Living Recommender</dc:title>
  <dc:creator>Sam Bender</dc:creator>
  <cp:lastModifiedBy>Sam Bender</cp:lastModifiedBy>
  <cp:revision>2</cp:revision>
  <dcterms:modified xsi:type="dcterms:W3CDTF">2019-09-12T18:40:00Z</dcterms:modified>
</cp:coreProperties>
</file>