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EC"/>
          </a:solidFill>
        </a:fill>
      </a:tcStyle>
    </a:wholeTbl>
    <a:band2H>
      <a:tcTxStyle b="def" i="def"/>
      <a:tcStyle>
        <a:tcBdr/>
        <a:fill>
          <a:solidFill>
            <a:srgbClr val="E7F5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8" name="Shape 138"/>
          <p:cNvSpPr/>
          <p:nvPr>
            <p:ph type="sldImg"/>
          </p:nvPr>
        </p:nvSpPr>
        <p:spPr>
          <a:xfrm>
            <a:off x="1143000" y="685800"/>
            <a:ext cx="4572000" cy="3429000"/>
          </a:xfrm>
          <a:prstGeom prst="rect">
            <a:avLst/>
          </a:prstGeom>
        </p:spPr>
        <p:txBody>
          <a:bodyPr/>
          <a:lstStyle/>
          <a:p>
            <a:pPr/>
          </a:p>
        </p:txBody>
      </p:sp>
      <p:sp>
        <p:nvSpPr>
          <p:cNvPr id="139" name="Shape 1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116"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117" name="Rectangle 8"/>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118" name="Straight Connector 9"/>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119"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120" name="Body Level One…"/>
          <p:cNvSpPr txBox="1"/>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Trebuchet MS"/>
              <a:buChar char="◦"/>
              <a:defRPr cap="none" spc="0" sz="2000">
                <a:solidFill>
                  <a:srgbClr val="404040"/>
                </a:solidFill>
                <a:latin typeface="+mn-lt"/>
                <a:ea typeface="+mn-ea"/>
                <a:cs typeface="+mn-cs"/>
                <a:sym typeface="Calibri"/>
              </a:defRPr>
            </a:lvl2pPr>
            <a:lvl3pPr marL="645304" indent="-261256">
              <a:buClr>
                <a:schemeClr val="accent1"/>
              </a:buClr>
              <a:buSzPct val="100000"/>
              <a:buFont typeface="Trebuchet MS"/>
              <a:buChar char="◦"/>
              <a:defRPr cap="none" spc="0" sz="2000">
                <a:solidFill>
                  <a:srgbClr val="404040"/>
                </a:solidFill>
                <a:latin typeface="+mn-lt"/>
                <a:ea typeface="+mn-ea"/>
                <a:cs typeface="+mn-cs"/>
                <a:sym typeface="Calibri"/>
              </a:defRPr>
            </a:lvl3pPr>
            <a:lvl4pPr marL="828185" indent="-261257">
              <a:buClr>
                <a:schemeClr val="accent1"/>
              </a:buClr>
              <a:buSzPct val="100000"/>
              <a:buFont typeface="Trebuchet MS"/>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Trebuchet MS"/>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128"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129" name="Rectangle 7"/>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130" name="Title Text"/>
          <p:cNvSpPr txBox="1"/>
          <p:nvPr>
            <p:ph type="title"/>
          </p:nvPr>
        </p:nvSpPr>
        <p:spPr>
          <a:xfrm>
            <a:off x="8724900" y="412302"/>
            <a:ext cx="2628900" cy="5759899"/>
          </a:xfrm>
          <a:prstGeom prst="rect">
            <a:avLst/>
          </a:prstGeom>
        </p:spPr>
        <p:txBody>
          <a:bodyPr/>
          <a:lstStyle>
            <a:lvl1pPr>
              <a:defRPr sz="4800">
                <a:solidFill>
                  <a:srgbClr val="404040"/>
                </a:solidFill>
              </a:defRPr>
            </a:lvl1pPr>
          </a:lstStyle>
          <a:p>
            <a:pPr/>
            <a:r>
              <a:t>Title Text</a:t>
            </a:r>
          </a:p>
        </p:txBody>
      </p:sp>
      <p:sp>
        <p:nvSpPr>
          <p:cNvPr id="131" name="Body Level One…"/>
          <p:cNvSpPr txBox="1"/>
          <p:nvPr>
            <p:ph type="body" idx="1"/>
          </p:nvPr>
        </p:nvSpPr>
        <p:spPr>
          <a:xfrm>
            <a:off x="838200" y="412302"/>
            <a:ext cx="7734300" cy="5759899"/>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Trebuchet MS"/>
              <a:buChar char="◦"/>
              <a:defRPr cap="none" spc="0" sz="2000">
                <a:solidFill>
                  <a:srgbClr val="404040"/>
                </a:solidFill>
                <a:latin typeface="+mn-lt"/>
                <a:ea typeface="+mn-ea"/>
                <a:cs typeface="+mn-cs"/>
                <a:sym typeface="Calibri"/>
              </a:defRPr>
            </a:lvl2pPr>
            <a:lvl3pPr marL="645304" indent="-261256">
              <a:buClr>
                <a:schemeClr val="accent1"/>
              </a:buClr>
              <a:buSzPct val="100000"/>
              <a:buFont typeface="Trebuchet MS"/>
              <a:buChar char="◦"/>
              <a:defRPr cap="none" spc="0" sz="2000">
                <a:solidFill>
                  <a:srgbClr val="404040"/>
                </a:solidFill>
                <a:latin typeface="+mn-lt"/>
                <a:ea typeface="+mn-ea"/>
                <a:cs typeface="+mn-cs"/>
                <a:sym typeface="Calibri"/>
              </a:defRPr>
            </a:lvl3pPr>
            <a:lvl4pPr marL="828185" indent="-261257">
              <a:buClr>
                <a:schemeClr val="accent1"/>
              </a:buClr>
              <a:buSzPct val="100000"/>
              <a:buFont typeface="Trebuchet MS"/>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Trebuchet MS"/>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3"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24" name="Rectangle 8"/>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25" name="Straight Connector 9"/>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26"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27" name="Body Level One…"/>
          <p:cNvSpPr txBox="1"/>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Trebuchet MS"/>
              <a:buChar char="◦"/>
              <a:defRPr cap="none" spc="0" sz="2000">
                <a:solidFill>
                  <a:srgbClr val="404040"/>
                </a:solidFill>
                <a:latin typeface="+mn-lt"/>
                <a:ea typeface="+mn-ea"/>
                <a:cs typeface="+mn-cs"/>
                <a:sym typeface="Calibri"/>
              </a:defRPr>
            </a:lvl2pPr>
            <a:lvl3pPr marL="645304" indent="-261256">
              <a:buClr>
                <a:schemeClr val="accent1"/>
              </a:buClr>
              <a:buSzPct val="100000"/>
              <a:buFont typeface="Trebuchet MS"/>
              <a:buChar char="◦"/>
              <a:defRPr cap="none" spc="0" sz="2000">
                <a:solidFill>
                  <a:srgbClr val="404040"/>
                </a:solidFill>
                <a:latin typeface="+mn-lt"/>
                <a:ea typeface="+mn-ea"/>
                <a:cs typeface="+mn-cs"/>
                <a:sym typeface="Calibri"/>
              </a:defRPr>
            </a:lvl3pPr>
            <a:lvl4pPr marL="828185" indent="-261257">
              <a:buClr>
                <a:schemeClr val="accent1"/>
              </a:buClr>
              <a:buSzPct val="100000"/>
              <a:buFont typeface="Trebuchet MS"/>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Trebuchet MS"/>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5"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36" name="Rectangle 7"/>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quarter" idx="1"/>
          </p:nvPr>
        </p:nvSpPr>
        <p:spPr>
          <a:xfrm>
            <a:off x="1097280" y="4453128"/>
            <a:ext cx="10058401" cy="1143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traight Connector 8"/>
          <p:cNvSpPr/>
          <p:nvPr/>
        </p:nvSpPr>
        <p:spPr>
          <a:xfrm>
            <a:off x="1207656" y="4343400"/>
            <a:ext cx="9875523" cy="0"/>
          </a:xfrm>
          <a:prstGeom prst="line">
            <a:avLst/>
          </a:prstGeom>
          <a:ln w="6350">
            <a:solidFill>
              <a:srgbClr val="808080"/>
            </a:solidFill>
          </a:ln>
        </p:spPr>
        <p:txBody>
          <a:bodyPr lIns="45718" tIns="45718" rIns="45718" bIns="45718"/>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7"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48" name="Rectangle 8"/>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49" name="Straight Connector 9"/>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50"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51" name="Body Level One…"/>
          <p:cNvSpPr txBox="1"/>
          <p:nvPr>
            <p:ph type="body" sz="half" idx="1"/>
          </p:nvPr>
        </p:nvSpPr>
        <p:spPr>
          <a:xfrm>
            <a:off x="1097280" y="1845734"/>
            <a:ext cx="4937760" cy="4023360"/>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Trebuchet MS"/>
              <a:buChar char="◦"/>
              <a:defRPr cap="none" spc="0" sz="2000">
                <a:solidFill>
                  <a:srgbClr val="404040"/>
                </a:solidFill>
                <a:latin typeface="+mn-lt"/>
                <a:ea typeface="+mn-ea"/>
                <a:cs typeface="+mn-cs"/>
                <a:sym typeface="Calibri"/>
              </a:defRPr>
            </a:lvl2pPr>
            <a:lvl3pPr marL="645304" indent="-261256">
              <a:buClr>
                <a:schemeClr val="accent1"/>
              </a:buClr>
              <a:buSzPct val="100000"/>
              <a:buFont typeface="Trebuchet MS"/>
              <a:buChar char="◦"/>
              <a:defRPr cap="none" spc="0" sz="2000">
                <a:solidFill>
                  <a:srgbClr val="404040"/>
                </a:solidFill>
                <a:latin typeface="+mn-lt"/>
                <a:ea typeface="+mn-ea"/>
                <a:cs typeface="+mn-cs"/>
                <a:sym typeface="Calibri"/>
              </a:defRPr>
            </a:lvl3pPr>
            <a:lvl4pPr marL="828185" indent="-261257">
              <a:buClr>
                <a:schemeClr val="accent1"/>
              </a:buClr>
              <a:buSzPct val="100000"/>
              <a:buFont typeface="Trebuchet MS"/>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Trebuchet MS"/>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9"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60" name="Rectangle 8"/>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61" name="Straight Connector 9"/>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62"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63" name="Body Level One…"/>
          <p:cNvSpPr txBox="1"/>
          <p:nvPr>
            <p:ph type="body" sz="quarter" idx="1"/>
          </p:nvPr>
        </p:nvSpPr>
        <p:spPr>
          <a:xfrm>
            <a:off x="1097280" y="1846052"/>
            <a:ext cx="4937760" cy="736284"/>
          </a:xfrm>
          <a:prstGeom prst="rect">
            <a:avLst/>
          </a:prstGeom>
        </p:spPr>
        <p:txBody>
          <a:bodyPr anchor="ctr"/>
          <a:lstStyle>
            <a:lvl1pPr>
              <a:defRPr spc="0" sz="2000">
                <a:latin typeface="+mn-lt"/>
                <a:ea typeface="+mn-ea"/>
                <a:cs typeface="+mn-cs"/>
                <a:sym typeface="Calibri"/>
              </a:defRPr>
            </a:lvl1pPr>
            <a:lvl2pPr>
              <a:defRPr spc="0" sz="2000">
                <a:latin typeface="+mn-lt"/>
                <a:ea typeface="+mn-ea"/>
                <a:cs typeface="+mn-cs"/>
                <a:sym typeface="Calibri"/>
              </a:defRPr>
            </a:lvl2pPr>
            <a:lvl3pPr>
              <a:defRPr spc="0" sz="2000">
                <a:latin typeface="+mn-lt"/>
                <a:ea typeface="+mn-ea"/>
                <a:cs typeface="+mn-cs"/>
                <a:sym typeface="Calibri"/>
              </a:defRPr>
            </a:lvl3pPr>
            <a:lvl4pPr>
              <a:defRPr spc="0" sz="2000">
                <a:latin typeface="+mn-lt"/>
                <a:ea typeface="+mn-ea"/>
                <a:cs typeface="+mn-cs"/>
                <a:sym typeface="Calibri"/>
              </a:defRPr>
            </a:lvl4pPr>
            <a:lvl5pPr>
              <a:defRPr spc="0" sz="20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4" name="Text Placeholder 4"/>
          <p:cNvSpPr/>
          <p:nvPr>
            <p:ph type="body" sz="quarter" idx="13"/>
          </p:nvPr>
        </p:nvSpPr>
        <p:spPr>
          <a:xfrm>
            <a:off x="6217918" y="1846052"/>
            <a:ext cx="4937764" cy="736284"/>
          </a:xfrm>
          <a:prstGeom prst="rect">
            <a:avLst/>
          </a:prstGeom>
        </p:spPr>
        <p:txBody>
          <a:bodyPr anchor="ctr"/>
          <a:lstStyle/>
          <a:p>
            <a:pPr marL="91438" indent="-91438">
              <a:buClr>
                <a:schemeClr val="accent1"/>
              </a:buClr>
              <a:buSzPct val="100000"/>
              <a:buFont typeface="Trebuchet MS"/>
              <a:buChar char=" "/>
              <a:defRPr cap="none" spc="0" sz="2000">
                <a:solidFill>
                  <a:srgbClr val="404040"/>
                </a:solidFill>
                <a:latin typeface="+mn-lt"/>
                <a:ea typeface="+mn-ea"/>
                <a:cs typeface="+mn-cs"/>
                <a:sym typeface="Calibri"/>
              </a:defRPr>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72"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73" name="Rectangle 8"/>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74" name="Straight Connector 9"/>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75" name="Title Text"/>
          <p:cNvSpPr txBox="1"/>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Rectangle 4"/>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84" name="Rectangle 5"/>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2" name="Rectangle 7"/>
          <p:cNvSpPr/>
          <p:nvPr/>
        </p:nvSpPr>
        <p:spPr>
          <a:xfrm>
            <a:off x="14" y="0"/>
            <a:ext cx="4050795" cy="68580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93" name="Rectangle 8"/>
          <p:cNvSpPr/>
          <p:nvPr/>
        </p:nvSpPr>
        <p:spPr>
          <a:xfrm>
            <a:off x="4040070" y="0"/>
            <a:ext cx="64010" cy="685800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94"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95" name="Body Level One…"/>
          <p:cNvSpPr txBox="1"/>
          <p:nvPr>
            <p:ph type="body" idx="1"/>
          </p:nvPr>
        </p:nvSpPr>
        <p:spPr>
          <a:xfrm>
            <a:off x="4800600" y="731519"/>
            <a:ext cx="6492241" cy="5257802"/>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SzPct val="100000"/>
              <a:buFont typeface="Trebuchet MS"/>
              <a:buChar char="◦"/>
              <a:defRPr cap="none" spc="0" sz="2000">
                <a:solidFill>
                  <a:srgbClr val="404040"/>
                </a:solidFill>
                <a:latin typeface="+mn-lt"/>
                <a:ea typeface="+mn-ea"/>
                <a:cs typeface="+mn-cs"/>
                <a:sym typeface="Calibri"/>
              </a:defRPr>
            </a:lvl2pPr>
            <a:lvl3pPr marL="645304" indent="-261256">
              <a:buClr>
                <a:schemeClr val="accent1"/>
              </a:buClr>
              <a:buSzPct val="100000"/>
              <a:buFont typeface="Trebuchet MS"/>
              <a:buChar char="◦"/>
              <a:defRPr cap="none" spc="0" sz="2000">
                <a:solidFill>
                  <a:srgbClr val="404040"/>
                </a:solidFill>
                <a:latin typeface="+mn-lt"/>
                <a:ea typeface="+mn-ea"/>
                <a:cs typeface="+mn-cs"/>
                <a:sym typeface="Calibri"/>
              </a:defRPr>
            </a:lvl3pPr>
            <a:lvl4pPr marL="828185" indent="-261257">
              <a:buClr>
                <a:schemeClr val="accent1"/>
              </a:buClr>
              <a:buSzPct val="100000"/>
              <a:buFont typeface="Trebuchet MS"/>
              <a:buChar char="◦"/>
              <a:defRPr cap="none" spc="0" sz="2000">
                <a:solidFill>
                  <a:srgbClr val="404040"/>
                </a:solidFill>
                <a:latin typeface="+mn-lt"/>
                <a:ea typeface="+mn-ea"/>
                <a:cs typeface="+mn-cs"/>
                <a:sym typeface="Calibri"/>
              </a:defRPr>
            </a:lvl4pPr>
            <a:lvl5pPr marL="1011065" indent="-261257">
              <a:buClr>
                <a:schemeClr val="accent1"/>
              </a:buClr>
              <a:buSzPct val="100000"/>
              <a:buFont typeface="Trebuchet MS"/>
              <a:buChar char="◦"/>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13"/>
          </p:nvPr>
        </p:nvSpPr>
        <p:spPr>
          <a:xfrm>
            <a:off x="457200" y="2926079"/>
            <a:ext cx="3200400" cy="3379125"/>
          </a:xfrm>
          <a:prstGeom prst="rect">
            <a:avLst/>
          </a:prstGeom>
        </p:spPr>
        <p:txBody>
          <a:bodyPr/>
          <a:lstStyle/>
          <a:p>
            <a:pPr marL="91438" indent="-91438">
              <a:buClr>
                <a:schemeClr val="accent1"/>
              </a:buClr>
              <a:buSzPct val="100000"/>
              <a:buFont typeface="Trebuchet MS"/>
              <a:buChar char=" "/>
              <a:defRPr cap="none" spc="0" sz="2000">
                <a:solidFill>
                  <a:srgbClr val="404040"/>
                </a:solidFill>
                <a:latin typeface="+mn-lt"/>
                <a:ea typeface="+mn-ea"/>
                <a:cs typeface="+mn-cs"/>
                <a:sym typeface="Calibri"/>
              </a:defRPr>
            </a:pPr>
          </a:p>
        </p:txBody>
      </p:sp>
      <p:sp>
        <p:nvSpPr>
          <p:cNvPr id="97" name="Slide Number"/>
          <p:cNvSpPr txBox="1"/>
          <p:nvPr>
            <p:ph type="sldNum" sz="quarter" idx="2"/>
          </p:nvPr>
        </p:nvSpPr>
        <p:spPr>
          <a:prstGeom prst="rect">
            <a:avLst/>
          </a:prstGeom>
        </p:spPr>
        <p:txBody>
          <a:bodyPr/>
          <a:lstStyle>
            <a:lvl1pPr>
              <a:defRPr>
                <a:solidFill>
                  <a:srgbClr val="34406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4" name="Rectangle 7"/>
          <p:cNvSpPr/>
          <p:nvPr/>
        </p:nvSpPr>
        <p:spPr>
          <a:xfrm>
            <a:off x="0" y="4953000"/>
            <a:ext cx="12188825" cy="19050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105" name="Rectangle 8"/>
          <p:cNvSpPr/>
          <p:nvPr/>
        </p:nvSpPr>
        <p:spPr>
          <a:xfrm>
            <a:off x="13" y="4915075"/>
            <a:ext cx="12188828" cy="6401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106" name="Title Text"/>
          <p:cNvSpPr txBox="1"/>
          <p:nvPr>
            <p:ph type="title"/>
          </p:nvPr>
        </p:nvSpPr>
        <p:spPr>
          <a:xfrm>
            <a:off x="1097280" y="5074920"/>
            <a:ext cx="10113645" cy="822962"/>
          </a:xfrm>
          <a:prstGeom prst="rect">
            <a:avLst/>
          </a:prstGeom>
        </p:spPr>
        <p:txBody>
          <a:bodyPr lIns="0" tIns="0" rIns="0" bIns="0"/>
          <a:lstStyle>
            <a:lvl1pPr>
              <a:defRPr sz="3600">
                <a:solidFill>
                  <a:srgbClr val="FFFFFF"/>
                </a:solidFill>
              </a:defRPr>
            </a:lvl1pPr>
          </a:lstStyle>
          <a:p>
            <a:pPr/>
            <a:r>
              <a:t>Title Text</a:t>
            </a:r>
          </a:p>
        </p:txBody>
      </p:sp>
      <p:sp>
        <p:nvSpPr>
          <p:cNvPr id="107" name="Picture Placeholder 2"/>
          <p:cNvSpPr/>
          <p:nvPr>
            <p:ph type="pic" idx="13"/>
          </p:nvPr>
        </p:nvSpPr>
        <p:spPr>
          <a:xfrm>
            <a:off x="13" y="0"/>
            <a:ext cx="12191988" cy="4915076"/>
          </a:xfrm>
          <a:prstGeom prst="rect">
            <a:avLst/>
          </a:prstGeom>
        </p:spPr>
        <p:txBody>
          <a:bodyPr lIns="91439" tIns="45719" rIns="91439" bIns="45719">
            <a:noAutofit/>
          </a:bodyPr>
          <a:lstStyle/>
          <a:p>
            <a:pPr/>
          </a:p>
        </p:txBody>
      </p:sp>
      <p:sp>
        <p:nvSpPr>
          <p:cNvPr id="108" name="Body Level One…"/>
          <p:cNvSpPr txBox="1"/>
          <p:nvPr>
            <p:ph type="body" sz="quarter" idx="1"/>
          </p:nvPr>
        </p:nvSpPr>
        <p:spPr>
          <a:xfrm>
            <a:off x="1097280" y="5907023"/>
            <a:ext cx="10113265" cy="594362"/>
          </a:xfrm>
          <a:prstGeom prst="rect">
            <a:avLst/>
          </a:prstGeom>
        </p:spPr>
        <p:txBody>
          <a:bodyPr lIns="0" tIns="0" rIns="0" bIns="0"/>
          <a:lstStyle>
            <a:lvl1pPr>
              <a:spcBef>
                <a:spcPts val="600"/>
              </a:spcBef>
              <a:defRPr cap="none" spc="0" sz="1500">
                <a:solidFill>
                  <a:srgbClr val="FFFFFF"/>
                </a:solidFill>
                <a:latin typeface="+mn-lt"/>
                <a:ea typeface="+mn-ea"/>
                <a:cs typeface="+mn-cs"/>
                <a:sym typeface="Calibri"/>
              </a:defRPr>
            </a:lvl1pPr>
            <a:lvl2pPr>
              <a:spcBef>
                <a:spcPts val="600"/>
              </a:spcBef>
              <a:defRPr cap="none" spc="0" sz="1500">
                <a:solidFill>
                  <a:srgbClr val="FFFFFF"/>
                </a:solidFill>
                <a:latin typeface="+mn-lt"/>
                <a:ea typeface="+mn-ea"/>
                <a:cs typeface="+mn-cs"/>
                <a:sym typeface="Calibri"/>
              </a:defRPr>
            </a:lvl2pPr>
            <a:lvl3pPr>
              <a:spcBef>
                <a:spcPts val="600"/>
              </a:spcBef>
              <a:defRPr cap="none" spc="0" sz="1500">
                <a:solidFill>
                  <a:srgbClr val="FFFFFF"/>
                </a:solidFill>
                <a:latin typeface="+mn-lt"/>
                <a:ea typeface="+mn-ea"/>
                <a:cs typeface="+mn-cs"/>
                <a:sym typeface="Calibri"/>
              </a:defRPr>
            </a:lvl3pPr>
            <a:lvl4pPr>
              <a:spcBef>
                <a:spcPts val="600"/>
              </a:spcBef>
              <a:defRPr cap="none" spc="0" sz="1500">
                <a:solidFill>
                  <a:srgbClr val="FFFFFF"/>
                </a:solidFill>
                <a:latin typeface="+mn-lt"/>
                <a:ea typeface="+mn-ea"/>
                <a:cs typeface="+mn-cs"/>
                <a:sym typeface="Calibri"/>
              </a:defRPr>
            </a:lvl4pPr>
            <a:lvl5pPr>
              <a:spcBef>
                <a:spcPts val="600"/>
              </a:spcBef>
              <a:defRPr cap="none" spc="0" sz="1500">
                <a:solidFill>
                  <a:srgbClr val="FFFFFF"/>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3" name="Rectangle 7"/>
          <p:cNvSpPr/>
          <p:nvPr/>
        </p:nvSpPr>
        <p:spPr>
          <a:xfrm>
            <a:off x="0" y="6334316"/>
            <a:ext cx="12192003" cy="66486"/>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4" name="Title Text"/>
          <p:cNvSpPr txBox="1"/>
          <p:nvPr>
            <p:ph type="title"/>
          </p:nvPr>
        </p:nvSpPr>
        <p:spPr>
          <a:xfrm>
            <a:off x="1097280" y="758951"/>
            <a:ext cx="10058401" cy="3566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5" name="Body Level One…"/>
          <p:cNvSpPr txBox="1"/>
          <p:nvPr>
            <p:ph type="body" idx="1"/>
          </p:nvPr>
        </p:nvSpPr>
        <p:spPr>
          <a:xfrm>
            <a:off x="1100050" y="4455621"/>
            <a:ext cx="10058401" cy="1143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traight Connector 8"/>
          <p:cNvSpPr/>
          <p:nvPr/>
        </p:nvSpPr>
        <p:spPr>
          <a:xfrm>
            <a:off x="1207656" y="4343400"/>
            <a:ext cx="9875523" cy="0"/>
          </a:xfrm>
          <a:prstGeom prst="line">
            <a:avLst/>
          </a:prstGeom>
          <a:ln w="6350">
            <a:solidFill>
              <a:srgbClr val="808080"/>
            </a:solidFill>
          </a:ln>
        </p:spPr>
        <p:txBody>
          <a:bodyPr lIns="45718" tIns="45718" rIns="45718" bIns="45718"/>
          <a:lstStyle/>
          <a:p>
            <a:pPr/>
          </a:p>
        </p:txBody>
      </p:sp>
      <p:sp>
        <p:nvSpPr>
          <p:cNvPr id="7" name="Slide Number"/>
          <p:cNvSpPr txBox="1"/>
          <p:nvPr>
            <p:ph type="sldNum" sz="quarter" idx="2"/>
          </p:nvPr>
        </p:nvSpPr>
        <p:spPr>
          <a:xfrm>
            <a:off x="10975143" y="6526778"/>
            <a:ext cx="237341" cy="231139"/>
          </a:xfrm>
          <a:prstGeom prst="rect">
            <a:avLst/>
          </a:prstGeom>
          <a:ln w="12700">
            <a:miter lim="400000"/>
          </a:ln>
        </p:spPr>
        <p:txBody>
          <a:bodyPr wrap="none" lIns="45718" tIns="45718" rIns="45718" bIns="45718" anchor="ctr">
            <a:spAutoFit/>
          </a:bodyPr>
          <a:lstStyle>
            <a:lvl1pPr algn="r">
              <a:defRPr sz="1000">
                <a:solidFill>
                  <a:srgbClr val="FFFFFF"/>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200"/>
        </a:spcBef>
        <a:spcAft>
          <a:spcPts val="0"/>
        </a:spcAft>
        <a:buClrTx/>
        <a:buSzTx/>
        <a:buFontTx/>
        <a:buNone/>
        <a:tabLst/>
        <a:defRPr b="0" baseline="0" cap="all" i="0" spc="200" strike="noStrike" sz="2400" u="none">
          <a:ln>
            <a:noFill/>
          </a:ln>
          <a:solidFill>
            <a:srgbClr val="344068"/>
          </a:solidFill>
          <a:uFillTx/>
          <a:latin typeface="Calibri Light"/>
          <a:ea typeface="Calibri Light"/>
          <a:cs typeface="Calibri Light"/>
          <a:sym typeface="Calibri Light"/>
        </a:defRPr>
      </a:lvl1pPr>
      <a:lvl2pPr marL="0" marR="0" indent="0" algn="l" defTabSz="914400" rtl="0" latinLnBrk="0">
        <a:lnSpc>
          <a:spcPct val="90000"/>
        </a:lnSpc>
        <a:spcBef>
          <a:spcPts val="1200"/>
        </a:spcBef>
        <a:spcAft>
          <a:spcPts val="0"/>
        </a:spcAft>
        <a:buClrTx/>
        <a:buSzTx/>
        <a:buFontTx/>
        <a:buNone/>
        <a:tabLst/>
        <a:defRPr b="0" baseline="0" cap="all" i="0" spc="200" strike="noStrike" sz="2400" u="none">
          <a:ln>
            <a:noFill/>
          </a:ln>
          <a:solidFill>
            <a:srgbClr val="344068"/>
          </a:solidFill>
          <a:uFillTx/>
          <a:latin typeface="Calibri Light"/>
          <a:ea typeface="Calibri Light"/>
          <a:cs typeface="Calibri Light"/>
          <a:sym typeface="Calibri Light"/>
        </a:defRPr>
      </a:lvl2pPr>
      <a:lvl3pPr marL="0" marR="0" indent="0" algn="l" defTabSz="914400" rtl="0" latinLnBrk="0">
        <a:lnSpc>
          <a:spcPct val="90000"/>
        </a:lnSpc>
        <a:spcBef>
          <a:spcPts val="1200"/>
        </a:spcBef>
        <a:spcAft>
          <a:spcPts val="0"/>
        </a:spcAft>
        <a:buClrTx/>
        <a:buSzTx/>
        <a:buFontTx/>
        <a:buNone/>
        <a:tabLst/>
        <a:defRPr b="0" baseline="0" cap="all" i="0" spc="200" strike="noStrike" sz="2400" u="none">
          <a:ln>
            <a:noFill/>
          </a:ln>
          <a:solidFill>
            <a:srgbClr val="344068"/>
          </a:solidFill>
          <a:uFillTx/>
          <a:latin typeface="Calibri Light"/>
          <a:ea typeface="Calibri Light"/>
          <a:cs typeface="Calibri Light"/>
          <a:sym typeface="Calibri Light"/>
        </a:defRPr>
      </a:lvl3pPr>
      <a:lvl4pPr marL="0" marR="0" indent="0" algn="l" defTabSz="914400" rtl="0" latinLnBrk="0">
        <a:lnSpc>
          <a:spcPct val="90000"/>
        </a:lnSpc>
        <a:spcBef>
          <a:spcPts val="1200"/>
        </a:spcBef>
        <a:spcAft>
          <a:spcPts val="0"/>
        </a:spcAft>
        <a:buClrTx/>
        <a:buSzTx/>
        <a:buFontTx/>
        <a:buNone/>
        <a:tabLst/>
        <a:defRPr b="0" baseline="0" cap="all" i="0" spc="200" strike="noStrike" sz="2400" u="none">
          <a:ln>
            <a:noFill/>
          </a:ln>
          <a:solidFill>
            <a:srgbClr val="344068"/>
          </a:solidFill>
          <a:uFillTx/>
          <a:latin typeface="Calibri Light"/>
          <a:ea typeface="Calibri Light"/>
          <a:cs typeface="Calibri Light"/>
          <a:sym typeface="Calibri Light"/>
        </a:defRPr>
      </a:lvl4pPr>
      <a:lvl5pPr marL="0" marR="0" indent="0" algn="l" defTabSz="914400" rtl="0" latinLnBrk="0">
        <a:lnSpc>
          <a:spcPct val="90000"/>
        </a:lnSpc>
        <a:spcBef>
          <a:spcPts val="1200"/>
        </a:spcBef>
        <a:spcAft>
          <a:spcPts val="0"/>
        </a:spcAft>
        <a:buClrTx/>
        <a:buSzTx/>
        <a:buFontTx/>
        <a:buNone/>
        <a:tabLst/>
        <a:defRPr b="0" baseline="0" cap="all" i="0" spc="200" strike="noStrike" sz="2400" u="none">
          <a:ln>
            <a:noFill/>
          </a:ln>
          <a:solidFill>
            <a:srgbClr val="344068"/>
          </a:solidFill>
          <a:uFillTx/>
          <a:latin typeface="Calibri Light"/>
          <a:ea typeface="Calibri Light"/>
          <a:cs typeface="Calibri Light"/>
          <a:sym typeface="Calibri Light"/>
        </a:defRPr>
      </a:lvl5pPr>
      <a:lvl6pPr marL="12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344068"/>
          </a:solidFill>
          <a:uFillTx/>
          <a:latin typeface="Calibri Light"/>
          <a:ea typeface="Calibri Light"/>
          <a:cs typeface="Calibri Light"/>
          <a:sym typeface="Calibri Light"/>
        </a:defRPr>
      </a:lvl6pPr>
      <a:lvl7pPr marL="14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344068"/>
          </a:solidFill>
          <a:uFillTx/>
          <a:latin typeface="Calibri Light"/>
          <a:ea typeface="Calibri Light"/>
          <a:cs typeface="Calibri Light"/>
          <a:sym typeface="Calibri Light"/>
        </a:defRPr>
      </a:lvl7pPr>
      <a:lvl8pPr marL="16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344068"/>
          </a:solidFill>
          <a:uFillTx/>
          <a:latin typeface="Calibri Light"/>
          <a:ea typeface="Calibri Light"/>
          <a:cs typeface="Calibri Light"/>
          <a:sym typeface="Calibri Light"/>
        </a:defRPr>
      </a:lvl8pPr>
      <a:lvl9pPr marL="18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344068"/>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nlinelibrary.wiley.com/doi/full/10.1002/hec.3571"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ctrTitle"/>
          </p:nvPr>
        </p:nvSpPr>
        <p:spPr>
          <a:xfrm>
            <a:off x="1097280" y="758951"/>
            <a:ext cx="10058401" cy="3566162"/>
          </a:xfrm>
          <a:prstGeom prst="rect">
            <a:avLst/>
          </a:prstGeom>
        </p:spPr>
        <p:txBody>
          <a:bodyPr/>
          <a:lstStyle>
            <a:lvl1pPr>
              <a:defRPr spc="-100" sz="6600"/>
            </a:lvl1pPr>
          </a:lstStyle>
          <a:p>
            <a:pPr/>
            <a:r>
              <a:t>Assisted Living Recommender</a:t>
            </a:r>
          </a:p>
        </p:txBody>
      </p:sp>
      <p:sp>
        <p:nvSpPr>
          <p:cNvPr id="142" name="Subtitle 2"/>
          <p:cNvSpPr txBox="1"/>
          <p:nvPr>
            <p:ph type="subTitle" sz="quarter" idx="1"/>
          </p:nvPr>
        </p:nvSpPr>
        <p:spPr>
          <a:xfrm>
            <a:off x="1100050" y="4455621"/>
            <a:ext cx="10058401" cy="1143002"/>
          </a:xfrm>
          <a:prstGeom prst="rect">
            <a:avLst/>
          </a:prstGeom>
        </p:spPr>
        <p:txBody>
          <a:bodyPr/>
          <a:lstStyle/>
          <a:p>
            <a:pPr/>
            <a:r>
              <a:t>Alli Vaughn | deb Steinman | sam Bender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xfrm>
            <a:off x="1097280" y="286603"/>
            <a:ext cx="10058401" cy="1450757"/>
          </a:xfrm>
          <a:prstGeom prst="rect">
            <a:avLst/>
          </a:prstGeom>
        </p:spPr>
        <p:txBody>
          <a:bodyPr/>
          <a:lstStyle>
            <a:lvl1pPr>
              <a:defRPr spc="-100"/>
            </a:lvl1pPr>
          </a:lstStyle>
          <a:p>
            <a:pPr/>
            <a:r>
              <a:t>Southern Zone* </a:t>
            </a:r>
          </a:p>
        </p:txBody>
      </p:sp>
      <p:sp>
        <p:nvSpPr>
          <p:cNvPr id="215" name="Text Placeholder 2"/>
          <p:cNvSpPr txBox="1"/>
          <p:nvPr>
            <p:ph type="body" sz="quarter" idx="1"/>
          </p:nvPr>
        </p:nvSpPr>
        <p:spPr>
          <a:xfrm>
            <a:off x="1097278" y="1846052"/>
            <a:ext cx="4937764" cy="736284"/>
          </a:xfrm>
          <a:prstGeom prst="rect">
            <a:avLst/>
          </a:prstGeom>
        </p:spPr>
        <p:txBody>
          <a:bodyPr/>
          <a:lstStyle/>
          <a:p>
            <a:pPr/>
          </a:p>
        </p:txBody>
      </p:sp>
      <p:pic>
        <p:nvPicPr>
          <p:cNvPr id="216" name="Content Placeholder 6" descr="Content Placeholder 6"/>
          <p:cNvPicPr>
            <a:picLocks noChangeAspect="1"/>
          </p:cNvPicPr>
          <p:nvPr/>
        </p:nvPicPr>
        <p:blipFill>
          <a:blip r:embed="rId2">
            <a:extLst/>
          </a:blip>
          <a:stretch>
            <a:fillRect/>
          </a:stretch>
        </p:blipFill>
        <p:spPr>
          <a:xfrm>
            <a:off x="367046" y="2977455"/>
            <a:ext cx="5914011" cy="2453261"/>
          </a:xfrm>
          <a:prstGeom prst="rect">
            <a:avLst/>
          </a:prstGeom>
          <a:ln w="12700">
            <a:miter lim="400000"/>
          </a:ln>
        </p:spPr>
      </p:pic>
      <p:sp>
        <p:nvSpPr>
          <p:cNvPr id="217" name="Text Placeholder 3"/>
          <p:cNvSpPr/>
          <p:nvPr>
            <p:ph type="body" idx="13"/>
          </p:nvPr>
        </p:nvSpPr>
        <p:spPr>
          <a:prstGeom prst="rect">
            <a:avLst/>
          </a:prstGeom>
        </p:spPr>
        <p:txBody>
          <a:bodyPr/>
          <a:lstStyle/>
          <a:p>
            <a:pPr>
              <a:buClr>
                <a:schemeClr val="accent1"/>
              </a:buClr>
              <a:buFont typeface="Trebuchet MS"/>
              <a:defRPr spc="0" sz="2000">
                <a:latin typeface="+mn-lt"/>
                <a:ea typeface="+mn-ea"/>
                <a:cs typeface="+mn-cs"/>
                <a:sym typeface="Calibri"/>
              </a:defRPr>
            </a:pPr>
          </a:p>
        </p:txBody>
      </p:sp>
      <p:pic>
        <p:nvPicPr>
          <p:cNvPr id="218" name="Content Placeholder 9" descr="Content Placeholder 9"/>
          <p:cNvPicPr>
            <a:picLocks noChangeAspect="1"/>
          </p:cNvPicPr>
          <p:nvPr/>
        </p:nvPicPr>
        <p:blipFill>
          <a:blip r:embed="rId3">
            <a:extLst/>
          </a:blip>
          <a:stretch>
            <a:fillRect/>
          </a:stretch>
        </p:blipFill>
        <p:spPr>
          <a:xfrm>
            <a:off x="6096000" y="3061907"/>
            <a:ext cx="5938285" cy="228435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itle 1"/>
          <p:cNvSpPr txBox="1"/>
          <p:nvPr>
            <p:ph type="title"/>
          </p:nvPr>
        </p:nvSpPr>
        <p:spPr>
          <a:xfrm>
            <a:off x="1097280" y="286603"/>
            <a:ext cx="10058401" cy="1450757"/>
          </a:xfrm>
          <a:prstGeom prst="rect">
            <a:avLst/>
          </a:prstGeom>
        </p:spPr>
        <p:txBody>
          <a:bodyPr/>
          <a:lstStyle/>
          <a:p>
            <a:pPr>
              <a:defRPr spc="-100"/>
            </a:pPr>
            <a:r>
              <a:t>Overview</a:t>
            </a:r>
            <a:r>
              <a:t> </a:t>
            </a:r>
            <a:r>
              <a:t>- </a:t>
            </a:r>
            <a:r>
              <a:t>A</a:t>
            </a:r>
            <a:r>
              <a:t>ll zones</a:t>
            </a:r>
          </a:p>
        </p:txBody>
      </p:sp>
      <p:sp>
        <p:nvSpPr>
          <p:cNvPr id="221" name="Text Placeholder 2"/>
          <p:cNvSpPr txBox="1"/>
          <p:nvPr>
            <p:ph type="body" sz="quarter" idx="1"/>
          </p:nvPr>
        </p:nvSpPr>
        <p:spPr>
          <a:xfrm>
            <a:off x="1097278" y="1846052"/>
            <a:ext cx="4937764" cy="736284"/>
          </a:xfrm>
          <a:prstGeom prst="rect">
            <a:avLst/>
          </a:prstGeom>
        </p:spPr>
        <p:txBody>
          <a:bodyPr/>
          <a:lstStyle/>
          <a:p>
            <a:pPr/>
          </a:p>
        </p:txBody>
      </p:sp>
      <p:sp>
        <p:nvSpPr>
          <p:cNvPr id="222" name="Text Placeholder 3"/>
          <p:cNvSpPr/>
          <p:nvPr>
            <p:ph type="body" idx="13"/>
          </p:nvPr>
        </p:nvSpPr>
        <p:spPr>
          <a:prstGeom prst="rect">
            <a:avLst/>
          </a:prstGeom>
        </p:spPr>
        <p:txBody>
          <a:bodyPr/>
          <a:lstStyle/>
          <a:p>
            <a:pPr>
              <a:buClr>
                <a:schemeClr val="accent1"/>
              </a:buClr>
              <a:buFont typeface="Trebuchet MS"/>
              <a:defRPr spc="0" sz="2000">
                <a:latin typeface="+mn-lt"/>
                <a:ea typeface="+mn-ea"/>
                <a:cs typeface="+mn-cs"/>
                <a:sym typeface="Calibri"/>
              </a:defRPr>
            </a:pPr>
          </a:p>
        </p:txBody>
      </p:sp>
      <p:pic>
        <p:nvPicPr>
          <p:cNvPr id="223" name="Content Placeholder 11" descr="Content Placeholder 11"/>
          <p:cNvPicPr>
            <a:picLocks noChangeAspect="1"/>
          </p:cNvPicPr>
          <p:nvPr/>
        </p:nvPicPr>
        <p:blipFill>
          <a:blip r:embed="rId2">
            <a:extLst/>
          </a:blip>
          <a:stretch>
            <a:fillRect/>
          </a:stretch>
        </p:blipFill>
        <p:spPr>
          <a:xfrm>
            <a:off x="693662" y="3166335"/>
            <a:ext cx="5744996" cy="2119180"/>
          </a:xfrm>
          <a:prstGeom prst="rect">
            <a:avLst/>
          </a:prstGeom>
          <a:ln w="12700">
            <a:miter lim="400000"/>
          </a:ln>
        </p:spPr>
      </p:pic>
      <p:pic>
        <p:nvPicPr>
          <p:cNvPr id="224" name="Content Placeholder 15" descr="Content Placeholder 15"/>
          <p:cNvPicPr>
            <a:picLocks noChangeAspect="1"/>
          </p:cNvPicPr>
          <p:nvPr/>
        </p:nvPicPr>
        <p:blipFill>
          <a:blip r:embed="rId3">
            <a:extLst/>
          </a:blip>
          <a:stretch>
            <a:fillRect/>
          </a:stretch>
        </p:blipFill>
        <p:spPr>
          <a:xfrm>
            <a:off x="6370637" y="3202414"/>
            <a:ext cx="5473030" cy="204702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xfrm>
            <a:off x="1097280" y="286603"/>
            <a:ext cx="10058401" cy="1450757"/>
          </a:xfrm>
          <a:prstGeom prst="rect">
            <a:avLst/>
          </a:prstGeom>
        </p:spPr>
        <p:txBody>
          <a:bodyPr/>
          <a:lstStyle>
            <a:lvl1pPr>
              <a:defRPr spc="-100"/>
            </a:lvl1pPr>
          </a:lstStyle>
          <a:p>
            <a:pPr/>
            <a:r>
              <a:t>Total Zone Comparison</a:t>
            </a:r>
          </a:p>
        </p:txBody>
      </p:sp>
      <p:pic>
        <p:nvPicPr>
          <p:cNvPr id="227" name="Content Placeholder 3" descr="Content Placeholder 3"/>
          <p:cNvPicPr>
            <a:picLocks noChangeAspect="1"/>
          </p:cNvPicPr>
          <p:nvPr/>
        </p:nvPicPr>
        <p:blipFill>
          <a:blip r:embed="rId2">
            <a:extLst/>
          </a:blip>
          <a:stretch>
            <a:fillRect/>
          </a:stretch>
        </p:blipFill>
        <p:spPr>
          <a:xfrm>
            <a:off x="3954274" y="2405888"/>
            <a:ext cx="4343778" cy="290347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ajor Findings"/>
          <p:cNvSpPr txBox="1"/>
          <p:nvPr>
            <p:ph type="title"/>
          </p:nvPr>
        </p:nvSpPr>
        <p:spPr>
          <a:prstGeom prst="rect">
            <a:avLst/>
          </a:prstGeom>
        </p:spPr>
        <p:txBody>
          <a:bodyPr anchor="ctr"/>
          <a:lstStyle>
            <a:lvl1pPr algn="ctr" defTabSz="457200">
              <a:lnSpc>
                <a:spcPct val="107916"/>
              </a:lnSpc>
              <a:spcBef>
                <a:spcPts val="800"/>
              </a:spcBef>
              <a:defRPr b="1" spc="0" sz="2400">
                <a:uFill>
                  <a:solidFill>
                    <a:srgbClr val="000000"/>
                  </a:solidFill>
                </a:uFill>
                <a:latin typeface="Verdana"/>
                <a:ea typeface="Verdana"/>
                <a:cs typeface="Verdana"/>
                <a:sym typeface="Verdana"/>
              </a:defRPr>
            </a:lvl1pPr>
          </a:lstStyle>
          <a:p>
            <a:pPr/>
            <a:r>
              <a:t>Major Findings</a:t>
            </a:r>
          </a:p>
        </p:txBody>
      </p:sp>
      <p:sp>
        <p:nvSpPr>
          <p:cNvPr id="230" name="Where in Austin is the best place to live if one is looking for Assisted Living based on proximity to hospitals and emergency rooms?…"/>
          <p:cNvSpPr txBox="1"/>
          <p:nvPr>
            <p:ph type="body" idx="1"/>
          </p:nvPr>
        </p:nvSpPr>
        <p:spPr>
          <a:prstGeom prst="rect">
            <a:avLst/>
          </a:prstGeom>
        </p:spPr>
        <p:txBody>
          <a:bodyPr/>
          <a:lstStyle/>
          <a:p>
            <a:pPr marL="0" indent="0" defTabSz="370331">
              <a:lnSpc>
                <a:spcPct val="107916"/>
              </a:lnSpc>
              <a:spcBef>
                <a:spcPts val="600"/>
              </a:spcBef>
              <a:buClrTx/>
              <a:buSzTx/>
              <a:buFontTx/>
              <a:buNone/>
              <a:defRPr sz="1215">
                <a:solidFill>
                  <a:srgbClr val="000000"/>
                </a:solidFill>
                <a:uFill>
                  <a:solidFill>
                    <a:srgbClr val="000000"/>
                  </a:solidFill>
                </a:uFill>
              </a:defRPr>
            </a:pPr>
            <a:r>
              <a:rPr b="1"/>
              <a:t>Where in Austin is the best place to live if one is looking for Assisted Living based on proximity to hospitals and emergency rooms?</a:t>
            </a:r>
            <a:endParaRPr b="1"/>
          </a:p>
          <a:p>
            <a:pPr marL="370331" indent="0" defTabSz="370331">
              <a:lnSpc>
                <a:spcPct val="107916"/>
              </a:lnSpc>
              <a:spcBef>
                <a:spcPts val="600"/>
              </a:spcBef>
              <a:buClrTx/>
              <a:buSzTx/>
              <a:buFontTx/>
              <a:buNone/>
              <a:defRPr sz="1215">
                <a:solidFill>
                  <a:srgbClr val="000000"/>
                </a:solidFill>
                <a:uFill>
                  <a:solidFill>
                    <a:srgbClr val="000000"/>
                  </a:solidFill>
                </a:uFill>
              </a:defRPr>
            </a:pPr>
            <a:r>
              <a:t>The best place to currently live in Austin if looking for Assisted Living would most likely be East Austin from the data we have found based on ratings. Though this could be argued due to the lack of hospital options, so runner up would be South Austin. </a:t>
            </a:r>
          </a:p>
          <a:p>
            <a:pPr marL="0" indent="0" defTabSz="370331">
              <a:lnSpc>
                <a:spcPct val="107916"/>
              </a:lnSpc>
              <a:spcBef>
                <a:spcPts val="600"/>
              </a:spcBef>
              <a:buClrTx/>
              <a:buSzTx/>
              <a:buFontTx/>
              <a:buNone/>
              <a:defRPr sz="1215">
                <a:solidFill>
                  <a:srgbClr val="000000"/>
                </a:solidFill>
                <a:uFill>
                  <a:solidFill>
                    <a:srgbClr val="000000"/>
                  </a:solidFill>
                </a:uFill>
              </a:defRPr>
            </a:pPr>
            <a:r>
              <a:rPr b="1"/>
              <a:t>Where in Austin is the worst place to live if one is looking for Assisted Living based on proximity to hospitals and emergency rooms?</a:t>
            </a:r>
            <a:endParaRPr b="1"/>
          </a:p>
          <a:p>
            <a:pPr marL="370331" indent="0" defTabSz="370331">
              <a:lnSpc>
                <a:spcPct val="107916"/>
              </a:lnSpc>
              <a:spcBef>
                <a:spcPts val="600"/>
              </a:spcBef>
              <a:buClrTx/>
              <a:buSzTx/>
              <a:buFontTx/>
              <a:buNone/>
              <a:defRPr sz="1215">
                <a:solidFill>
                  <a:srgbClr val="000000"/>
                </a:solidFill>
                <a:uFill>
                  <a:solidFill>
                    <a:srgbClr val="000000"/>
                  </a:solidFill>
                </a:uFill>
              </a:defRPr>
            </a:pPr>
            <a:r>
              <a:t>The worst place to currently live in Austin if looking for Assisted Living would most likely be North Austin from the data we have found based on ratings. This area has the lowest rating score for both hospital and Assisted Living options.</a:t>
            </a:r>
          </a:p>
          <a:p>
            <a:pPr marL="0" indent="0" defTabSz="370331">
              <a:lnSpc>
                <a:spcPct val="107916"/>
              </a:lnSpc>
              <a:spcBef>
                <a:spcPts val="600"/>
              </a:spcBef>
              <a:buClrTx/>
              <a:buSzTx/>
              <a:buFontTx/>
              <a:buNone/>
              <a:defRPr sz="1215">
                <a:solidFill>
                  <a:srgbClr val="000000"/>
                </a:solidFill>
                <a:uFill>
                  <a:solidFill>
                    <a:srgbClr val="000000"/>
                  </a:solidFill>
                </a:uFill>
              </a:defRPr>
            </a:pPr>
            <a:r>
              <a:rPr b="1"/>
              <a:t>Where in Austin is the best place to live if one is looking for Assisted Living based on quality of living situation?</a:t>
            </a:r>
            <a:endParaRPr b="1"/>
          </a:p>
          <a:p>
            <a:pPr marL="370331" indent="0" defTabSz="370331">
              <a:lnSpc>
                <a:spcPct val="107916"/>
              </a:lnSpc>
              <a:spcBef>
                <a:spcPts val="600"/>
              </a:spcBef>
              <a:buClrTx/>
              <a:buSzTx/>
              <a:buFontTx/>
              <a:buNone/>
              <a:defRPr sz="1215">
                <a:solidFill>
                  <a:srgbClr val="000000"/>
                </a:solidFill>
                <a:uFill>
                  <a:solidFill>
                    <a:srgbClr val="000000"/>
                  </a:solidFill>
                </a:uFill>
              </a:defRPr>
            </a:pPr>
            <a:r>
              <a:t>Going off our data, the best place to live in terms of living situation would be East Austin. A Touch of Home Assisted Living is the highest rated Assisted Living Facility within all zones. This could be a large pull into this area and could be important to most due to the fact one will be spending a large portion of their lives there. </a:t>
            </a:r>
          </a:p>
          <a:p>
            <a:pPr marL="0" indent="0" defTabSz="370331">
              <a:lnSpc>
                <a:spcPct val="107916"/>
              </a:lnSpc>
              <a:spcBef>
                <a:spcPts val="600"/>
              </a:spcBef>
              <a:buClrTx/>
              <a:buSzTx/>
              <a:buFontTx/>
              <a:buNone/>
              <a:defRPr sz="1215">
                <a:solidFill>
                  <a:srgbClr val="000000"/>
                </a:solidFill>
                <a:uFill>
                  <a:solidFill>
                    <a:srgbClr val="000000"/>
                  </a:solidFill>
                </a:uFill>
              </a:defRPr>
            </a:pPr>
            <a:r>
              <a:rPr b="1"/>
              <a:t>Where in Austin is the best place to live if one is looking for Assisted Living based on quality of care?</a:t>
            </a:r>
            <a:endParaRPr b="1"/>
          </a:p>
          <a:p>
            <a:pPr marL="370331" indent="0" defTabSz="370331">
              <a:lnSpc>
                <a:spcPct val="107916"/>
              </a:lnSpc>
              <a:spcBef>
                <a:spcPts val="600"/>
              </a:spcBef>
              <a:buClrTx/>
              <a:buSzTx/>
              <a:buFontTx/>
              <a:buNone/>
              <a:defRPr sz="1215">
                <a:solidFill>
                  <a:srgbClr val="000000"/>
                </a:solidFill>
                <a:uFill>
                  <a:solidFill>
                    <a:srgbClr val="000000"/>
                  </a:solidFill>
                </a:uFill>
              </a:defRPr>
            </a:pPr>
            <a:r>
              <a:t>Going off our data, the best place to live in terms of quality of care would be Central Austin. Physician’s Premier Emergency Room is the highest rated Hospital within all zones. This could be a large pull into this area due to people focusing on higher risk ailments that require as little commute as possible. This will increase the chances to live if one lives closer to this zone. </a:t>
            </a:r>
          </a:p>
        </p:txBody>
      </p:sp>
      <p:sp>
        <p:nvSpPr>
          <p:cNvPr id="231" name="Text Placeholder 3"/>
          <p:cNvSpPr/>
          <p:nvPr>
            <p:ph type="body" idx="13"/>
          </p:nvPr>
        </p:nvSpPr>
        <p:spPr>
          <a:prstGeom prst="rect">
            <a:avLst/>
          </a:prstGeom>
        </p:spPr>
        <p:txBody>
          <a:bodyPr/>
          <a:lstStyle/>
          <a:p>
            <a:pPr marL="91438" indent="-91438">
              <a:buClr>
                <a:schemeClr val="accent1"/>
              </a:buClr>
              <a:buSzPct val="100000"/>
              <a:buFont typeface="Trebuchet MS"/>
              <a:buChar char=" "/>
              <a:defRPr cap="none" spc="0" sz="2000">
                <a:solidFill>
                  <a:srgbClr val="404040"/>
                </a:solidFill>
                <a:latin typeface="+mn-lt"/>
                <a:ea typeface="+mn-ea"/>
                <a:cs typeface="+mn-cs"/>
                <a:sym typeface="Calibri"/>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Limitations &amp; Next Steps"/>
          <p:cNvSpPr txBox="1"/>
          <p:nvPr>
            <p:ph type="title"/>
          </p:nvPr>
        </p:nvSpPr>
        <p:spPr>
          <a:prstGeom prst="rect">
            <a:avLst/>
          </a:prstGeom>
        </p:spPr>
        <p:txBody>
          <a:bodyPr/>
          <a:lstStyle>
            <a:lvl1pPr>
              <a:defRPr spc="-100"/>
            </a:lvl1pPr>
          </a:lstStyle>
          <a:p>
            <a:pPr/>
            <a:r>
              <a:t>Limitations &amp; Next Steps</a:t>
            </a:r>
          </a:p>
        </p:txBody>
      </p:sp>
      <p:sp>
        <p:nvSpPr>
          <p:cNvPr id="234" name="Some limitations to our  project included:…"/>
          <p:cNvSpPr txBox="1"/>
          <p:nvPr>
            <p:ph type="body" idx="1"/>
          </p:nvPr>
        </p:nvSpPr>
        <p:spPr>
          <a:xfrm>
            <a:off x="4686300" y="800100"/>
            <a:ext cx="6492241" cy="5257800"/>
          </a:xfrm>
          <a:prstGeom prst="rect">
            <a:avLst/>
          </a:prstGeom>
        </p:spPr>
        <p:txBody>
          <a:bodyPr/>
          <a:lstStyle/>
          <a:p>
            <a:pPr marL="81381" indent="-81381" defTabSz="813816">
              <a:spcBef>
                <a:spcPts val="1000"/>
              </a:spcBef>
              <a:defRPr b="1" sz="2300"/>
            </a:pPr>
            <a:r>
              <a:t>Some limitations to our  project included: </a:t>
            </a:r>
          </a:p>
          <a:p>
            <a:pPr marL="178468" indent="-178468" defTabSz="813816">
              <a:spcBef>
                <a:spcPts val="1000"/>
              </a:spcBef>
              <a:buClrTx/>
              <a:buFontTx/>
              <a:buChar char="•"/>
              <a:defRPr sz="1700"/>
            </a:pPr>
            <a:r>
              <a:t>Not calculating actual distances between the locations and the facilities. (haversine)</a:t>
            </a:r>
          </a:p>
          <a:p>
            <a:pPr marL="178468" indent="-178468" defTabSz="813816">
              <a:spcBef>
                <a:spcPts val="1000"/>
              </a:spcBef>
              <a:buClrTx/>
              <a:buFontTx/>
              <a:buChar char="•"/>
              <a:defRPr sz="1700"/>
            </a:pPr>
            <a:r>
              <a:t>Needing more investigation of the relevance of a Hospital ER. ( Dell Children’s was frequent, but not actually as relevant fro our purposes)</a:t>
            </a:r>
          </a:p>
          <a:p>
            <a:pPr marL="178468" indent="-178468" defTabSz="813816">
              <a:spcBef>
                <a:spcPts val="1000"/>
              </a:spcBef>
              <a:buClrTx/>
              <a:buFontTx/>
              <a:buChar char="•"/>
              <a:defRPr sz="1700"/>
            </a:pPr>
            <a:r>
              <a:t>Some ratings missing</a:t>
            </a:r>
          </a:p>
          <a:p>
            <a:pPr marL="0" indent="0" defTabSz="813816">
              <a:spcBef>
                <a:spcPts val="1000"/>
              </a:spcBef>
              <a:buSzTx/>
              <a:buNone/>
              <a:defRPr sz="1700"/>
            </a:pPr>
          </a:p>
          <a:p>
            <a:pPr marL="0" indent="0" defTabSz="813816">
              <a:spcBef>
                <a:spcPts val="1000"/>
              </a:spcBef>
              <a:buSzTx/>
              <a:buNone/>
              <a:defRPr b="1" sz="2300"/>
            </a:pPr>
            <a:r>
              <a:t>Some next steps we might take:</a:t>
            </a:r>
            <a:r>
              <a:rPr b="0"/>
              <a:t> </a:t>
            </a:r>
            <a:r>
              <a:rPr b="0" sz="1700"/>
              <a:t> </a:t>
            </a:r>
            <a:endParaRPr sz="1700"/>
          </a:p>
          <a:p>
            <a:pPr marL="178468" indent="-178468" defTabSz="813816">
              <a:spcBef>
                <a:spcPts val="1000"/>
              </a:spcBef>
              <a:buClrTx/>
              <a:buFontTx/>
              <a:buChar char="•"/>
              <a:defRPr sz="1700"/>
            </a:pPr>
            <a:r>
              <a:t>Add a filter for relevance based on keywords</a:t>
            </a:r>
          </a:p>
          <a:p>
            <a:pPr marL="178468" indent="-178468" defTabSz="813816">
              <a:spcBef>
                <a:spcPts val="1000"/>
              </a:spcBef>
              <a:buClrTx/>
              <a:buFontTx/>
              <a:buChar char="•"/>
              <a:defRPr sz="1700"/>
            </a:pPr>
            <a:r>
              <a:t>Calculate actual distances </a:t>
            </a:r>
          </a:p>
          <a:p>
            <a:pPr marL="178468" indent="-178468" defTabSz="813816">
              <a:spcBef>
                <a:spcPts val="1000"/>
              </a:spcBef>
              <a:buClrTx/>
              <a:buFontTx/>
              <a:buChar char="•"/>
              <a:defRPr sz="1700"/>
            </a:pPr>
            <a:r>
              <a:t>Possibly compensate for missing ratings or exclude </a:t>
            </a:r>
          </a:p>
        </p:txBody>
      </p:sp>
      <p:sp>
        <p:nvSpPr>
          <p:cNvPr id="23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nchor="b"/>
          <a:lstStyle>
            <a:lvl1pPr>
              <a:buClr>
                <a:schemeClr val="accent1"/>
              </a:buClr>
              <a:buFont typeface="Trebuchet MS"/>
              <a:defRPr cap="none" i="1" spc="0" sz="2000">
                <a:solidFill>
                  <a:srgbClr val="FFFFFF"/>
                </a:solidFill>
                <a:latin typeface="+mn-lt"/>
                <a:ea typeface="+mn-ea"/>
                <a:cs typeface="+mn-cs"/>
                <a:sym typeface="Calibri"/>
              </a:defRPr>
            </a:lvl1pPr>
          </a:lstStyle>
          <a:p>
            <a:pPr/>
            <a:r>
              <a:t>Thank you to Manuel, Dylan and Billy for their academic support and to our families for their moral support in this project.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Hospital Proximity &amp; Quality"/>
          <p:cNvSpPr txBox="1"/>
          <p:nvPr>
            <p:ph type="title"/>
          </p:nvPr>
        </p:nvSpPr>
        <p:spPr>
          <a:xfrm>
            <a:off x="1097280" y="286603"/>
            <a:ext cx="10058401" cy="1450757"/>
          </a:xfrm>
          <a:prstGeom prst="rect">
            <a:avLst/>
          </a:prstGeom>
        </p:spPr>
        <p:txBody>
          <a:bodyPr/>
          <a:lstStyle>
            <a:lvl1pPr>
              <a:defRPr spc="-100"/>
            </a:lvl1pPr>
          </a:lstStyle>
          <a:p>
            <a:pPr/>
            <a:r>
              <a:t>Hospital Proximity &amp; Quality</a:t>
            </a:r>
          </a:p>
        </p:txBody>
      </p:sp>
      <p:sp>
        <p:nvSpPr>
          <p:cNvPr id="145" name="A current study from The Econometrics workshop: The life‐saving effect of hospital proximity…"/>
          <p:cNvSpPr txBox="1"/>
          <p:nvPr>
            <p:ph type="body" idx="1"/>
          </p:nvPr>
        </p:nvSpPr>
        <p:spPr>
          <a:xfrm>
            <a:off x="1097280" y="1845734"/>
            <a:ext cx="10058401" cy="4023360"/>
          </a:xfrm>
          <a:prstGeom prst="rect">
            <a:avLst/>
          </a:prstGeom>
          <a:solidFill>
            <a:srgbClr val="FFFFFF"/>
          </a:solidFill>
          <a:ln w="15875">
            <a:solidFill>
              <a:schemeClr val="accent1"/>
            </a:solidFill>
            <a:round/>
          </a:ln>
          <a:effectLst>
            <a:outerShdw sx="100000" sy="100000" kx="0" ky="0" algn="b" rotWithShape="0" blurRad="38100" dist="25400" dir="2700000">
              <a:srgbClr val="000000">
                <a:alpha val="60000"/>
              </a:srgbClr>
            </a:outerShdw>
          </a:effectLst>
        </p:spPr>
        <p:txBody>
          <a:bodyPr/>
          <a:lstStyle/>
          <a:p>
            <a:pPr marL="0" indent="0" defTabSz="310895">
              <a:lnSpc>
                <a:spcPct val="100000"/>
              </a:lnSpc>
              <a:spcBef>
                <a:spcPts val="0"/>
              </a:spcBef>
              <a:buSzTx/>
              <a:buNone/>
              <a:defRPr b="1" sz="1500">
                <a:solidFill>
                  <a:srgbClr val="000000"/>
                </a:solidFill>
                <a:latin typeface="Verdana"/>
                <a:ea typeface="Verdana"/>
                <a:cs typeface="Verdana"/>
                <a:sym typeface="Verdana"/>
              </a:defRPr>
            </a:pPr>
            <a:r>
              <a:rPr u="sng">
                <a:solidFill>
                  <a:srgbClr val="0000FF"/>
                </a:solidFill>
                <a:uFill>
                  <a:solidFill>
                    <a:srgbClr val="0000FF"/>
                  </a:solidFill>
                </a:uFill>
                <a:hlinkClick r:id="rId2" invalidUrl="" action="" tgtFrame="" tooltip="" history="1" highlightClick="0" endSnd="0"/>
              </a:rPr>
              <a:t>A current study from The Econometrics workshop: The life‐saving effect of hospital proximity</a:t>
            </a:r>
          </a:p>
          <a:p>
            <a:pPr marL="0" indent="0" defTabSz="310895">
              <a:lnSpc>
                <a:spcPct val="100000"/>
              </a:lnSpc>
              <a:spcBef>
                <a:spcPts val="0"/>
              </a:spcBef>
              <a:buSzTx/>
              <a:buNone/>
              <a:defRPr sz="1500">
                <a:solidFill>
                  <a:srgbClr val="000000"/>
                </a:solidFill>
                <a:latin typeface="Verdana"/>
                <a:ea typeface="Verdana"/>
                <a:cs typeface="Verdana"/>
                <a:sym typeface="Verdana"/>
              </a:defRPr>
            </a:pPr>
          </a:p>
          <a:p>
            <a:pPr marL="0" indent="0" defTabSz="310895">
              <a:lnSpc>
                <a:spcPct val="100000"/>
              </a:lnSpc>
              <a:spcBef>
                <a:spcPts val="0"/>
              </a:spcBef>
              <a:buSzTx/>
              <a:buNone/>
              <a:defRPr sz="1200">
                <a:solidFill>
                  <a:srgbClr val="000000"/>
                </a:solidFill>
              </a:defRPr>
            </a:pPr>
            <a:r>
              <a:t>“The evidence indicates that every additional kilometer [away one is from the hospital] decreases the probability of survival because it causes an injured individual to become a more serious case. She or he will arrive at the hospital in worse condition as the time to reach the emergency room increases. Assessing whether proximity is more or less relevant conditional on the quality or performance of the nearest hospital is an empirical question. Both high‐ and low‐quality hospitals can save both easy and serious cases, but we could expect that, on average, high‐quality hospitals tend to save more of both.” </a:t>
            </a:r>
          </a:p>
          <a:p>
            <a:pPr marL="0" indent="0" defTabSz="310895">
              <a:lnSpc>
                <a:spcPct val="100000"/>
              </a:lnSpc>
              <a:spcBef>
                <a:spcPts val="0"/>
              </a:spcBef>
              <a:buSzTx/>
              <a:buNone/>
              <a:defRPr sz="1200">
                <a:solidFill>
                  <a:srgbClr val="000000"/>
                </a:solidFill>
              </a:defRPr>
            </a:pPr>
            <a:r>
              <a:t>Their findings stress that “…poor emergency care services, and low‐quality hospitals increase the importance of hospital proximity.” </a:t>
            </a:r>
          </a:p>
          <a:p>
            <a:pPr marL="0" indent="0" defTabSz="310895">
              <a:lnSpc>
                <a:spcPct val="100000"/>
              </a:lnSpc>
              <a:spcBef>
                <a:spcPts val="0"/>
              </a:spcBef>
              <a:buSzTx/>
              <a:buNone/>
              <a:defRPr sz="1200">
                <a:solidFill>
                  <a:srgbClr val="000000"/>
                </a:solidFill>
              </a:defRPr>
            </a:pPr>
            <a:r>
              <a:t>We chose to look at both proximity and quality. </a:t>
            </a:r>
          </a:p>
          <a:p>
            <a:pPr marL="0" indent="0" defTabSz="310895">
              <a:lnSpc>
                <a:spcPct val="100000"/>
              </a:lnSpc>
              <a:spcBef>
                <a:spcPts val="0"/>
              </a:spcBef>
              <a:buSzTx/>
              <a:buNone/>
              <a:defRPr sz="1200">
                <a:solidFill>
                  <a:srgbClr val="000000"/>
                </a:solidFill>
              </a:defRPr>
            </a:pPr>
          </a:p>
          <a:p>
            <a:pPr marL="0" indent="0" defTabSz="310895">
              <a:lnSpc>
                <a:spcPct val="100000"/>
              </a:lnSpc>
              <a:spcBef>
                <a:spcPts val="0"/>
              </a:spcBef>
              <a:buSzTx/>
              <a:buNone/>
              <a:defRPr b="1" sz="1200">
                <a:solidFill>
                  <a:srgbClr val="000000"/>
                </a:solidFill>
              </a:defRPr>
            </a:pPr>
            <a:r>
              <a:t>Aging populations tend to have increasing rates of morbidity, mortality, and long-term sequelae due to delays in treatment such as stroke, organ failure, or heart attack.    </a:t>
            </a:r>
          </a:p>
          <a:p>
            <a:pPr marL="0" indent="0" defTabSz="310895">
              <a:lnSpc>
                <a:spcPct val="100000"/>
              </a:lnSpc>
              <a:spcBef>
                <a:spcPts val="0"/>
              </a:spcBef>
              <a:buSzTx/>
              <a:buNone/>
              <a:defRPr sz="1200">
                <a:solidFill>
                  <a:srgbClr val="000000"/>
                </a:solidFill>
              </a:defRPr>
            </a:pPr>
          </a:p>
          <a:p>
            <a:pPr marL="0" indent="0" defTabSz="310895">
              <a:lnSpc>
                <a:spcPct val="100000"/>
              </a:lnSpc>
              <a:spcBef>
                <a:spcPts val="0"/>
              </a:spcBef>
              <a:buSzTx/>
              <a:buNone/>
              <a:defRPr b="1" sz="1200">
                <a:solidFill>
                  <a:srgbClr val="000000"/>
                </a:solidFill>
              </a:defRPr>
            </a:pPr>
            <a:r>
              <a:t>For this reason, it is an advantage for a person looking for a suitable community to move to due to aging to consider nearby hospital availability and quality.  </a:t>
            </a:r>
          </a:p>
          <a:p>
            <a:pPr marL="0" indent="0" defTabSz="310895">
              <a:lnSpc>
                <a:spcPct val="100000"/>
              </a:lnSpc>
              <a:spcBef>
                <a:spcPts val="0"/>
              </a:spcBef>
              <a:buSzTx/>
              <a:buNone/>
              <a:defRPr b="1" sz="1200">
                <a:solidFill>
                  <a:srgbClr val="000000"/>
                </a:solidFill>
              </a:defRPr>
            </a:pPr>
          </a:p>
          <a:p>
            <a:pPr marL="0" indent="0" defTabSz="310895">
              <a:lnSpc>
                <a:spcPct val="100000"/>
              </a:lnSpc>
              <a:spcBef>
                <a:spcPts val="0"/>
              </a:spcBef>
              <a:buSzTx/>
              <a:buNone/>
              <a:defRPr b="1" sz="1200">
                <a:solidFill>
                  <a:srgbClr val="000000"/>
                </a:solidFill>
              </a:defRPr>
            </a:pPr>
            <a:r>
              <a:t>We chose 5 Miles as a radius defining  “nearby” medical facilities for the purposes of our inquiry because we are in the United States,   and we chose the Google ratings for each facility as a short-term proxy for hospital quality.  </a:t>
            </a:r>
          </a:p>
          <a:p>
            <a:pPr marL="0" indent="0" defTabSz="310895">
              <a:lnSpc>
                <a:spcPct val="100000"/>
              </a:lnSpc>
              <a:spcBef>
                <a:spcPts val="0"/>
              </a:spcBef>
              <a:buSzTx/>
              <a:buNone/>
              <a:defRPr sz="1200">
                <a:solidFill>
                  <a:srgbClr val="000000"/>
                </a:solidFill>
              </a:defRPr>
            </a:pPr>
          </a:p>
          <a:p>
            <a:pPr marL="0" indent="0" defTabSz="310895">
              <a:lnSpc>
                <a:spcPct val="100000"/>
              </a:lnSpc>
              <a:spcBef>
                <a:spcPts val="0"/>
              </a:spcBef>
              <a:buSzTx/>
              <a:buNone/>
              <a:defRPr sz="1200">
                <a:solidFill>
                  <a:srgbClr val="000000"/>
                </a:solidFill>
              </a:defRPr>
            </a:pPr>
            <a:r>
              <a:t>* Note:  We extended the radius of South Austin to 10 miles in some searches, as we were getting no data.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1039177" y="4485659"/>
            <a:ext cx="8476289" cy="922843"/>
          </a:xfrm>
          <a:prstGeom prst="rect">
            <a:avLst/>
          </a:prstGeom>
        </p:spPr>
        <p:txBody>
          <a:bodyPr/>
          <a:lstStyle>
            <a:lvl1pPr>
              <a:defRPr spc="-100" sz="3200"/>
            </a:lvl1pPr>
          </a:lstStyle>
          <a:p>
            <a:pPr/>
            <a:r>
              <a:t>Questions: </a:t>
            </a:r>
          </a:p>
        </p:txBody>
      </p:sp>
      <p:grpSp>
        <p:nvGrpSpPr>
          <p:cNvPr id="150" name="Picture Placeholder 5"/>
          <p:cNvGrpSpPr/>
          <p:nvPr/>
        </p:nvGrpSpPr>
        <p:grpSpPr>
          <a:xfrm>
            <a:off x="-18367" y="-2"/>
            <a:ext cx="12228781" cy="4929914"/>
            <a:chOff x="0" y="0"/>
            <a:chExt cx="12228779" cy="4929912"/>
          </a:xfrm>
        </p:grpSpPr>
        <p:sp>
          <p:nvSpPr>
            <p:cNvPr id="148" name="Rectangle"/>
            <p:cNvSpPr/>
            <p:nvPr/>
          </p:nvSpPr>
          <p:spPr>
            <a:xfrm>
              <a:off x="0" y="-1"/>
              <a:ext cx="12228781" cy="4929914"/>
            </a:xfrm>
            <a:prstGeom prst="rect">
              <a:avLst/>
            </a:prstGeom>
            <a:solidFill>
              <a:srgbClr val="BECAD4"/>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pic>
          <p:nvPicPr>
            <p:cNvPr id="149" name="image1.jpeg" descr="image1.jpeg"/>
            <p:cNvPicPr>
              <a:picLocks noChangeAspect="1"/>
            </p:cNvPicPr>
            <p:nvPr/>
          </p:nvPicPr>
          <p:blipFill>
            <a:blip r:embed="rId2">
              <a:extLst/>
            </a:blip>
            <a:srcRect l="0" t="11038" r="0" b="11038"/>
            <a:stretch>
              <a:fillRect/>
            </a:stretch>
          </p:blipFill>
          <p:spPr>
            <a:xfrm>
              <a:off x="0" y="0"/>
              <a:ext cx="12228781" cy="4929912"/>
            </a:xfrm>
            <a:prstGeom prst="rect">
              <a:avLst/>
            </a:prstGeom>
            <a:ln w="12700" cap="flat">
              <a:noFill/>
              <a:miter lim="400000"/>
            </a:ln>
            <a:effectLst/>
          </p:spPr>
        </p:pic>
      </p:grpSp>
      <p:sp>
        <p:nvSpPr>
          <p:cNvPr id="151" name="Content Placeholder 2"/>
          <p:cNvSpPr txBox="1"/>
          <p:nvPr>
            <p:ph type="body" sz="half" idx="1"/>
          </p:nvPr>
        </p:nvSpPr>
        <p:spPr>
          <a:xfrm>
            <a:off x="1039367" y="5480879"/>
            <a:ext cx="10113266" cy="1905001"/>
          </a:xfrm>
          <a:prstGeom prst="rect">
            <a:avLst/>
          </a:prstGeom>
        </p:spPr>
        <p:txBody>
          <a:bodyPr/>
          <a:lstStyle/>
          <a:p>
            <a:pPr marL="150394" indent="-150394">
              <a:buSzPct val="100000"/>
              <a:buChar char="•"/>
            </a:pPr>
            <a:r>
              <a:t>Where in Austin is the best place to live if one is looking for Assisted Living based on proximity to hospitals and emergency rooms? </a:t>
            </a:r>
          </a:p>
          <a:p>
            <a:pPr marL="150394" indent="-150394">
              <a:buSzPct val="100000"/>
              <a:buChar char="•"/>
            </a:pPr>
            <a:r>
              <a:t>Where in Austin is the best place to live if one is looking for Assisted Living based on quality of living situation? </a:t>
            </a:r>
          </a:p>
          <a:p>
            <a:pPr marL="150394" indent="-150394">
              <a:buSzPct val="100000"/>
              <a:buChar char="•"/>
            </a:pPr>
            <a:r>
              <a:t>Where in Austin is the best place to live if one is looking for Assisted Living based on quality of care? </a:t>
            </a:r>
          </a:p>
          <a:p>
            <a:pPr marL="150394" indent="-150394">
              <a:buSzPct val="100000"/>
              <a:buChar char="•"/>
            </a:pPr>
            <a:r>
              <a:t>Our Recommender: Where in Austin is the best place to live if one is looking for Assisted Living?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Rectangle 12"/>
          <p:cNvSpPr/>
          <p:nvPr/>
        </p:nvSpPr>
        <p:spPr>
          <a:xfrm>
            <a:off x="-2" y="-2"/>
            <a:ext cx="12192005" cy="633432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54" name="Title 4"/>
          <p:cNvSpPr txBox="1"/>
          <p:nvPr>
            <p:ph type="title"/>
          </p:nvPr>
        </p:nvSpPr>
        <p:spPr>
          <a:xfrm>
            <a:off x="8177210" y="634944"/>
            <a:ext cx="3372532" cy="5055908"/>
          </a:xfrm>
          <a:prstGeom prst="rect">
            <a:avLst/>
          </a:prstGeom>
        </p:spPr>
        <p:txBody>
          <a:bodyPr anchor="ctr"/>
          <a:lstStyle>
            <a:lvl1pPr>
              <a:defRPr spc="-100"/>
            </a:lvl1pPr>
          </a:lstStyle>
          <a:p>
            <a:pPr/>
            <a:r>
              <a:t>Data to Research</a:t>
            </a:r>
          </a:p>
        </p:txBody>
      </p:sp>
      <p:sp>
        <p:nvSpPr>
          <p:cNvPr id="155" name="Straight Connector 14"/>
          <p:cNvSpPr/>
          <p:nvPr/>
        </p:nvSpPr>
        <p:spPr>
          <a:xfrm>
            <a:off x="7856976" y="1791298"/>
            <a:ext cx="3" cy="2743202"/>
          </a:xfrm>
          <a:prstGeom prst="line">
            <a:avLst/>
          </a:prstGeom>
          <a:ln w="6350">
            <a:solidFill>
              <a:srgbClr val="808080"/>
            </a:solidFill>
          </a:ln>
        </p:spPr>
        <p:txBody>
          <a:bodyPr lIns="45718" tIns="45718" rIns="45718" bIns="45718"/>
          <a:lstStyle/>
          <a:p>
            <a:pPr/>
          </a:p>
        </p:txBody>
      </p:sp>
      <p:sp>
        <p:nvSpPr>
          <p:cNvPr id="156" name="Rectangle 16"/>
          <p:cNvSpPr/>
          <p:nvPr/>
        </p:nvSpPr>
        <p:spPr>
          <a:xfrm>
            <a:off x="14" y="6334316"/>
            <a:ext cx="12191987" cy="66486"/>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sp>
        <p:nvSpPr>
          <p:cNvPr id="157" name="Rectangle 18"/>
          <p:cNvSpPr/>
          <p:nvPr/>
        </p:nvSpPr>
        <p:spPr>
          <a:xfrm>
            <a:off x="0" y="6400800"/>
            <a:ext cx="12192003" cy="4572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grpSp>
        <p:nvGrpSpPr>
          <p:cNvPr id="164" name="Content Placeholder 5"/>
          <p:cNvGrpSpPr/>
          <p:nvPr/>
        </p:nvGrpSpPr>
        <p:grpSpPr>
          <a:xfrm>
            <a:off x="662979" y="1545475"/>
            <a:ext cx="6851253" cy="3219770"/>
            <a:chOff x="0" y="0"/>
            <a:chExt cx="6851252" cy="3219769"/>
          </a:xfrm>
        </p:grpSpPr>
        <p:sp>
          <p:nvSpPr>
            <p:cNvPr id="158" name="Shape"/>
            <p:cNvSpPr/>
            <p:nvPr/>
          </p:nvSpPr>
          <p:spPr>
            <a:xfrm>
              <a:off x="614250" y="0"/>
              <a:ext cx="1921502" cy="1921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1" y="0"/>
                  </a:moveTo>
                  <a:lnTo>
                    <a:pt x="21600" y="0"/>
                  </a:lnTo>
                  <a:lnTo>
                    <a:pt x="21600" y="15179"/>
                  </a:lnTo>
                  <a:cubicBezTo>
                    <a:pt x="21600" y="18725"/>
                    <a:pt x="18725" y="21600"/>
                    <a:pt x="15179" y="21600"/>
                  </a:cubicBezTo>
                  <a:lnTo>
                    <a:pt x="0" y="21600"/>
                  </a:lnTo>
                  <a:lnTo>
                    <a:pt x="0" y="6421"/>
                  </a:lnTo>
                  <a:cubicBezTo>
                    <a:pt x="0" y="2875"/>
                    <a:pt x="2875" y="0"/>
                    <a:pt x="6421" y="0"/>
                  </a:cubicBezTo>
                  <a:close/>
                </a:path>
              </a:pathLst>
            </a:custGeom>
            <a:solidFill>
              <a:schemeClr val="accent2"/>
            </a:solidFill>
            <a:ln w="12700" cap="flat">
              <a:noFill/>
              <a:miter lim="400000"/>
            </a:ln>
            <a:effectLst/>
          </p:spPr>
          <p:txBody>
            <a:bodyPr wrap="square" lIns="45718" tIns="45718" rIns="45718" bIns="45718" numCol="1" anchor="t">
              <a:noAutofit/>
            </a:bodyPr>
            <a:lstStyle/>
            <a:p>
              <a:pPr defTabSz="914400">
                <a:lnSpc>
                  <a:spcPct val="90000"/>
                </a:lnSpc>
                <a:spcBef>
                  <a:spcPts val="1200"/>
                </a:spcBef>
                <a:defRPr sz="2000">
                  <a:solidFill>
                    <a:srgbClr val="404040"/>
                  </a:solidFill>
                  <a:latin typeface="+mn-lt"/>
                  <a:ea typeface="+mn-ea"/>
                  <a:cs typeface="+mn-cs"/>
                  <a:sym typeface="Calibri"/>
                </a:defRPr>
              </a:pPr>
            </a:p>
          </p:txBody>
        </p:sp>
        <p:sp>
          <p:nvSpPr>
            <p:cNvPr id="159" name="Square"/>
            <p:cNvSpPr/>
            <p:nvPr/>
          </p:nvSpPr>
          <p:spPr>
            <a:xfrm>
              <a:off x="1023749" y="409500"/>
              <a:ext cx="1102502" cy="110250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defTabSz="914400">
                <a:lnSpc>
                  <a:spcPct val="90000"/>
                </a:lnSpc>
                <a:spcBef>
                  <a:spcPts val="1200"/>
                </a:spcBef>
                <a:defRPr sz="2000">
                  <a:solidFill>
                    <a:srgbClr val="404040"/>
                  </a:solidFill>
                  <a:latin typeface="+mn-lt"/>
                  <a:ea typeface="+mn-ea"/>
                  <a:cs typeface="+mn-cs"/>
                  <a:sym typeface="Calibri"/>
                </a:defRPr>
              </a:pPr>
            </a:p>
          </p:txBody>
        </p:sp>
        <p:sp>
          <p:nvSpPr>
            <p:cNvPr id="160" name="Average rating for Hospitals and ALFs"/>
            <p:cNvSpPr txBox="1"/>
            <p:nvPr/>
          </p:nvSpPr>
          <p:spPr>
            <a:xfrm>
              <a:off x="-1" y="2519999"/>
              <a:ext cx="3150002"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defTabSz="1111250">
                <a:lnSpc>
                  <a:spcPct val="90000"/>
                </a:lnSpc>
                <a:spcBef>
                  <a:spcPts val="1000"/>
                </a:spcBef>
                <a:defRPr cap="all" sz="2500">
                  <a:solidFill>
                    <a:srgbClr val="404040"/>
                  </a:solidFill>
                  <a:latin typeface="+mn-lt"/>
                  <a:ea typeface="+mn-ea"/>
                  <a:cs typeface="+mn-cs"/>
                  <a:sym typeface="Calibri"/>
                </a:defRPr>
              </a:lvl1pPr>
            </a:lstStyle>
            <a:p>
              <a:pPr/>
              <a:r>
                <a:t>Average rating for Hospitals and ALFs</a:t>
              </a:r>
            </a:p>
          </p:txBody>
        </p:sp>
        <p:sp>
          <p:nvSpPr>
            <p:cNvPr id="161" name="Shape"/>
            <p:cNvSpPr/>
            <p:nvPr/>
          </p:nvSpPr>
          <p:spPr>
            <a:xfrm>
              <a:off x="4315501" y="0"/>
              <a:ext cx="1921502" cy="1921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1" y="0"/>
                  </a:moveTo>
                  <a:lnTo>
                    <a:pt x="21600" y="0"/>
                  </a:lnTo>
                  <a:lnTo>
                    <a:pt x="21600" y="15179"/>
                  </a:lnTo>
                  <a:cubicBezTo>
                    <a:pt x="21600" y="18725"/>
                    <a:pt x="18725" y="21600"/>
                    <a:pt x="15179" y="21600"/>
                  </a:cubicBezTo>
                  <a:lnTo>
                    <a:pt x="0" y="21600"/>
                  </a:lnTo>
                  <a:lnTo>
                    <a:pt x="0" y="6421"/>
                  </a:lnTo>
                  <a:cubicBezTo>
                    <a:pt x="0" y="2875"/>
                    <a:pt x="2875" y="0"/>
                    <a:pt x="6421" y="0"/>
                  </a:cubicBezTo>
                  <a:close/>
                </a:path>
              </a:pathLst>
            </a:custGeom>
            <a:solidFill>
              <a:schemeClr val="accent3"/>
            </a:solidFill>
            <a:ln w="12700" cap="flat">
              <a:noFill/>
              <a:miter lim="400000"/>
            </a:ln>
            <a:effectLst/>
          </p:spPr>
          <p:txBody>
            <a:bodyPr wrap="square" lIns="45718" tIns="45718" rIns="45718" bIns="45718" numCol="1" anchor="t">
              <a:noAutofit/>
            </a:bodyPr>
            <a:lstStyle/>
            <a:p>
              <a:pPr defTabSz="914400">
                <a:lnSpc>
                  <a:spcPct val="90000"/>
                </a:lnSpc>
                <a:spcBef>
                  <a:spcPts val="1200"/>
                </a:spcBef>
                <a:defRPr sz="2000">
                  <a:solidFill>
                    <a:srgbClr val="404040"/>
                  </a:solidFill>
                  <a:latin typeface="+mn-lt"/>
                  <a:ea typeface="+mn-ea"/>
                  <a:cs typeface="+mn-cs"/>
                  <a:sym typeface="Calibri"/>
                </a:defRPr>
              </a:pPr>
            </a:p>
          </p:txBody>
        </p:sp>
        <p:sp>
          <p:nvSpPr>
            <p:cNvPr id="162" name="Square"/>
            <p:cNvSpPr/>
            <p:nvPr/>
          </p:nvSpPr>
          <p:spPr>
            <a:xfrm>
              <a:off x="4725000" y="409500"/>
              <a:ext cx="1102502" cy="1102501"/>
            </a:xfrm>
            <a:prstGeom prst="rect">
              <a:avLst/>
            </a:prstGeom>
            <a:blipFill rotWithShape="1">
              <a:blip r:embed="rId3"/>
              <a:srcRect l="0" t="0" r="0" b="0"/>
              <a:stretch>
                <a:fillRect/>
              </a:stretch>
            </a:blipFill>
            <a:ln w="12700" cap="flat">
              <a:noFill/>
              <a:miter lim="400000"/>
            </a:ln>
            <a:effectLst/>
          </p:spPr>
          <p:txBody>
            <a:bodyPr wrap="square" lIns="45718" tIns="45718" rIns="45718" bIns="45718" numCol="1" anchor="t">
              <a:noAutofit/>
            </a:bodyPr>
            <a:lstStyle/>
            <a:p>
              <a:pPr defTabSz="914400">
                <a:lnSpc>
                  <a:spcPct val="90000"/>
                </a:lnSpc>
                <a:spcBef>
                  <a:spcPts val="1200"/>
                </a:spcBef>
                <a:defRPr sz="2000">
                  <a:solidFill>
                    <a:srgbClr val="404040"/>
                  </a:solidFill>
                  <a:latin typeface="+mn-lt"/>
                  <a:ea typeface="+mn-ea"/>
                  <a:cs typeface="+mn-cs"/>
                  <a:sym typeface="Calibri"/>
                </a:defRPr>
              </a:pPr>
            </a:p>
          </p:txBody>
        </p:sp>
        <p:sp>
          <p:nvSpPr>
            <p:cNvPr id="163" name="Locations for Hospitals and ALFs"/>
            <p:cNvSpPr txBox="1"/>
            <p:nvPr/>
          </p:nvSpPr>
          <p:spPr>
            <a:xfrm>
              <a:off x="3701250" y="2519999"/>
              <a:ext cx="3150002"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defTabSz="1111250">
                <a:lnSpc>
                  <a:spcPct val="90000"/>
                </a:lnSpc>
                <a:spcBef>
                  <a:spcPts val="1000"/>
                </a:spcBef>
                <a:defRPr cap="all" sz="2500">
                  <a:solidFill>
                    <a:srgbClr val="404040"/>
                  </a:solidFill>
                  <a:latin typeface="+mn-lt"/>
                  <a:ea typeface="+mn-ea"/>
                  <a:cs typeface="+mn-cs"/>
                  <a:sym typeface="Calibri"/>
                </a:defRPr>
              </a:lvl1pPr>
            </a:lstStyle>
            <a:p>
              <a:pPr/>
              <a:r>
                <a:t>Locations for Hospitals and ALFs</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Rectangle 9"/>
          <p:cNvSpPr/>
          <p:nvPr/>
        </p:nvSpPr>
        <p:spPr>
          <a:xfrm>
            <a:off x="5683" y="0"/>
            <a:ext cx="12186319"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67" name="Rectangle 11"/>
          <p:cNvSpPr/>
          <p:nvPr/>
        </p:nvSpPr>
        <p:spPr>
          <a:xfrm>
            <a:off x="14" y="0"/>
            <a:ext cx="4050795" cy="6858000"/>
          </a:xfrm>
          <a:prstGeom prst="rect">
            <a:avLst/>
          </a:prstGeom>
          <a:solidFill>
            <a:schemeClr val="accent2"/>
          </a:solidFill>
          <a:ln w="12700">
            <a:miter lim="400000"/>
          </a:ln>
        </p:spPr>
        <p:txBody>
          <a:bodyPr lIns="45718" tIns="45718" rIns="45718" bIns="45718"/>
          <a:lstStyle/>
          <a:p>
            <a:pPr>
              <a:defRPr>
                <a:latin typeface="+mn-lt"/>
                <a:ea typeface="+mn-ea"/>
                <a:cs typeface="+mn-cs"/>
                <a:sym typeface="Calibri"/>
              </a:defRPr>
            </a:pPr>
          </a:p>
        </p:txBody>
      </p:sp>
      <p:sp>
        <p:nvSpPr>
          <p:cNvPr id="168" name="Title 1"/>
          <p:cNvSpPr txBox="1"/>
          <p:nvPr>
            <p:ph type="title"/>
          </p:nvPr>
        </p:nvSpPr>
        <p:spPr>
          <a:xfrm>
            <a:off x="492368" y="516834"/>
            <a:ext cx="3084847" cy="5772842"/>
          </a:xfrm>
          <a:prstGeom prst="rect">
            <a:avLst/>
          </a:prstGeom>
        </p:spPr>
        <p:txBody>
          <a:bodyPr anchor="ctr"/>
          <a:lstStyle>
            <a:lvl1pPr>
              <a:defRPr spc="-100">
                <a:solidFill>
                  <a:srgbClr val="FFFFFF"/>
                </a:solidFill>
              </a:defRPr>
            </a:lvl1pPr>
          </a:lstStyle>
          <a:p>
            <a:pPr/>
            <a:r>
              <a:t>Data Retrieval &amp;  Analysis</a:t>
            </a:r>
          </a:p>
        </p:txBody>
      </p:sp>
      <p:sp>
        <p:nvSpPr>
          <p:cNvPr id="169" name="Rectangle 13"/>
          <p:cNvSpPr/>
          <p:nvPr/>
        </p:nvSpPr>
        <p:spPr>
          <a:xfrm>
            <a:off x="4040070" y="0"/>
            <a:ext cx="64010" cy="6858000"/>
          </a:xfrm>
          <a:prstGeom prst="rect">
            <a:avLst/>
          </a:prstGeom>
          <a:solidFill>
            <a:schemeClr val="accent1"/>
          </a:solidFill>
          <a:ln w="12700">
            <a:miter lim="400000"/>
          </a:ln>
        </p:spPr>
        <p:txBody>
          <a:bodyPr lIns="45718" tIns="45718" rIns="45718" bIns="45718"/>
          <a:lstStyle/>
          <a:p>
            <a:pPr>
              <a:defRPr>
                <a:latin typeface="+mn-lt"/>
                <a:ea typeface="+mn-ea"/>
                <a:cs typeface="+mn-cs"/>
                <a:sym typeface="Calibri"/>
              </a:defRPr>
            </a:pPr>
          </a:p>
        </p:txBody>
      </p:sp>
      <p:grpSp>
        <p:nvGrpSpPr>
          <p:cNvPr id="188" name="Content Placeholder 2"/>
          <p:cNvGrpSpPr/>
          <p:nvPr/>
        </p:nvGrpSpPr>
        <p:grpSpPr>
          <a:xfrm>
            <a:off x="4655856" y="570090"/>
            <a:ext cx="6883684" cy="5717820"/>
            <a:chOff x="0" y="0"/>
            <a:chExt cx="6883682" cy="5717819"/>
          </a:xfrm>
        </p:grpSpPr>
        <p:grpSp>
          <p:nvGrpSpPr>
            <p:cNvPr id="172" name="Group"/>
            <p:cNvGrpSpPr/>
            <p:nvPr/>
          </p:nvGrpSpPr>
          <p:grpSpPr>
            <a:xfrm>
              <a:off x="1376737" y="-1"/>
              <a:ext cx="5506946" cy="1832638"/>
              <a:chOff x="-1" y="0"/>
              <a:chExt cx="5506945" cy="1832636"/>
            </a:xfrm>
          </p:grpSpPr>
          <p:sp>
            <p:nvSpPr>
              <p:cNvPr id="170" name="Rectangle"/>
              <p:cNvSpPr/>
              <p:nvPr/>
            </p:nvSpPr>
            <p:spPr>
              <a:xfrm>
                <a:off x="-2" y="-1"/>
                <a:ext cx="5506947" cy="1832638"/>
              </a:xfrm>
              <a:prstGeom prst="rect">
                <a:avLst/>
              </a:prstGeom>
              <a:solidFill>
                <a:srgbClr val="CBD8EA">
                  <a:alpha val="90000"/>
                </a:srgbClr>
              </a:solidFill>
              <a:ln w="15875" cap="flat">
                <a:solidFill>
                  <a:srgbClr val="CBD8EA">
                    <a:alpha val="90000"/>
                  </a:srgbClr>
                </a:solidFill>
                <a:prstDash val="solid"/>
                <a:round/>
              </a:ln>
              <a:effectLst/>
            </p:spPr>
            <p:txBody>
              <a:bodyPr wrap="square" lIns="45718" tIns="45718" rIns="45718" bIns="45718" numCol="1" anchor="ctr">
                <a:noAutofit/>
              </a:bodyPr>
              <a:lstStyle/>
              <a:p>
                <a:pPr defTabSz="1066800">
                  <a:lnSpc>
                    <a:spcPct val="90000"/>
                  </a:lnSpc>
                  <a:spcBef>
                    <a:spcPts val="800"/>
                  </a:spcBef>
                  <a:defRPr sz="2000">
                    <a:solidFill>
                      <a:srgbClr val="404040"/>
                    </a:solidFill>
                    <a:latin typeface="+mn-lt"/>
                    <a:ea typeface="+mn-ea"/>
                    <a:cs typeface="+mn-cs"/>
                    <a:sym typeface="Calibri"/>
                  </a:defRPr>
                </a:pPr>
              </a:p>
            </p:txBody>
          </p:sp>
          <p:sp>
            <p:nvSpPr>
              <p:cNvPr id="171" name="Zones: Get an Overview &amp; split the 20 Mi radius into 5 separate 5 Mi radii"/>
              <p:cNvSpPr txBox="1"/>
              <p:nvPr/>
            </p:nvSpPr>
            <p:spPr>
              <a:xfrm>
                <a:off x="-1" y="472983"/>
                <a:ext cx="5506946" cy="886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5514" tIns="105514" rIns="105514" bIns="105514" numCol="1" anchor="ctr">
                <a:spAutoFit/>
              </a:bodyPr>
              <a:lstStyle>
                <a:lvl1pPr defTabSz="1066800">
                  <a:lnSpc>
                    <a:spcPct val="90000"/>
                  </a:lnSpc>
                  <a:spcBef>
                    <a:spcPts val="1000"/>
                  </a:spcBef>
                  <a:defRPr sz="2400">
                    <a:solidFill>
                      <a:srgbClr val="404040"/>
                    </a:solidFill>
                    <a:latin typeface="+mn-lt"/>
                    <a:ea typeface="+mn-ea"/>
                    <a:cs typeface="+mn-cs"/>
                    <a:sym typeface="Calibri"/>
                  </a:defRPr>
                </a:lvl1pPr>
              </a:lstStyle>
              <a:p>
                <a:pPr/>
                <a:r>
                  <a:t>Zones: Get an Overview &amp; split the 20 Mi radius into 5 separate 5 Mi radii</a:t>
                </a:r>
              </a:p>
            </p:txBody>
          </p:sp>
        </p:grpSp>
        <p:grpSp>
          <p:nvGrpSpPr>
            <p:cNvPr id="175" name="Group"/>
            <p:cNvGrpSpPr/>
            <p:nvPr/>
          </p:nvGrpSpPr>
          <p:grpSpPr>
            <a:xfrm>
              <a:off x="0" y="-1"/>
              <a:ext cx="1376740" cy="1832638"/>
              <a:chOff x="-1" y="0"/>
              <a:chExt cx="1376739" cy="1832636"/>
            </a:xfrm>
          </p:grpSpPr>
          <p:sp>
            <p:nvSpPr>
              <p:cNvPr id="173" name="Rectangle"/>
              <p:cNvSpPr/>
              <p:nvPr/>
            </p:nvSpPr>
            <p:spPr>
              <a:xfrm>
                <a:off x="-2" y="-1"/>
                <a:ext cx="1376740" cy="1832638"/>
              </a:xfrm>
              <a:prstGeom prst="rect">
                <a:avLst/>
              </a:prstGeom>
              <a:solidFill>
                <a:schemeClr val="accent2"/>
              </a:solidFill>
              <a:ln w="15875" cap="flat">
                <a:solidFill>
                  <a:schemeClr val="accent2"/>
                </a:solidFill>
                <a:prstDash val="solid"/>
                <a:round/>
              </a:ln>
              <a:effectLst/>
            </p:spPr>
            <p:txBody>
              <a:bodyPr wrap="square" lIns="45718" tIns="45718" rIns="45718" bIns="45718" numCol="1" anchor="ctr">
                <a:noAutofit/>
              </a:bodyPr>
              <a:lstStyle/>
              <a:p>
                <a:pPr algn="ctr" defTabSz="1244600">
                  <a:lnSpc>
                    <a:spcPct val="90000"/>
                  </a:lnSpc>
                  <a:spcBef>
                    <a:spcPts val="800"/>
                  </a:spcBef>
                  <a:defRPr sz="2000">
                    <a:solidFill>
                      <a:srgbClr val="FFFFFF"/>
                    </a:solidFill>
                    <a:latin typeface="+mn-lt"/>
                    <a:ea typeface="+mn-ea"/>
                    <a:cs typeface="+mn-cs"/>
                    <a:sym typeface="Calibri"/>
                  </a:defRPr>
                </a:pPr>
              </a:p>
            </p:txBody>
          </p:sp>
          <p:sp>
            <p:nvSpPr>
              <p:cNvPr id="174" name="Break it Down"/>
              <p:cNvSpPr txBox="1"/>
              <p:nvPr/>
            </p:nvSpPr>
            <p:spPr>
              <a:xfrm>
                <a:off x="0" y="458296"/>
                <a:ext cx="1376738" cy="9160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941" tIns="71941" rIns="71941" bIns="71941" numCol="1" anchor="ctr">
                <a:spAutoFit/>
              </a:bodyPr>
              <a:lstStyle>
                <a:lvl1pPr algn="ctr" defTabSz="1244600">
                  <a:lnSpc>
                    <a:spcPct val="90000"/>
                  </a:lnSpc>
                  <a:spcBef>
                    <a:spcPts val="1100"/>
                  </a:spcBef>
                  <a:defRPr sz="2800">
                    <a:solidFill>
                      <a:srgbClr val="FFFFFF"/>
                    </a:solidFill>
                    <a:latin typeface="+mn-lt"/>
                    <a:ea typeface="+mn-ea"/>
                    <a:cs typeface="+mn-cs"/>
                    <a:sym typeface="Calibri"/>
                  </a:defRPr>
                </a:lvl1pPr>
              </a:lstStyle>
              <a:p>
                <a:pPr/>
                <a:r>
                  <a:t>Break it Down</a:t>
                </a:r>
              </a:p>
            </p:txBody>
          </p:sp>
        </p:grpSp>
        <p:grpSp>
          <p:nvGrpSpPr>
            <p:cNvPr id="178" name="Group"/>
            <p:cNvGrpSpPr/>
            <p:nvPr/>
          </p:nvGrpSpPr>
          <p:grpSpPr>
            <a:xfrm>
              <a:off x="1376737" y="1942591"/>
              <a:ext cx="5506946" cy="1832638"/>
              <a:chOff x="-1" y="0"/>
              <a:chExt cx="5506945" cy="1832636"/>
            </a:xfrm>
          </p:grpSpPr>
          <p:sp>
            <p:nvSpPr>
              <p:cNvPr id="176" name="Rectangle"/>
              <p:cNvSpPr/>
              <p:nvPr/>
            </p:nvSpPr>
            <p:spPr>
              <a:xfrm>
                <a:off x="-2" y="-1"/>
                <a:ext cx="5506947" cy="1832638"/>
              </a:xfrm>
              <a:prstGeom prst="rect">
                <a:avLst/>
              </a:prstGeom>
              <a:solidFill>
                <a:srgbClr val="CBEAEC">
                  <a:alpha val="90000"/>
                </a:srgbClr>
              </a:solidFill>
              <a:ln w="15875" cap="flat">
                <a:solidFill>
                  <a:srgbClr val="CBEAEC">
                    <a:alpha val="90000"/>
                  </a:srgbClr>
                </a:solidFill>
                <a:prstDash val="solid"/>
                <a:round/>
              </a:ln>
              <a:effectLst/>
            </p:spPr>
            <p:txBody>
              <a:bodyPr wrap="square" lIns="45718" tIns="45718" rIns="45718" bIns="45718" numCol="1" anchor="ctr">
                <a:noAutofit/>
              </a:bodyPr>
              <a:lstStyle/>
              <a:p>
                <a:pPr defTabSz="1066800">
                  <a:lnSpc>
                    <a:spcPct val="90000"/>
                  </a:lnSpc>
                  <a:spcBef>
                    <a:spcPts val="800"/>
                  </a:spcBef>
                  <a:defRPr sz="2000">
                    <a:solidFill>
                      <a:srgbClr val="404040"/>
                    </a:solidFill>
                    <a:latin typeface="+mn-lt"/>
                    <a:ea typeface="+mn-ea"/>
                    <a:cs typeface="+mn-cs"/>
                    <a:sym typeface="Calibri"/>
                  </a:defRPr>
                </a:pPr>
              </a:p>
            </p:txBody>
          </p:sp>
          <p:sp>
            <p:nvSpPr>
              <p:cNvPr id="177" name="Queries: Google Places API for 20 Mi and 5 Mi from specific coordinates"/>
              <p:cNvSpPr txBox="1"/>
              <p:nvPr/>
            </p:nvSpPr>
            <p:spPr>
              <a:xfrm>
                <a:off x="-1" y="472983"/>
                <a:ext cx="5506946" cy="886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5514" tIns="105514" rIns="105514" bIns="105514" numCol="1" anchor="ctr">
                <a:spAutoFit/>
              </a:bodyPr>
              <a:lstStyle>
                <a:lvl1pPr defTabSz="1066800">
                  <a:lnSpc>
                    <a:spcPct val="90000"/>
                  </a:lnSpc>
                  <a:spcBef>
                    <a:spcPts val="1000"/>
                  </a:spcBef>
                  <a:defRPr sz="2400">
                    <a:solidFill>
                      <a:srgbClr val="404040"/>
                    </a:solidFill>
                    <a:latin typeface="+mn-lt"/>
                    <a:ea typeface="+mn-ea"/>
                    <a:cs typeface="+mn-cs"/>
                    <a:sym typeface="Calibri"/>
                  </a:defRPr>
                </a:lvl1pPr>
              </a:lstStyle>
              <a:p>
                <a:pPr/>
                <a:r>
                  <a:t>Queries: Google Places API for 20 Mi and 5 Mi from specific coordinates</a:t>
                </a:r>
              </a:p>
            </p:txBody>
          </p:sp>
        </p:grpSp>
        <p:grpSp>
          <p:nvGrpSpPr>
            <p:cNvPr id="181" name="Group"/>
            <p:cNvGrpSpPr/>
            <p:nvPr/>
          </p:nvGrpSpPr>
          <p:grpSpPr>
            <a:xfrm>
              <a:off x="0" y="1942591"/>
              <a:ext cx="1376740" cy="1832638"/>
              <a:chOff x="-1" y="0"/>
              <a:chExt cx="1376739" cy="1832636"/>
            </a:xfrm>
          </p:grpSpPr>
          <p:sp>
            <p:nvSpPr>
              <p:cNvPr id="179" name="Rectangle"/>
              <p:cNvSpPr/>
              <p:nvPr/>
            </p:nvSpPr>
            <p:spPr>
              <a:xfrm>
                <a:off x="-2" y="-1"/>
                <a:ext cx="1376740" cy="1832638"/>
              </a:xfrm>
              <a:prstGeom prst="rect">
                <a:avLst/>
              </a:prstGeom>
              <a:solidFill>
                <a:schemeClr val="accent3"/>
              </a:solidFill>
              <a:ln w="15875" cap="flat">
                <a:solidFill>
                  <a:schemeClr val="accent3"/>
                </a:solidFill>
                <a:prstDash val="solid"/>
                <a:round/>
              </a:ln>
              <a:effectLst/>
            </p:spPr>
            <p:txBody>
              <a:bodyPr wrap="square" lIns="45718" tIns="45718" rIns="45718" bIns="45718" numCol="1" anchor="ctr">
                <a:noAutofit/>
              </a:bodyPr>
              <a:lstStyle/>
              <a:p>
                <a:pPr algn="ctr" defTabSz="1244600">
                  <a:lnSpc>
                    <a:spcPct val="90000"/>
                  </a:lnSpc>
                  <a:spcBef>
                    <a:spcPts val="800"/>
                  </a:spcBef>
                  <a:defRPr sz="2000">
                    <a:solidFill>
                      <a:srgbClr val="FFFFFF"/>
                    </a:solidFill>
                    <a:latin typeface="+mn-lt"/>
                    <a:ea typeface="+mn-ea"/>
                    <a:cs typeface="+mn-cs"/>
                    <a:sym typeface="Calibri"/>
                  </a:defRPr>
                </a:pPr>
              </a:p>
            </p:txBody>
          </p:sp>
          <p:sp>
            <p:nvSpPr>
              <p:cNvPr id="180" name="Specify"/>
              <p:cNvSpPr txBox="1"/>
              <p:nvPr/>
            </p:nvSpPr>
            <p:spPr>
              <a:xfrm>
                <a:off x="0" y="641176"/>
                <a:ext cx="1376738" cy="5502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941" tIns="71941" rIns="71941" bIns="71941" numCol="1" anchor="ctr">
                <a:spAutoFit/>
              </a:bodyPr>
              <a:lstStyle>
                <a:lvl1pPr algn="ctr" defTabSz="1244600">
                  <a:lnSpc>
                    <a:spcPct val="90000"/>
                  </a:lnSpc>
                  <a:spcBef>
                    <a:spcPts val="1100"/>
                  </a:spcBef>
                  <a:defRPr sz="2800">
                    <a:solidFill>
                      <a:srgbClr val="FFFFFF"/>
                    </a:solidFill>
                    <a:latin typeface="+mn-lt"/>
                    <a:ea typeface="+mn-ea"/>
                    <a:cs typeface="+mn-cs"/>
                    <a:sym typeface="Calibri"/>
                  </a:defRPr>
                </a:lvl1pPr>
              </a:lstStyle>
              <a:p>
                <a:pPr/>
                <a:r>
                  <a:t>Specify</a:t>
                </a:r>
              </a:p>
            </p:txBody>
          </p:sp>
        </p:grpSp>
        <p:grpSp>
          <p:nvGrpSpPr>
            <p:cNvPr id="184" name="Group"/>
            <p:cNvGrpSpPr/>
            <p:nvPr/>
          </p:nvGrpSpPr>
          <p:grpSpPr>
            <a:xfrm>
              <a:off x="1376737" y="3885182"/>
              <a:ext cx="5506946" cy="1832637"/>
              <a:chOff x="-1" y="0"/>
              <a:chExt cx="5506945" cy="1832636"/>
            </a:xfrm>
          </p:grpSpPr>
          <p:sp>
            <p:nvSpPr>
              <p:cNvPr id="182" name="Rectangle"/>
              <p:cNvSpPr/>
              <p:nvPr/>
            </p:nvSpPr>
            <p:spPr>
              <a:xfrm>
                <a:off x="-2" y="-1"/>
                <a:ext cx="5506947" cy="1832637"/>
              </a:xfrm>
              <a:prstGeom prst="rect">
                <a:avLst/>
              </a:prstGeom>
              <a:solidFill>
                <a:srgbClr val="CDE6DD">
                  <a:alpha val="90000"/>
                </a:srgbClr>
              </a:solidFill>
              <a:ln w="15875" cap="flat">
                <a:solidFill>
                  <a:srgbClr val="CDE6DD">
                    <a:alpha val="90000"/>
                  </a:srgbClr>
                </a:solidFill>
                <a:prstDash val="solid"/>
                <a:round/>
              </a:ln>
              <a:effectLst/>
            </p:spPr>
            <p:txBody>
              <a:bodyPr wrap="square" lIns="45718" tIns="45718" rIns="45718" bIns="45718" numCol="1" anchor="ctr">
                <a:noAutofit/>
              </a:bodyPr>
              <a:lstStyle/>
              <a:p>
                <a:pPr defTabSz="1066800">
                  <a:lnSpc>
                    <a:spcPct val="90000"/>
                  </a:lnSpc>
                  <a:spcBef>
                    <a:spcPts val="800"/>
                  </a:spcBef>
                  <a:defRPr sz="2000">
                    <a:solidFill>
                      <a:srgbClr val="404040"/>
                    </a:solidFill>
                    <a:latin typeface="+mn-lt"/>
                    <a:ea typeface="+mn-ea"/>
                    <a:cs typeface="+mn-cs"/>
                    <a:sym typeface="Calibri"/>
                  </a:defRPr>
                </a:pPr>
              </a:p>
            </p:txBody>
          </p:sp>
          <p:sp>
            <p:nvSpPr>
              <p:cNvPr id="183" name="Results: names, addresses, lat &amp; long, and ratings for Hospitals &amp; ALFs"/>
              <p:cNvSpPr txBox="1"/>
              <p:nvPr/>
            </p:nvSpPr>
            <p:spPr>
              <a:xfrm>
                <a:off x="-1" y="472982"/>
                <a:ext cx="5506946" cy="886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5514" tIns="105514" rIns="105514" bIns="105514" numCol="1" anchor="ctr">
                <a:spAutoFit/>
              </a:bodyPr>
              <a:lstStyle>
                <a:lvl1pPr defTabSz="1066800">
                  <a:lnSpc>
                    <a:spcPct val="90000"/>
                  </a:lnSpc>
                  <a:spcBef>
                    <a:spcPts val="1000"/>
                  </a:spcBef>
                  <a:defRPr sz="2400">
                    <a:solidFill>
                      <a:srgbClr val="404040"/>
                    </a:solidFill>
                    <a:latin typeface="+mn-lt"/>
                    <a:ea typeface="+mn-ea"/>
                    <a:cs typeface="+mn-cs"/>
                    <a:sym typeface="Calibri"/>
                  </a:defRPr>
                </a:lvl1pPr>
              </a:lstStyle>
              <a:p>
                <a:pPr/>
                <a:r>
                  <a:t>Results: names, addresses, lat &amp; long, and ratings for Hospitals &amp; ALFs</a:t>
                </a:r>
              </a:p>
            </p:txBody>
          </p:sp>
        </p:grpSp>
        <p:grpSp>
          <p:nvGrpSpPr>
            <p:cNvPr id="187" name="Group"/>
            <p:cNvGrpSpPr/>
            <p:nvPr/>
          </p:nvGrpSpPr>
          <p:grpSpPr>
            <a:xfrm>
              <a:off x="-1" y="3885182"/>
              <a:ext cx="1376741" cy="1832637"/>
              <a:chOff x="0" y="0"/>
              <a:chExt cx="1376740" cy="1832636"/>
            </a:xfrm>
          </p:grpSpPr>
          <p:sp>
            <p:nvSpPr>
              <p:cNvPr id="185" name="Rectangle"/>
              <p:cNvSpPr/>
              <p:nvPr/>
            </p:nvSpPr>
            <p:spPr>
              <a:xfrm>
                <a:off x="0" y="-1"/>
                <a:ext cx="1376740" cy="1832638"/>
              </a:xfrm>
              <a:prstGeom prst="rect">
                <a:avLst/>
              </a:prstGeom>
              <a:solidFill>
                <a:schemeClr val="accent4"/>
              </a:solidFill>
              <a:ln w="15875" cap="flat">
                <a:solidFill>
                  <a:schemeClr val="accent4"/>
                </a:solidFill>
                <a:prstDash val="solid"/>
                <a:round/>
              </a:ln>
              <a:effectLst/>
            </p:spPr>
            <p:txBody>
              <a:bodyPr wrap="square" lIns="45718" tIns="45718" rIns="45718" bIns="45718" numCol="1" anchor="ctr">
                <a:noAutofit/>
              </a:bodyPr>
              <a:lstStyle/>
              <a:p>
                <a:pPr algn="ctr" defTabSz="1244600">
                  <a:lnSpc>
                    <a:spcPct val="90000"/>
                  </a:lnSpc>
                  <a:spcBef>
                    <a:spcPts val="800"/>
                  </a:spcBef>
                  <a:defRPr sz="2000">
                    <a:solidFill>
                      <a:srgbClr val="FFFFFF"/>
                    </a:solidFill>
                    <a:latin typeface="+mn-lt"/>
                    <a:ea typeface="+mn-ea"/>
                    <a:cs typeface="+mn-cs"/>
                    <a:sym typeface="Calibri"/>
                  </a:defRPr>
                </a:pPr>
              </a:p>
            </p:txBody>
          </p:sp>
          <p:sp>
            <p:nvSpPr>
              <p:cNvPr id="186" name="DataViz…"/>
              <p:cNvSpPr txBox="1"/>
              <p:nvPr/>
            </p:nvSpPr>
            <p:spPr>
              <a:xfrm>
                <a:off x="-1" y="458295"/>
                <a:ext cx="1376740" cy="9160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941" tIns="71941" rIns="71941" bIns="71941" numCol="1" anchor="ctr">
                <a:spAutoFit/>
              </a:bodyPr>
              <a:lstStyle>
                <a:lvl1pPr algn="ctr" defTabSz="1244600">
                  <a:lnSpc>
                    <a:spcPct val="90000"/>
                  </a:lnSpc>
                  <a:spcBef>
                    <a:spcPts val="1100"/>
                  </a:spcBef>
                  <a:defRPr sz="2800">
                    <a:solidFill>
                      <a:srgbClr val="FFFFFF"/>
                    </a:solidFill>
                    <a:latin typeface="+mn-lt"/>
                    <a:ea typeface="+mn-ea"/>
                    <a:cs typeface="+mn-cs"/>
                    <a:sym typeface="Calibri"/>
                  </a:defRPr>
                </a:lvl1pPr>
              </a:lstStyle>
              <a:p>
                <a:pPr/>
                <a:r>
                  <a:t>Data/Viz</a:t>
                </a:r>
              </a:p>
            </p:txBody>
          </p:sp>
        </p:gr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xfrm>
            <a:off x="1097280" y="286603"/>
            <a:ext cx="10058401" cy="1450757"/>
          </a:xfrm>
          <a:prstGeom prst="rect">
            <a:avLst/>
          </a:prstGeom>
        </p:spPr>
        <p:txBody>
          <a:bodyPr/>
          <a:lstStyle>
            <a:lvl1pPr>
              <a:defRPr spc="-100"/>
            </a:lvl1pPr>
          </a:lstStyle>
          <a:p>
            <a:pPr/>
            <a:r>
              <a:t>Central Zone</a:t>
            </a:r>
          </a:p>
        </p:txBody>
      </p:sp>
      <p:sp>
        <p:nvSpPr>
          <p:cNvPr id="191" name="Text Placeholder 2"/>
          <p:cNvSpPr txBox="1"/>
          <p:nvPr>
            <p:ph type="body" sz="quarter" idx="1"/>
          </p:nvPr>
        </p:nvSpPr>
        <p:spPr>
          <a:xfrm>
            <a:off x="1097278" y="1846052"/>
            <a:ext cx="4937764" cy="736284"/>
          </a:xfrm>
          <a:prstGeom prst="rect">
            <a:avLst/>
          </a:prstGeom>
        </p:spPr>
        <p:txBody>
          <a:bodyPr/>
          <a:lstStyle/>
          <a:p>
            <a:pPr/>
          </a:p>
        </p:txBody>
      </p:sp>
      <p:pic>
        <p:nvPicPr>
          <p:cNvPr id="192" name="Content Placeholder 10" descr="Content Placeholder 10"/>
          <p:cNvPicPr>
            <a:picLocks noChangeAspect="1"/>
          </p:cNvPicPr>
          <p:nvPr/>
        </p:nvPicPr>
        <p:blipFill>
          <a:blip r:embed="rId2">
            <a:extLst/>
          </a:blip>
          <a:stretch>
            <a:fillRect/>
          </a:stretch>
        </p:blipFill>
        <p:spPr>
          <a:xfrm>
            <a:off x="651824" y="3329289"/>
            <a:ext cx="5566096" cy="1892754"/>
          </a:xfrm>
          <a:prstGeom prst="rect">
            <a:avLst/>
          </a:prstGeom>
          <a:ln w="12700">
            <a:miter lim="400000"/>
          </a:ln>
        </p:spPr>
      </p:pic>
      <p:sp>
        <p:nvSpPr>
          <p:cNvPr id="193" name="Text Placeholder 3"/>
          <p:cNvSpPr/>
          <p:nvPr>
            <p:ph type="body" idx="13"/>
          </p:nvPr>
        </p:nvSpPr>
        <p:spPr>
          <a:prstGeom prst="rect">
            <a:avLst/>
          </a:prstGeom>
        </p:spPr>
        <p:txBody>
          <a:bodyPr/>
          <a:lstStyle/>
          <a:p>
            <a:pPr>
              <a:buClr>
                <a:schemeClr val="accent1"/>
              </a:buClr>
              <a:buFont typeface="Trebuchet MS"/>
              <a:defRPr spc="0" sz="2000">
                <a:latin typeface="+mn-lt"/>
                <a:ea typeface="+mn-ea"/>
                <a:cs typeface="+mn-cs"/>
                <a:sym typeface="Calibri"/>
              </a:defRPr>
            </a:pPr>
          </a:p>
        </p:txBody>
      </p:sp>
      <p:pic>
        <p:nvPicPr>
          <p:cNvPr id="194" name="Content Placeholder 12" descr="Content Placeholder 12"/>
          <p:cNvPicPr>
            <a:picLocks noChangeAspect="1"/>
          </p:cNvPicPr>
          <p:nvPr/>
        </p:nvPicPr>
        <p:blipFill>
          <a:blip r:embed="rId3">
            <a:extLst/>
          </a:blip>
          <a:stretch>
            <a:fillRect/>
          </a:stretch>
        </p:blipFill>
        <p:spPr>
          <a:xfrm>
            <a:off x="6559774" y="3211016"/>
            <a:ext cx="5247024" cy="21293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1097280" y="286603"/>
            <a:ext cx="10058401" cy="1450757"/>
          </a:xfrm>
          <a:prstGeom prst="rect">
            <a:avLst/>
          </a:prstGeom>
        </p:spPr>
        <p:txBody>
          <a:bodyPr/>
          <a:lstStyle>
            <a:lvl1pPr>
              <a:defRPr spc="-100"/>
            </a:lvl1pPr>
          </a:lstStyle>
          <a:p>
            <a:pPr/>
            <a:r>
              <a:t>Northern Zone</a:t>
            </a:r>
          </a:p>
        </p:txBody>
      </p:sp>
      <p:sp>
        <p:nvSpPr>
          <p:cNvPr id="197" name="Text Placeholder 2"/>
          <p:cNvSpPr txBox="1"/>
          <p:nvPr>
            <p:ph type="body" sz="quarter" idx="1"/>
          </p:nvPr>
        </p:nvSpPr>
        <p:spPr>
          <a:xfrm>
            <a:off x="1097278" y="1846052"/>
            <a:ext cx="4937764" cy="736284"/>
          </a:xfrm>
          <a:prstGeom prst="rect">
            <a:avLst/>
          </a:prstGeom>
        </p:spPr>
        <p:txBody>
          <a:bodyPr/>
          <a:lstStyle/>
          <a:p>
            <a:pPr/>
          </a:p>
        </p:txBody>
      </p:sp>
      <p:sp>
        <p:nvSpPr>
          <p:cNvPr id="198" name="Text Placeholder 3"/>
          <p:cNvSpPr/>
          <p:nvPr>
            <p:ph type="body" idx="13"/>
          </p:nvPr>
        </p:nvSpPr>
        <p:spPr>
          <a:prstGeom prst="rect">
            <a:avLst/>
          </a:prstGeom>
        </p:spPr>
        <p:txBody>
          <a:bodyPr/>
          <a:lstStyle/>
          <a:p>
            <a:pPr>
              <a:buClr>
                <a:schemeClr val="accent1"/>
              </a:buClr>
              <a:buFont typeface="Trebuchet MS"/>
              <a:defRPr spc="0" sz="2000">
                <a:latin typeface="+mn-lt"/>
                <a:ea typeface="+mn-ea"/>
                <a:cs typeface="+mn-cs"/>
                <a:sym typeface="Calibri"/>
              </a:defRPr>
            </a:pPr>
          </a:p>
        </p:txBody>
      </p:sp>
      <p:pic>
        <p:nvPicPr>
          <p:cNvPr id="199" name="Content Placeholder 13" descr="Content Placeholder 13"/>
          <p:cNvPicPr>
            <a:picLocks noChangeAspect="1"/>
          </p:cNvPicPr>
          <p:nvPr/>
        </p:nvPicPr>
        <p:blipFill>
          <a:blip r:embed="rId2">
            <a:extLst/>
          </a:blip>
          <a:stretch>
            <a:fillRect/>
          </a:stretch>
        </p:blipFill>
        <p:spPr>
          <a:xfrm>
            <a:off x="6126479" y="3124023"/>
            <a:ext cx="5765249" cy="2051159"/>
          </a:xfrm>
          <a:prstGeom prst="rect">
            <a:avLst/>
          </a:prstGeom>
          <a:ln w="12700">
            <a:miter lim="400000"/>
          </a:ln>
        </p:spPr>
      </p:pic>
      <p:pic>
        <p:nvPicPr>
          <p:cNvPr id="200" name="Content Placeholder 17" descr="Content Placeholder 17"/>
          <p:cNvPicPr>
            <a:picLocks noChangeAspect="1"/>
          </p:cNvPicPr>
          <p:nvPr/>
        </p:nvPicPr>
        <p:blipFill>
          <a:blip r:embed="rId3">
            <a:extLst/>
          </a:blip>
          <a:stretch>
            <a:fillRect/>
          </a:stretch>
        </p:blipFill>
        <p:spPr>
          <a:xfrm>
            <a:off x="442371" y="3069480"/>
            <a:ext cx="5775551" cy="216024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1097280" y="286603"/>
            <a:ext cx="10058401" cy="1450757"/>
          </a:xfrm>
          <a:prstGeom prst="rect">
            <a:avLst/>
          </a:prstGeom>
        </p:spPr>
        <p:txBody>
          <a:bodyPr/>
          <a:lstStyle>
            <a:lvl1pPr>
              <a:defRPr spc="-100"/>
            </a:lvl1pPr>
          </a:lstStyle>
          <a:p>
            <a:pPr/>
            <a:r>
              <a:t>Eastern Zone</a:t>
            </a:r>
          </a:p>
        </p:txBody>
      </p:sp>
      <p:sp>
        <p:nvSpPr>
          <p:cNvPr id="203" name="Text Placeholder 2"/>
          <p:cNvSpPr txBox="1"/>
          <p:nvPr>
            <p:ph type="body" sz="quarter" idx="1"/>
          </p:nvPr>
        </p:nvSpPr>
        <p:spPr>
          <a:xfrm>
            <a:off x="1097278" y="1846052"/>
            <a:ext cx="4937764" cy="736284"/>
          </a:xfrm>
          <a:prstGeom prst="rect">
            <a:avLst/>
          </a:prstGeom>
        </p:spPr>
        <p:txBody>
          <a:bodyPr/>
          <a:lstStyle/>
          <a:p>
            <a:pPr/>
          </a:p>
        </p:txBody>
      </p:sp>
      <p:pic>
        <p:nvPicPr>
          <p:cNvPr id="204" name="Content Placeholder 9" descr="Content Placeholder 9"/>
          <p:cNvPicPr>
            <a:picLocks noChangeAspect="1"/>
          </p:cNvPicPr>
          <p:nvPr/>
        </p:nvPicPr>
        <p:blipFill>
          <a:blip r:embed="rId2">
            <a:extLst/>
          </a:blip>
          <a:stretch>
            <a:fillRect/>
          </a:stretch>
        </p:blipFill>
        <p:spPr>
          <a:xfrm>
            <a:off x="693988" y="2985072"/>
            <a:ext cx="4938715" cy="2581189"/>
          </a:xfrm>
          <a:prstGeom prst="rect">
            <a:avLst/>
          </a:prstGeom>
          <a:ln w="12700">
            <a:miter lim="400000"/>
          </a:ln>
        </p:spPr>
      </p:pic>
      <p:sp>
        <p:nvSpPr>
          <p:cNvPr id="205" name="Text Placeholder 3"/>
          <p:cNvSpPr/>
          <p:nvPr>
            <p:ph type="body" idx="13"/>
          </p:nvPr>
        </p:nvSpPr>
        <p:spPr>
          <a:prstGeom prst="rect">
            <a:avLst/>
          </a:prstGeom>
        </p:spPr>
        <p:txBody>
          <a:bodyPr/>
          <a:lstStyle/>
          <a:p>
            <a:pPr>
              <a:buClr>
                <a:schemeClr val="accent1"/>
              </a:buClr>
              <a:buFont typeface="Trebuchet MS"/>
              <a:defRPr spc="0" sz="2000">
                <a:latin typeface="+mn-lt"/>
                <a:ea typeface="+mn-ea"/>
                <a:cs typeface="+mn-cs"/>
                <a:sym typeface="Calibri"/>
              </a:defRPr>
            </a:pPr>
          </a:p>
        </p:txBody>
      </p:sp>
      <p:pic>
        <p:nvPicPr>
          <p:cNvPr id="206" name="Content Placeholder 11" descr="Content Placeholder 11"/>
          <p:cNvPicPr>
            <a:picLocks noChangeAspect="1"/>
          </p:cNvPicPr>
          <p:nvPr/>
        </p:nvPicPr>
        <p:blipFill>
          <a:blip r:embed="rId3">
            <a:extLst/>
          </a:blip>
          <a:stretch>
            <a:fillRect/>
          </a:stretch>
        </p:blipFill>
        <p:spPr>
          <a:xfrm>
            <a:off x="5477426" y="3135078"/>
            <a:ext cx="6463332" cy="22811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1097280" y="286603"/>
            <a:ext cx="10058401" cy="1450757"/>
          </a:xfrm>
          <a:prstGeom prst="rect">
            <a:avLst/>
          </a:prstGeom>
        </p:spPr>
        <p:txBody>
          <a:bodyPr/>
          <a:lstStyle>
            <a:lvl1pPr>
              <a:defRPr spc="-100"/>
            </a:lvl1pPr>
          </a:lstStyle>
          <a:p>
            <a:pPr/>
            <a:r>
              <a:t>Western Zone</a:t>
            </a:r>
          </a:p>
        </p:txBody>
      </p:sp>
      <p:sp>
        <p:nvSpPr>
          <p:cNvPr id="209" name="Text Placeholder 2"/>
          <p:cNvSpPr txBox="1"/>
          <p:nvPr>
            <p:ph type="body" sz="quarter" idx="1"/>
          </p:nvPr>
        </p:nvSpPr>
        <p:spPr>
          <a:xfrm>
            <a:off x="1097278" y="1846052"/>
            <a:ext cx="4937764" cy="736284"/>
          </a:xfrm>
          <a:prstGeom prst="rect">
            <a:avLst/>
          </a:prstGeom>
        </p:spPr>
        <p:txBody>
          <a:bodyPr/>
          <a:lstStyle/>
          <a:p>
            <a:pPr/>
          </a:p>
        </p:txBody>
      </p:sp>
      <p:pic>
        <p:nvPicPr>
          <p:cNvPr id="210" name="Content Placeholder 6" descr="Content Placeholder 6"/>
          <p:cNvPicPr>
            <a:picLocks noChangeAspect="1"/>
          </p:cNvPicPr>
          <p:nvPr/>
        </p:nvPicPr>
        <p:blipFill>
          <a:blip r:embed="rId2">
            <a:extLst/>
          </a:blip>
          <a:stretch>
            <a:fillRect/>
          </a:stretch>
        </p:blipFill>
        <p:spPr>
          <a:xfrm>
            <a:off x="702565" y="2965941"/>
            <a:ext cx="6026017" cy="2204638"/>
          </a:xfrm>
          <a:prstGeom prst="rect">
            <a:avLst/>
          </a:prstGeom>
          <a:ln w="12700">
            <a:miter lim="400000"/>
          </a:ln>
        </p:spPr>
      </p:pic>
      <p:sp>
        <p:nvSpPr>
          <p:cNvPr id="211" name="Text Placeholder 3"/>
          <p:cNvSpPr/>
          <p:nvPr>
            <p:ph type="body" idx="13"/>
          </p:nvPr>
        </p:nvSpPr>
        <p:spPr>
          <a:prstGeom prst="rect">
            <a:avLst/>
          </a:prstGeom>
        </p:spPr>
        <p:txBody>
          <a:bodyPr/>
          <a:lstStyle/>
          <a:p>
            <a:pPr>
              <a:buClr>
                <a:schemeClr val="accent1"/>
              </a:buClr>
              <a:buFont typeface="Trebuchet MS"/>
              <a:defRPr spc="0" sz="2000">
                <a:latin typeface="+mn-lt"/>
                <a:ea typeface="+mn-ea"/>
                <a:cs typeface="+mn-cs"/>
                <a:sym typeface="Calibri"/>
              </a:defRPr>
            </a:pPr>
          </a:p>
        </p:txBody>
      </p:sp>
      <p:pic>
        <p:nvPicPr>
          <p:cNvPr id="212" name="Content Placeholder 9" descr="Content Placeholder 9"/>
          <p:cNvPicPr>
            <a:picLocks noChangeAspect="1"/>
          </p:cNvPicPr>
          <p:nvPr/>
        </p:nvPicPr>
        <p:blipFill>
          <a:blip r:embed="rId3">
            <a:extLst/>
          </a:blip>
          <a:stretch>
            <a:fillRect/>
          </a:stretch>
        </p:blipFill>
        <p:spPr>
          <a:xfrm>
            <a:off x="6217920" y="2965941"/>
            <a:ext cx="5297631" cy="221556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