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4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E2A9-E7A3-400A-83C5-FF23E209A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26CA7-04F4-431A-B9B0-F047049E8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08620-F542-4A11-8348-FD70CA41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0FB-4C3D-44B7-B109-801815F8743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B3F1C-C2CE-4E67-A025-79E4014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A3CA2-7579-4FA1-A98E-A7647D6F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4862-B65E-438C-929E-D224F179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C2CE-887B-48B0-AF1F-215D6A67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34A49-FD1E-4742-85E0-6E62501A9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BF1F4-EB0F-4607-AA22-83BCE4F9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0FB-4C3D-44B7-B109-801815F8743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6801D-344E-4D4D-B1F9-433A47F3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765E-F990-476B-8765-32C8E4F6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4862-B65E-438C-929E-D224F179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5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61E00-F4E1-42D4-8C9C-C818AF06B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95775-CC21-4776-AB75-170C423B6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67EBD-33DE-4B5A-BF81-A8B73480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0FB-4C3D-44B7-B109-801815F8743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8D55-47BF-4C84-A109-1B976B08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9B464-E59B-4025-8FEC-DC7D8AFC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4862-B65E-438C-929E-D224F179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7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9B4D-65F9-4033-8CEE-113F8BEB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BAAF-CC68-4487-A70F-E5E56FB6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728B-C8FC-43A0-A62A-EB451F54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0FB-4C3D-44B7-B109-801815F8743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99D74-394E-41DB-A76C-88C1B046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C6F33-64F7-4C7F-8A7B-B2B79C7D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4862-B65E-438C-929E-D224F179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5D80-A05F-419D-ABEA-946A738C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A20E9-3073-4211-8CBB-664390E2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864FA-7BDA-4B38-AB49-0197929B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0FB-4C3D-44B7-B109-801815F8743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C273B-CD2A-48E5-BBC3-0049DCFD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6824C-A082-4F4A-A88F-BF08DDE6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4862-B65E-438C-929E-D224F179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503E-2083-4D77-AB31-32D23BBC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CB3B-9847-4814-AE09-50DB9DA9C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E7943-30C1-48F3-BF4E-5D12C4C3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4F7EB-F78E-41EB-81AE-076C3E60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0FB-4C3D-44B7-B109-801815F8743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A310F-5C22-4301-BE10-35487801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A93AD-0192-49B5-BF89-B2A5574F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4862-B65E-438C-929E-D224F179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3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A209-1858-4216-8AE1-48458060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F625C-645C-462F-A6AB-60CC24FF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CA932-3147-436A-8959-1171FE7C3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65AB2-2CA5-4113-A62A-056867D45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3AB48-343B-4016-9D3F-A9A774C5C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FDC53-613E-497A-8DC0-AB8BA1F3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0FB-4C3D-44B7-B109-801815F8743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61E7-1AAC-4F09-AFEB-6394D6A9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F70F8-5130-4DF2-848E-4D92629E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4862-B65E-438C-929E-D224F179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4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01D4-060F-49CF-A1CF-2EF8828A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F81A7-A5C2-47BF-8C47-FAFB56A1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0FB-4C3D-44B7-B109-801815F8743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3E93E-1398-42EA-B33A-3BF025D1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CFAA7-2600-42BA-A5B4-278A747F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4862-B65E-438C-929E-D224F179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AFF41-82EF-402C-95B7-7236ACA8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0FB-4C3D-44B7-B109-801815F8743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E11EA-71F9-4679-8A9A-580C89E0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2E0DD-0F2D-40AD-A5DF-CBFD5E7B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4862-B65E-438C-929E-D224F179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A200-1BC5-43BF-AE7F-BDC45DB3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786C-7CBC-41AE-AA55-FDC32549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8DB45-CEDB-4B69-89D6-544EFDCF3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C35F4-2A4F-48B8-A061-0E715A11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0FB-4C3D-44B7-B109-801815F8743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8738A-8990-49E7-89C1-F3C77323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27FD2-1933-4CA8-A18B-1CC4A58A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4862-B65E-438C-929E-D224F179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2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F035-502C-457F-A5BD-F12B4A6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4B4DC-CA17-49A0-AE0A-6C8EC01EF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B5546-F3B5-43D6-B027-C751768C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AD845-B629-4873-BD60-D9A4EBD4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F0FB-4C3D-44B7-B109-801815F8743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1E425-1A7D-4704-B4A1-B75AAFD1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016E6-E0BE-45CC-8683-CEE9F774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4862-B65E-438C-929E-D224F179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74E3C-B6CB-4E53-9014-9E37476C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F5427-5E45-4513-800F-BB5B6F9C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8731-CE6C-43C4-82AC-E5188D937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3F0FB-4C3D-44B7-B109-801815F8743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2EB16-6348-42B7-9327-56B13990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C7996-9D86-4C06-B4D3-6EBE9D057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4862-B65E-438C-929E-D224F179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3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AC7562-B648-4A43-AAF6-F03E7989367E}"/>
              </a:ext>
            </a:extLst>
          </p:cNvPr>
          <p:cNvSpPr/>
          <p:nvPr/>
        </p:nvSpPr>
        <p:spPr>
          <a:xfrm>
            <a:off x="1009077" y="149291"/>
            <a:ext cx="3391950" cy="6220384"/>
          </a:xfrm>
          <a:custGeom>
            <a:avLst/>
            <a:gdLst>
              <a:gd name="connsiteX0" fmla="*/ 0 w 3391950"/>
              <a:gd name="connsiteY0" fmla="*/ 565336 h 6220384"/>
              <a:gd name="connsiteX1" fmla="*/ 565336 w 3391950"/>
              <a:gd name="connsiteY1" fmla="*/ 0 h 6220384"/>
              <a:gd name="connsiteX2" fmla="*/ 2826614 w 3391950"/>
              <a:gd name="connsiteY2" fmla="*/ 0 h 6220384"/>
              <a:gd name="connsiteX3" fmla="*/ 3391950 w 3391950"/>
              <a:gd name="connsiteY3" fmla="*/ 565336 h 6220384"/>
              <a:gd name="connsiteX4" fmla="*/ 3391950 w 3391950"/>
              <a:gd name="connsiteY4" fmla="*/ 5655048 h 6220384"/>
              <a:gd name="connsiteX5" fmla="*/ 2826614 w 3391950"/>
              <a:gd name="connsiteY5" fmla="*/ 6220384 h 6220384"/>
              <a:gd name="connsiteX6" fmla="*/ 565336 w 3391950"/>
              <a:gd name="connsiteY6" fmla="*/ 6220384 h 6220384"/>
              <a:gd name="connsiteX7" fmla="*/ 0 w 3391950"/>
              <a:gd name="connsiteY7" fmla="*/ 5655048 h 6220384"/>
              <a:gd name="connsiteX8" fmla="*/ 0 w 3391950"/>
              <a:gd name="connsiteY8" fmla="*/ 565336 h 622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1950" h="6220384" fill="none" extrusionOk="0">
                <a:moveTo>
                  <a:pt x="0" y="565336"/>
                </a:moveTo>
                <a:cubicBezTo>
                  <a:pt x="-57298" y="236670"/>
                  <a:pt x="243915" y="3135"/>
                  <a:pt x="565336" y="0"/>
                </a:cubicBezTo>
                <a:cubicBezTo>
                  <a:pt x="1662458" y="72301"/>
                  <a:pt x="1856986" y="128079"/>
                  <a:pt x="2826614" y="0"/>
                </a:cubicBezTo>
                <a:cubicBezTo>
                  <a:pt x="3161572" y="48261"/>
                  <a:pt x="3370447" y="275181"/>
                  <a:pt x="3391950" y="565336"/>
                </a:cubicBezTo>
                <a:cubicBezTo>
                  <a:pt x="3452901" y="2720250"/>
                  <a:pt x="3324021" y="3420650"/>
                  <a:pt x="3391950" y="5655048"/>
                </a:cubicBezTo>
                <a:cubicBezTo>
                  <a:pt x="3418454" y="6018933"/>
                  <a:pt x="3164138" y="6198432"/>
                  <a:pt x="2826614" y="6220384"/>
                </a:cubicBezTo>
                <a:cubicBezTo>
                  <a:pt x="2115349" y="6055387"/>
                  <a:pt x="1102019" y="6289137"/>
                  <a:pt x="565336" y="6220384"/>
                </a:cubicBezTo>
                <a:cubicBezTo>
                  <a:pt x="277022" y="6238287"/>
                  <a:pt x="36837" y="5977514"/>
                  <a:pt x="0" y="5655048"/>
                </a:cubicBezTo>
                <a:cubicBezTo>
                  <a:pt x="-151219" y="4665835"/>
                  <a:pt x="84613" y="1248041"/>
                  <a:pt x="0" y="565336"/>
                </a:cubicBezTo>
                <a:close/>
              </a:path>
              <a:path w="3391950" h="6220384" stroke="0" extrusionOk="0">
                <a:moveTo>
                  <a:pt x="0" y="565336"/>
                </a:moveTo>
                <a:cubicBezTo>
                  <a:pt x="-13085" y="208504"/>
                  <a:pt x="287031" y="-34983"/>
                  <a:pt x="565336" y="0"/>
                </a:cubicBezTo>
                <a:cubicBezTo>
                  <a:pt x="1058457" y="-161424"/>
                  <a:pt x="2405286" y="-82688"/>
                  <a:pt x="2826614" y="0"/>
                </a:cubicBezTo>
                <a:cubicBezTo>
                  <a:pt x="3147797" y="-7508"/>
                  <a:pt x="3419274" y="256784"/>
                  <a:pt x="3391950" y="565336"/>
                </a:cubicBezTo>
                <a:cubicBezTo>
                  <a:pt x="3525222" y="2891638"/>
                  <a:pt x="3430890" y="3324702"/>
                  <a:pt x="3391950" y="5655048"/>
                </a:cubicBezTo>
                <a:cubicBezTo>
                  <a:pt x="3403382" y="5974389"/>
                  <a:pt x="3131584" y="6184384"/>
                  <a:pt x="2826614" y="6220384"/>
                </a:cubicBezTo>
                <a:cubicBezTo>
                  <a:pt x="1955820" y="6328380"/>
                  <a:pt x="1685086" y="6169792"/>
                  <a:pt x="565336" y="6220384"/>
                </a:cubicBezTo>
                <a:cubicBezTo>
                  <a:pt x="230924" y="6244659"/>
                  <a:pt x="-16077" y="5932113"/>
                  <a:pt x="0" y="5655048"/>
                </a:cubicBezTo>
                <a:cubicBezTo>
                  <a:pt x="-147990" y="4802011"/>
                  <a:pt x="-47006" y="2222677"/>
                  <a:pt x="0" y="56533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Data Organization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97031F-15D9-4F74-8772-CD3C058DF356}"/>
              </a:ext>
            </a:extLst>
          </p:cNvPr>
          <p:cNvSpPr/>
          <p:nvPr/>
        </p:nvSpPr>
        <p:spPr>
          <a:xfrm>
            <a:off x="4576885" y="149291"/>
            <a:ext cx="3391950" cy="6220384"/>
          </a:xfrm>
          <a:custGeom>
            <a:avLst/>
            <a:gdLst>
              <a:gd name="connsiteX0" fmla="*/ 0 w 3391950"/>
              <a:gd name="connsiteY0" fmla="*/ 565336 h 6220384"/>
              <a:gd name="connsiteX1" fmla="*/ 565336 w 3391950"/>
              <a:gd name="connsiteY1" fmla="*/ 0 h 6220384"/>
              <a:gd name="connsiteX2" fmla="*/ 2826614 w 3391950"/>
              <a:gd name="connsiteY2" fmla="*/ 0 h 6220384"/>
              <a:gd name="connsiteX3" fmla="*/ 3391950 w 3391950"/>
              <a:gd name="connsiteY3" fmla="*/ 565336 h 6220384"/>
              <a:gd name="connsiteX4" fmla="*/ 3391950 w 3391950"/>
              <a:gd name="connsiteY4" fmla="*/ 5655048 h 6220384"/>
              <a:gd name="connsiteX5" fmla="*/ 2826614 w 3391950"/>
              <a:gd name="connsiteY5" fmla="*/ 6220384 h 6220384"/>
              <a:gd name="connsiteX6" fmla="*/ 565336 w 3391950"/>
              <a:gd name="connsiteY6" fmla="*/ 6220384 h 6220384"/>
              <a:gd name="connsiteX7" fmla="*/ 0 w 3391950"/>
              <a:gd name="connsiteY7" fmla="*/ 5655048 h 6220384"/>
              <a:gd name="connsiteX8" fmla="*/ 0 w 3391950"/>
              <a:gd name="connsiteY8" fmla="*/ 565336 h 622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1950" h="6220384" fill="none" extrusionOk="0">
                <a:moveTo>
                  <a:pt x="0" y="565336"/>
                </a:moveTo>
                <a:cubicBezTo>
                  <a:pt x="35967" y="224036"/>
                  <a:pt x="242909" y="19599"/>
                  <a:pt x="565336" y="0"/>
                </a:cubicBezTo>
                <a:cubicBezTo>
                  <a:pt x="1502926" y="-93494"/>
                  <a:pt x="1980172" y="18491"/>
                  <a:pt x="2826614" y="0"/>
                </a:cubicBezTo>
                <a:cubicBezTo>
                  <a:pt x="3179706" y="11817"/>
                  <a:pt x="3402656" y="250201"/>
                  <a:pt x="3391950" y="565336"/>
                </a:cubicBezTo>
                <a:cubicBezTo>
                  <a:pt x="3342052" y="2161953"/>
                  <a:pt x="3276953" y="3771136"/>
                  <a:pt x="3391950" y="5655048"/>
                </a:cubicBezTo>
                <a:cubicBezTo>
                  <a:pt x="3393918" y="5932438"/>
                  <a:pt x="3100728" y="6237365"/>
                  <a:pt x="2826614" y="6220384"/>
                </a:cubicBezTo>
                <a:cubicBezTo>
                  <a:pt x="1857139" y="6350796"/>
                  <a:pt x="1400659" y="6274598"/>
                  <a:pt x="565336" y="6220384"/>
                </a:cubicBezTo>
                <a:cubicBezTo>
                  <a:pt x="286084" y="6169522"/>
                  <a:pt x="-21992" y="5961737"/>
                  <a:pt x="0" y="5655048"/>
                </a:cubicBezTo>
                <a:cubicBezTo>
                  <a:pt x="-26173" y="4096578"/>
                  <a:pt x="-161304" y="2908944"/>
                  <a:pt x="0" y="565336"/>
                </a:cubicBezTo>
                <a:close/>
              </a:path>
              <a:path w="3391950" h="6220384" stroke="0" extrusionOk="0">
                <a:moveTo>
                  <a:pt x="0" y="565336"/>
                </a:moveTo>
                <a:cubicBezTo>
                  <a:pt x="30962" y="293318"/>
                  <a:pt x="220754" y="8727"/>
                  <a:pt x="565336" y="0"/>
                </a:cubicBezTo>
                <a:cubicBezTo>
                  <a:pt x="1386025" y="-164532"/>
                  <a:pt x="2209214" y="-56740"/>
                  <a:pt x="2826614" y="0"/>
                </a:cubicBezTo>
                <a:cubicBezTo>
                  <a:pt x="3088567" y="7880"/>
                  <a:pt x="3399122" y="209309"/>
                  <a:pt x="3391950" y="565336"/>
                </a:cubicBezTo>
                <a:cubicBezTo>
                  <a:pt x="3391316" y="2449156"/>
                  <a:pt x="3546633" y="3399282"/>
                  <a:pt x="3391950" y="5655048"/>
                </a:cubicBezTo>
                <a:cubicBezTo>
                  <a:pt x="3379802" y="5957964"/>
                  <a:pt x="3111787" y="6228059"/>
                  <a:pt x="2826614" y="6220384"/>
                </a:cubicBezTo>
                <a:cubicBezTo>
                  <a:pt x="2368610" y="6276099"/>
                  <a:pt x="1270400" y="6380984"/>
                  <a:pt x="565336" y="6220384"/>
                </a:cubicBezTo>
                <a:cubicBezTo>
                  <a:pt x="217435" y="6249707"/>
                  <a:pt x="-11435" y="5925773"/>
                  <a:pt x="0" y="5655048"/>
                </a:cubicBezTo>
                <a:cubicBezTo>
                  <a:pt x="23675" y="3351653"/>
                  <a:pt x="19517" y="1529533"/>
                  <a:pt x="0" y="56533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19408494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Data Translation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9E4A52-D710-402E-90B3-C738E2897CE8}"/>
              </a:ext>
            </a:extLst>
          </p:cNvPr>
          <p:cNvSpPr/>
          <p:nvPr/>
        </p:nvSpPr>
        <p:spPr>
          <a:xfrm>
            <a:off x="8098038" y="149290"/>
            <a:ext cx="2837128" cy="2804277"/>
          </a:xfrm>
          <a:custGeom>
            <a:avLst/>
            <a:gdLst>
              <a:gd name="connsiteX0" fmla="*/ 0 w 2837128"/>
              <a:gd name="connsiteY0" fmla="*/ 467389 h 2804277"/>
              <a:gd name="connsiteX1" fmla="*/ 467389 w 2837128"/>
              <a:gd name="connsiteY1" fmla="*/ 0 h 2804277"/>
              <a:gd name="connsiteX2" fmla="*/ 2369739 w 2837128"/>
              <a:gd name="connsiteY2" fmla="*/ 0 h 2804277"/>
              <a:gd name="connsiteX3" fmla="*/ 2837128 w 2837128"/>
              <a:gd name="connsiteY3" fmla="*/ 467389 h 2804277"/>
              <a:gd name="connsiteX4" fmla="*/ 2837128 w 2837128"/>
              <a:gd name="connsiteY4" fmla="*/ 2336888 h 2804277"/>
              <a:gd name="connsiteX5" fmla="*/ 2369739 w 2837128"/>
              <a:gd name="connsiteY5" fmla="*/ 2804277 h 2804277"/>
              <a:gd name="connsiteX6" fmla="*/ 467389 w 2837128"/>
              <a:gd name="connsiteY6" fmla="*/ 2804277 h 2804277"/>
              <a:gd name="connsiteX7" fmla="*/ 0 w 2837128"/>
              <a:gd name="connsiteY7" fmla="*/ 2336888 h 2804277"/>
              <a:gd name="connsiteX8" fmla="*/ 0 w 2837128"/>
              <a:gd name="connsiteY8" fmla="*/ 467389 h 280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7128" h="2804277" fill="none" extrusionOk="0">
                <a:moveTo>
                  <a:pt x="0" y="467389"/>
                </a:moveTo>
                <a:cubicBezTo>
                  <a:pt x="21347" y="210153"/>
                  <a:pt x="221754" y="-24975"/>
                  <a:pt x="467389" y="0"/>
                </a:cubicBezTo>
                <a:cubicBezTo>
                  <a:pt x="1256924" y="141341"/>
                  <a:pt x="2057157" y="-148895"/>
                  <a:pt x="2369739" y="0"/>
                </a:cubicBezTo>
                <a:cubicBezTo>
                  <a:pt x="2625927" y="18979"/>
                  <a:pt x="2827450" y="237053"/>
                  <a:pt x="2837128" y="467389"/>
                </a:cubicBezTo>
                <a:cubicBezTo>
                  <a:pt x="3000985" y="900059"/>
                  <a:pt x="2750209" y="2112440"/>
                  <a:pt x="2837128" y="2336888"/>
                </a:cubicBezTo>
                <a:cubicBezTo>
                  <a:pt x="2824057" y="2625796"/>
                  <a:pt x="2590823" y="2809843"/>
                  <a:pt x="2369739" y="2804277"/>
                </a:cubicBezTo>
                <a:cubicBezTo>
                  <a:pt x="1664018" y="2831951"/>
                  <a:pt x="837246" y="2966839"/>
                  <a:pt x="467389" y="2804277"/>
                </a:cubicBezTo>
                <a:cubicBezTo>
                  <a:pt x="225012" y="2765421"/>
                  <a:pt x="7405" y="2609425"/>
                  <a:pt x="0" y="2336888"/>
                </a:cubicBezTo>
                <a:cubicBezTo>
                  <a:pt x="28709" y="2006282"/>
                  <a:pt x="20655" y="1058367"/>
                  <a:pt x="0" y="467389"/>
                </a:cubicBezTo>
                <a:close/>
              </a:path>
              <a:path w="2837128" h="2804277" stroke="0" extrusionOk="0">
                <a:moveTo>
                  <a:pt x="0" y="467389"/>
                </a:moveTo>
                <a:cubicBezTo>
                  <a:pt x="-17602" y="242023"/>
                  <a:pt x="174313" y="31668"/>
                  <a:pt x="467389" y="0"/>
                </a:cubicBezTo>
                <a:cubicBezTo>
                  <a:pt x="771366" y="57266"/>
                  <a:pt x="1424480" y="11829"/>
                  <a:pt x="2369739" y="0"/>
                </a:cubicBezTo>
                <a:cubicBezTo>
                  <a:pt x="2651495" y="-35297"/>
                  <a:pt x="2856656" y="208107"/>
                  <a:pt x="2837128" y="467389"/>
                </a:cubicBezTo>
                <a:cubicBezTo>
                  <a:pt x="2695802" y="1365449"/>
                  <a:pt x="2852991" y="1702546"/>
                  <a:pt x="2837128" y="2336888"/>
                </a:cubicBezTo>
                <a:cubicBezTo>
                  <a:pt x="2822895" y="2573659"/>
                  <a:pt x="2642919" y="2835772"/>
                  <a:pt x="2369739" y="2804277"/>
                </a:cubicBezTo>
                <a:cubicBezTo>
                  <a:pt x="1994433" y="2753130"/>
                  <a:pt x="738669" y="2799640"/>
                  <a:pt x="467389" y="2804277"/>
                </a:cubicBezTo>
                <a:cubicBezTo>
                  <a:pt x="211075" y="2798444"/>
                  <a:pt x="5001" y="2581309"/>
                  <a:pt x="0" y="2336888"/>
                </a:cubicBezTo>
                <a:cubicBezTo>
                  <a:pt x="25002" y="1476014"/>
                  <a:pt x="-99830" y="1193107"/>
                  <a:pt x="0" y="46738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253409068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Data Correction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F6DB6D9-CD41-4B31-8683-576D348BA3DD}"/>
              </a:ext>
            </a:extLst>
          </p:cNvPr>
          <p:cNvSpPr/>
          <p:nvPr/>
        </p:nvSpPr>
        <p:spPr>
          <a:xfrm>
            <a:off x="8105917" y="3166300"/>
            <a:ext cx="2837128" cy="3203375"/>
          </a:xfrm>
          <a:custGeom>
            <a:avLst/>
            <a:gdLst>
              <a:gd name="connsiteX0" fmla="*/ 0 w 2837128"/>
              <a:gd name="connsiteY0" fmla="*/ 472864 h 3203375"/>
              <a:gd name="connsiteX1" fmla="*/ 472864 w 2837128"/>
              <a:gd name="connsiteY1" fmla="*/ 0 h 3203375"/>
              <a:gd name="connsiteX2" fmla="*/ 2364264 w 2837128"/>
              <a:gd name="connsiteY2" fmla="*/ 0 h 3203375"/>
              <a:gd name="connsiteX3" fmla="*/ 2837128 w 2837128"/>
              <a:gd name="connsiteY3" fmla="*/ 472864 h 3203375"/>
              <a:gd name="connsiteX4" fmla="*/ 2837128 w 2837128"/>
              <a:gd name="connsiteY4" fmla="*/ 2730511 h 3203375"/>
              <a:gd name="connsiteX5" fmla="*/ 2364264 w 2837128"/>
              <a:gd name="connsiteY5" fmla="*/ 3203375 h 3203375"/>
              <a:gd name="connsiteX6" fmla="*/ 472864 w 2837128"/>
              <a:gd name="connsiteY6" fmla="*/ 3203375 h 3203375"/>
              <a:gd name="connsiteX7" fmla="*/ 0 w 2837128"/>
              <a:gd name="connsiteY7" fmla="*/ 2730511 h 3203375"/>
              <a:gd name="connsiteX8" fmla="*/ 0 w 2837128"/>
              <a:gd name="connsiteY8" fmla="*/ 472864 h 320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7128" h="3203375" fill="none" extrusionOk="0">
                <a:moveTo>
                  <a:pt x="0" y="472864"/>
                </a:moveTo>
                <a:cubicBezTo>
                  <a:pt x="50570" y="220936"/>
                  <a:pt x="209491" y="36365"/>
                  <a:pt x="472864" y="0"/>
                </a:cubicBezTo>
                <a:cubicBezTo>
                  <a:pt x="700063" y="-32241"/>
                  <a:pt x="1963795" y="-82375"/>
                  <a:pt x="2364264" y="0"/>
                </a:cubicBezTo>
                <a:cubicBezTo>
                  <a:pt x="2625108" y="-5407"/>
                  <a:pt x="2808688" y="218763"/>
                  <a:pt x="2837128" y="472864"/>
                </a:cubicBezTo>
                <a:cubicBezTo>
                  <a:pt x="2777928" y="1225256"/>
                  <a:pt x="2791118" y="1683800"/>
                  <a:pt x="2837128" y="2730511"/>
                </a:cubicBezTo>
                <a:cubicBezTo>
                  <a:pt x="2786199" y="2996628"/>
                  <a:pt x="2609471" y="3160640"/>
                  <a:pt x="2364264" y="3203375"/>
                </a:cubicBezTo>
                <a:cubicBezTo>
                  <a:pt x="1603772" y="3202364"/>
                  <a:pt x="885724" y="3145000"/>
                  <a:pt x="472864" y="3203375"/>
                </a:cubicBezTo>
                <a:cubicBezTo>
                  <a:pt x="216350" y="3245654"/>
                  <a:pt x="-49120" y="3007497"/>
                  <a:pt x="0" y="2730511"/>
                </a:cubicBezTo>
                <a:cubicBezTo>
                  <a:pt x="-19572" y="2313941"/>
                  <a:pt x="-37495" y="799128"/>
                  <a:pt x="0" y="472864"/>
                </a:cubicBezTo>
                <a:close/>
              </a:path>
              <a:path w="2837128" h="3203375" stroke="0" extrusionOk="0">
                <a:moveTo>
                  <a:pt x="0" y="472864"/>
                </a:moveTo>
                <a:cubicBezTo>
                  <a:pt x="-2979" y="210095"/>
                  <a:pt x="203193" y="3982"/>
                  <a:pt x="472864" y="0"/>
                </a:cubicBezTo>
                <a:cubicBezTo>
                  <a:pt x="1249785" y="92207"/>
                  <a:pt x="2081266" y="50766"/>
                  <a:pt x="2364264" y="0"/>
                </a:cubicBezTo>
                <a:cubicBezTo>
                  <a:pt x="2633765" y="-4510"/>
                  <a:pt x="2852336" y="215249"/>
                  <a:pt x="2837128" y="472864"/>
                </a:cubicBezTo>
                <a:cubicBezTo>
                  <a:pt x="2849357" y="1241920"/>
                  <a:pt x="2952716" y="2154526"/>
                  <a:pt x="2837128" y="2730511"/>
                </a:cubicBezTo>
                <a:cubicBezTo>
                  <a:pt x="2832674" y="2985676"/>
                  <a:pt x="2623282" y="3199134"/>
                  <a:pt x="2364264" y="3203375"/>
                </a:cubicBezTo>
                <a:cubicBezTo>
                  <a:pt x="1711407" y="3134796"/>
                  <a:pt x="1282303" y="3160556"/>
                  <a:pt x="472864" y="3203375"/>
                </a:cubicBezTo>
                <a:cubicBezTo>
                  <a:pt x="211722" y="3213446"/>
                  <a:pt x="-8600" y="2956747"/>
                  <a:pt x="0" y="2730511"/>
                </a:cubicBezTo>
                <a:cubicBezTo>
                  <a:pt x="125798" y="1803498"/>
                  <a:pt x="110748" y="1518180"/>
                  <a:pt x="0" y="472864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48291001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Data Transformation</a:t>
            </a:r>
          </a:p>
        </p:txBody>
      </p:sp>
      <p:cxnSp>
        <p:nvCxnSpPr>
          <p:cNvPr id="232" name="Connector: Curved 231">
            <a:extLst>
              <a:ext uri="{FF2B5EF4-FFF2-40B4-BE49-F238E27FC236}">
                <a16:creationId xmlns:a16="http://schemas.microsoft.com/office/drawing/2014/main" id="{0BE5216A-BA09-4AB1-89EC-80E93A1E3285}"/>
              </a:ext>
            </a:extLst>
          </p:cNvPr>
          <p:cNvCxnSpPr>
            <a:cxnSpLocks/>
            <a:stCxn id="222" idx="5"/>
            <a:endCxn id="16" idx="1"/>
          </p:cNvCxnSpPr>
          <p:nvPr/>
        </p:nvCxnSpPr>
        <p:spPr>
          <a:xfrm rot="5400000" flipH="1" flipV="1">
            <a:off x="1193749" y="2530573"/>
            <a:ext cx="4916427" cy="2399969"/>
          </a:xfrm>
          <a:prstGeom prst="curvedConnector4">
            <a:avLst>
              <a:gd name="adj1" fmla="val -4650"/>
              <a:gd name="adj2" fmla="val 91598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2DF70B-D392-4C03-9635-B114E8AD339D}"/>
              </a:ext>
            </a:extLst>
          </p:cNvPr>
          <p:cNvSpPr/>
          <p:nvPr/>
        </p:nvSpPr>
        <p:spPr>
          <a:xfrm>
            <a:off x="1608009" y="784098"/>
            <a:ext cx="1744255" cy="610292"/>
          </a:xfrm>
          <a:custGeom>
            <a:avLst/>
            <a:gdLst>
              <a:gd name="connsiteX0" fmla="*/ 0 w 1744255"/>
              <a:gd name="connsiteY0" fmla="*/ 101717 h 610292"/>
              <a:gd name="connsiteX1" fmla="*/ 101717 w 1744255"/>
              <a:gd name="connsiteY1" fmla="*/ 0 h 610292"/>
              <a:gd name="connsiteX2" fmla="*/ 1642538 w 1744255"/>
              <a:gd name="connsiteY2" fmla="*/ 0 h 610292"/>
              <a:gd name="connsiteX3" fmla="*/ 1744255 w 1744255"/>
              <a:gd name="connsiteY3" fmla="*/ 101717 h 610292"/>
              <a:gd name="connsiteX4" fmla="*/ 1744255 w 1744255"/>
              <a:gd name="connsiteY4" fmla="*/ 508575 h 610292"/>
              <a:gd name="connsiteX5" fmla="*/ 1642538 w 1744255"/>
              <a:gd name="connsiteY5" fmla="*/ 610292 h 610292"/>
              <a:gd name="connsiteX6" fmla="*/ 101717 w 1744255"/>
              <a:gd name="connsiteY6" fmla="*/ 610292 h 610292"/>
              <a:gd name="connsiteX7" fmla="*/ 0 w 1744255"/>
              <a:gd name="connsiteY7" fmla="*/ 508575 h 610292"/>
              <a:gd name="connsiteX8" fmla="*/ 0 w 1744255"/>
              <a:gd name="connsiteY8" fmla="*/ 101717 h 6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255" h="610292" fill="none" extrusionOk="0">
                <a:moveTo>
                  <a:pt x="0" y="101717"/>
                </a:moveTo>
                <a:cubicBezTo>
                  <a:pt x="-4705" y="44605"/>
                  <a:pt x="44105" y="5469"/>
                  <a:pt x="101717" y="0"/>
                </a:cubicBezTo>
                <a:cubicBezTo>
                  <a:pt x="693633" y="120967"/>
                  <a:pt x="1303498" y="29924"/>
                  <a:pt x="1642538" y="0"/>
                </a:cubicBezTo>
                <a:cubicBezTo>
                  <a:pt x="1698896" y="1317"/>
                  <a:pt x="1744172" y="38208"/>
                  <a:pt x="1744255" y="101717"/>
                </a:cubicBezTo>
                <a:cubicBezTo>
                  <a:pt x="1762514" y="162666"/>
                  <a:pt x="1745373" y="426388"/>
                  <a:pt x="1744255" y="508575"/>
                </a:cubicBezTo>
                <a:cubicBezTo>
                  <a:pt x="1749513" y="561963"/>
                  <a:pt x="1692784" y="602054"/>
                  <a:pt x="1642538" y="610292"/>
                </a:cubicBezTo>
                <a:cubicBezTo>
                  <a:pt x="1034491" y="728183"/>
                  <a:pt x="302483" y="618068"/>
                  <a:pt x="101717" y="610292"/>
                </a:cubicBezTo>
                <a:cubicBezTo>
                  <a:pt x="47971" y="610008"/>
                  <a:pt x="-7513" y="564897"/>
                  <a:pt x="0" y="508575"/>
                </a:cubicBezTo>
                <a:cubicBezTo>
                  <a:pt x="27163" y="466416"/>
                  <a:pt x="33146" y="277630"/>
                  <a:pt x="0" y="101717"/>
                </a:cubicBezTo>
                <a:close/>
              </a:path>
              <a:path w="1744255" h="610292" stroke="0" extrusionOk="0">
                <a:moveTo>
                  <a:pt x="0" y="101717"/>
                </a:moveTo>
                <a:cubicBezTo>
                  <a:pt x="-5901" y="47945"/>
                  <a:pt x="46840" y="-1072"/>
                  <a:pt x="101717" y="0"/>
                </a:cubicBezTo>
                <a:cubicBezTo>
                  <a:pt x="838922" y="-5422"/>
                  <a:pt x="1148725" y="57342"/>
                  <a:pt x="1642538" y="0"/>
                </a:cubicBezTo>
                <a:cubicBezTo>
                  <a:pt x="1691140" y="-4097"/>
                  <a:pt x="1746411" y="46062"/>
                  <a:pt x="1744255" y="101717"/>
                </a:cubicBezTo>
                <a:cubicBezTo>
                  <a:pt x="1770701" y="221354"/>
                  <a:pt x="1733020" y="397550"/>
                  <a:pt x="1744255" y="508575"/>
                </a:cubicBezTo>
                <a:cubicBezTo>
                  <a:pt x="1747171" y="564514"/>
                  <a:pt x="1700136" y="603942"/>
                  <a:pt x="1642538" y="610292"/>
                </a:cubicBezTo>
                <a:cubicBezTo>
                  <a:pt x="974246" y="732987"/>
                  <a:pt x="264279" y="597631"/>
                  <a:pt x="101717" y="610292"/>
                </a:cubicBezTo>
                <a:cubicBezTo>
                  <a:pt x="46158" y="611525"/>
                  <a:pt x="-1661" y="559082"/>
                  <a:pt x="0" y="508575"/>
                </a:cubicBezTo>
                <a:cubicBezTo>
                  <a:pt x="20650" y="331919"/>
                  <a:pt x="-12225" y="255592"/>
                  <a:pt x="0" y="101717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68880357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Is your data in multiple tables 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4B6553-F880-49E8-B83F-6E548ED7A44B}"/>
              </a:ext>
            </a:extLst>
          </p:cNvPr>
          <p:cNvSpPr/>
          <p:nvPr/>
        </p:nvSpPr>
        <p:spPr>
          <a:xfrm>
            <a:off x="2230574" y="1546675"/>
            <a:ext cx="1744255" cy="610292"/>
          </a:xfrm>
          <a:custGeom>
            <a:avLst/>
            <a:gdLst>
              <a:gd name="connsiteX0" fmla="*/ 0 w 1744255"/>
              <a:gd name="connsiteY0" fmla="*/ 101717 h 610292"/>
              <a:gd name="connsiteX1" fmla="*/ 101717 w 1744255"/>
              <a:gd name="connsiteY1" fmla="*/ 0 h 610292"/>
              <a:gd name="connsiteX2" fmla="*/ 1642538 w 1744255"/>
              <a:gd name="connsiteY2" fmla="*/ 0 h 610292"/>
              <a:gd name="connsiteX3" fmla="*/ 1744255 w 1744255"/>
              <a:gd name="connsiteY3" fmla="*/ 101717 h 610292"/>
              <a:gd name="connsiteX4" fmla="*/ 1744255 w 1744255"/>
              <a:gd name="connsiteY4" fmla="*/ 508575 h 610292"/>
              <a:gd name="connsiteX5" fmla="*/ 1642538 w 1744255"/>
              <a:gd name="connsiteY5" fmla="*/ 610292 h 610292"/>
              <a:gd name="connsiteX6" fmla="*/ 101717 w 1744255"/>
              <a:gd name="connsiteY6" fmla="*/ 610292 h 610292"/>
              <a:gd name="connsiteX7" fmla="*/ 0 w 1744255"/>
              <a:gd name="connsiteY7" fmla="*/ 508575 h 610292"/>
              <a:gd name="connsiteX8" fmla="*/ 0 w 1744255"/>
              <a:gd name="connsiteY8" fmla="*/ 101717 h 6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255" h="610292" fill="none" extrusionOk="0">
                <a:moveTo>
                  <a:pt x="0" y="101717"/>
                </a:moveTo>
                <a:cubicBezTo>
                  <a:pt x="-9619" y="46172"/>
                  <a:pt x="44181" y="-2943"/>
                  <a:pt x="101717" y="0"/>
                </a:cubicBezTo>
                <a:cubicBezTo>
                  <a:pt x="786444" y="110749"/>
                  <a:pt x="1158214" y="-54832"/>
                  <a:pt x="1642538" y="0"/>
                </a:cubicBezTo>
                <a:cubicBezTo>
                  <a:pt x="1705711" y="922"/>
                  <a:pt x="1744504" y="44794"/>
                  <a:pt x="1744255" y="101717"/>
                </a:cubicBezTo>
                <a:cubicBezTo>
                  <a:pt x="1714915" y="257487"/>
                  <a:pt x="1733833" y="440018"/>
                  <a:pt x="1744255" y="508575"/>
                </a:cubicBezTo>
                <a:cubicBezTo>
                  <a:pt x="1749242" y="563196"/>
                  <a:pt x="1706993" y="604127"/>
                  <a:pt x="1642538" y="610292"/>
                </a:cubicBezTo>
                <a:cubicBezTo>
                  <a:pt x="1454451" y="565252"/>
                  <a:pt x="644060" y="619339"/>
                  <a:pt x="101717" y="610292"/>
                </a:cubicBezTo>
                <a:cubicBezTo>
                  <a:pt x="43032" y="610210"/>
                  <a:pt x="9608" y="561191"/>
                  <a:pt x="0" y="508575"/>
                </a:cubicBezTo>
                <a:cubicBezTo>
                  <a:pt x="-20663" y="350796"/>
                  <a:pt x="3185" y="181100"/>
                  <a:pt x="0" y="101717"/>
                </a:cubicBezTo>
                <a:close/>
              </a:path>
              <a:path w="1744255" h="610292" stroke="0" extrusionOk="0">
                <a:moveTo>
                  <a:pt x="0" y="101717"/>
                </a:moveTo>
                <a:cubicBezTo>
                  <a:pt x="7467" y="49019"/>
                  <a:pt x="54122" y="-4641"/>
                  <a:pt x="101717" y="0"/>
                </a:cubicBezTo>
                <a:cubicBezTo>
                  <a:pt x="706256" y="-18397"/>
                  <a:pt x="1357445" y="132544"/>
                  <a:pt x="1642538" y="0"/>
                </a:cubicBezTo>
                <a:cubicBezTo>
                  <a:pt x="1692298" y="-2664"/>
                  <a:pt x="1742847" y="47704"/>
                  <a:pt x="1744255" y="101717"/>
                </a:cubicBezTo>
                <a:cubicBezTo>
                  <a:pt x="1744774" y="188742"/>
                  <a:pt x="1713641" y="439549"/>
                  <a:pt x="1744255" y="508575"/>
                </a:cubicBezTo>
                <a:cubicBezTo>
                  <a:pt x="1747451" y="569793"/>
                  <a:pt x="1703561" y="601981"/>
                  <a:pt x="1642538" y="610292"/>
                </a:cubicBezTo>
                <a:cubicBezTo>
                  <a:pt x="1338487" y="529794"/>
                  <a:pt x="332067" y="663209"/>
                  <a:pt x="101717" y="610292"/>
                </a:cubicBezTo>
                <a:cubicBezTo>
                  <a:pt x="46334" y="612688"/>
                  <a:pt x="2" y="563919"/>
                  <a:pt x="0" y="508575"/>
                </a:cubicBezTo>
                <a:cubicBezTo>
                  <a:pt x="36322" y="372871"/>
                  <a:pt x="-36518" y="272479"/>
                  <a:pt x="0" y="101717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92915721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Can you </a:t>
            </a:r>
            <a:r>
              <a:rPr lang="en-US" sz="1400" b="1" dirty="0">
                <a:latin typeface="Century Gothic" panose="020B0502020202020204" pitchFamily="34" charset="0"/>
              </a:rPr>
              <a:t>Stack*</a:t>
            </a:r>
            <a:r>
              <a:rPr lang="en-US" sz="1400" dirty="0">
                <a:latin typeface="Century Gothic" panose="020B0502020202020204" pitchFamily="34" charset="0"/>
              </a:rPr>
              <a:t> some tables?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D2F44A-8CAD-480B-AEC9-B366762CAFE6}"/>
              </a:ext>
            </a:extLst>
          </p:cNvPr>
          <p:cNvSpPr/>
          <p:nvPr/>
        </p:nvSpPr>
        <p:spPr>
          <a:xfrm>
            <a:off x="2230573" y="3207364"/>
            <a:ext cx="1744255" cy="610292"/>
          </a:xfrm>
          <a:custGeom>
            <a:avLst/>
            <a:gdLst>
              <a:gd name="connsiteX0" fmla="*/ 0 w 1744255"/>
              <a:gd name="connsiteY0" fmla="*/ 101717 h 610292"/>
              <a:gd name="connsiteX1" fmla="*/ 101717 w 1744255"/>
              <a:gd name="connsiteY1" fmla="*/ 0 h 610292"/>
              <a:gd name="connsiteX2" fmla="*/ 1642538 w 1744255"/>
              <a:gd name="connsiteY2" fmla="*/ 0 h 610292"/>
              <a:gd name="connsiteX3" fmla="*/ 1744255 w 1744255"/>
              <a:gd name="connsiteY3" fmla="*/ 101717 h 610292"/>
              <a:gd name="connsiteX4" fmla="*/ 1744255 w 1744255"/>
              <a:gd name="connsiteY4" fmla="*/ 508575 h 610292"/>
              <a:gd name="connsiteX5" fmla="*/ 1642538 w 1744255"/>
              <a:gd name="connsiteY5" fmla="*/ 610292 h 610292"/>
              <a:gd name="connsiteX6" fmla="*/ 101717 w 1744255"/>
              <a:gd name="connsiteY6" fmla="*/ 610292 h 610292"/>
              <a:gd name="connsiteX7" fmla="*/ 0 w 1744255"/>
              <a:gd name="connsiteY7" fmla="*/ 508575 h 610292"/>
              <a:gd name="connsiteX8" fmla="*/ 0 w 1744255"/>
              <a:gd name="connsiteY8" fmla="*/ 101717 h 6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255" h="610292" fill="none" extrusionOk="0">
                <a:moveTo>
                  <a:pt x="0" y="101717"/>
                </a:moveTo>
                <a:cubicBezTo>
                  <a:pt x="-2002" y="47105"/>
                  <a:pt x="42031" y="-8668"/>
                  <a:pt x="101717" y="0"/>
                </a:cubicBezTo>
                <a:cubicBezTo>
                  <a:pt x="663024" y="-111707"/>
                  <a:pt x="1092983" y="99253"/>
                  <a:pt x="1642538" y="0"/>
                </a:cubicBezTo>
                <a:cubicBezTo>
                  <a:pt x="1696156" y="-853"/>
                  <a:pt x="1751530" y="44294"/>
                  <a:pt x="1744255" y="101717"/>
                </a:cubicBezTo>
                <a:cubicBezTo>
                  <a:pt x="1761105" y="177279"/>
                  <a:pt x="1772655" y="376673"/>
                  <a:pt x="1744255" y="508575"/>
                </a:cubicBezTo>
                <a:cubicBezTo>
                  <a:pt x="1744605" y="557433"/>
                  <a:pt x="1701608" y="608470"/>
                  <a:pt x="1642538" y="610292"/>
                </a:cubicBezTo>
                <a:cubicBezTo>
                  <a:pt x="977455" y="607559"/>
                  <a:pt x="625266" y="742695"/>
                  <a:pt x="101717" y="610292"/>
                </a:cubicBezTo>
                <a:cubicBezTo>
                  <a:pt x="46037" y="612986"/>
                  <a:pt x="397" y="565792"/>
                  <a:pt x="0" y="508575"/>
                </a:cubicBezTo>
                <a:cubicBezTo>
                  <a:pt x="-1872" y="363281"/>
                  <a:pt x="-33127" y="288545"/>
                  <a:pt x="0" y="101717"/>
                </a:cubicBezTo>
                <a:close/>
              </a:path>
              <a:path w="1744255" h="610292" stroke="0" extrusionOk="0">
                <a:moveTo>
                  <a:pt x="0" y="101717"/>
                </a:moveTo>
                <a:cubicBezTo>
                  <a:pt x="-4909" y="45473"/>
                  <a:pt x="41652" y="-1145"/>
                  <a:pt x="101717" y="0"/>
                </a:cubicBezTo>
                <a:cubicBezTo>
                  <a:pt x="469705" y="27631"/>
                  <a:pt x="1029566" y="-30908"/>
                  <a:pt x="1642538" y="0"/>
                </a:cubicBezTo>
                <a:cubicBezTo>
                  <a:pt x="1705680" y="2925"/>
                  <a:pt x="1744153" y="44637"/>
                  <a:pt x="1744255" y="101717"/>
                </a:cubicBezTo>
                <a:cubicBezTo>
                  <a:pt x="1773307" y="298472"/>
                  <a:pt x="1747732" y="343850"/>
                  <a:pt x="1744255" y="508575"/>
                </a:cubicBezTo>
                <a:cubicBezTo>
                  <a:pt x="1742851" y="562916"/>
                  <a:pt x="1695989" y="608985"/>
                  <a:pt x="1642538" y="610292"/>
                </a:cubicBezTo>
                <a:cubicBezTo>
                  <a:pt x="1035756" y="704090"/>
                  <a:pt x="719626" y="576635"/>
                  <a:pt x="101717" y="610292"/>
                </a:cubicBezTo>
                <a:cubicBezTo>
                  <a:pt x="41698" y="614306"/>
                  <a:pt x="5444" y="570017"/>
                  <a:pt x="0" y="508575"/>
                </a:cubicBezTo>
                <a:cubicBezTo>
                  <a:pt x="30532" y="419111"/>
                  <a:pt x="-8778" y="180063"/>
                  <a:pt x="0" y="101717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629013771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Can you </a:t>
            </a:r>
            <a:r>
              <a:rPr lang="en-US" sz="1400" b="1" dirty="0">
                <a:latin typeface="Century Gothic" panose="020B0502020202020204" pitchFamily="34" charset="0"/>
              </a:rPr>
              <a:t>MERGE*</a:t>
            </a:r>
            <a:r>
              <a:rPr lang="en-US" sz="1400" dirty="0">
                <a:latin typeface="Century Gothic" panose="020B0502020202020204" pitchFamily="34" charset="0"/>
              </a:rPr>
              <a:t> your tables?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016CEC-4456-45C3-A18E-6768B26CFD7D}"/>
              </a:ext>
            </a:extLst>
          </p:cNvPr>
          <p:cNvSpPr/>
          <p:nvPr/>
        </p:nvSpPr>
        <p:spPr>
          <a:xfrm>
            <a:off x="2223760" y="5014896"/>
            <a:ext cx="1744255" cy="610292"/>
          </a:xfrm>
          <a:custGeom>
            <a:avLst/>
            <a:gdLst>
              <a:gd name="connsiteX0" fmla="*/ 0 w 1744255"/>
              <a:gd name="connsiteY0" fmla="*/ 101717 h 610292"/>
              <a:gd name="connsiteX1" fmla="*/ 101717 w 1744255"/>
              <a:gd name="connsiteY1" fmla="*/ 0 h 610292"/>
              <a:gd name="connsiteX2" fmla="*/ 1642538 w 1744255"/>
              <a:gd name="connsiteY2" fmla="*/ 0 h 610292"/>
              <a:gd name="connsiteX3" fmla="*/ 1744255 w 1744255"/>
              <a:gd name="connsiteY3" fmla="*/ 101717 h 610292"/>
              <a:gd name="connsiteX4" fmla="*/ 1744255 w 1744255"/>
              <a:gd name="connsiteY4" fmla="*/ 508575 h 610292"/>
              <a:gd name="connsiteX5" fmla="*/ 1642538 w 1744255"/>
              <a:gd name="connsiteY5" fmla="*/ 610292 h 610292"/>
              <a:gd name="connsiteX6" fmla="*/ 101717 w 1744255"/>
              <a:gd name="connsiteY6" fmla="*/ 610292 h 610292"/>
              <a:gd name="connsiteX7" fmla="*/ 0 w 1744255"/>
              <a:gd name="connsiteY7" fmla="*/ 508575 h 610292"/>
              <a:gd name="connsiteX8" fmla="*/ 0 w 1744255"/>
              <a:gd name="connsiteY8" fmla="*/ 101717 h 6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255" h="610292" fill="none" extrusionOk="0">
                <a:moveTo>
                  <a:pt x="0" y="101717"/>
                </a:moveTo>
                <a:cubicBezTo>
                  <a:pt x="-2287" y="53215"/>
                  <a:pt x="44769" y="-45"/>
                  <a:pt x="101717" y="0"/>
                </a:cubicBezTo>
                <a:cubicBezTo>
                  <a:pt x="573833" y="-28283"/>
                  <a:pt x="1235319" y="32987"/>
                  <a:pt x="1642538" y="0"/>
                </a:cubicBezTo>
                <a:cubicBezTo>
                  <a:pt x="1697959" y="804"/>
                  <a:pt x="1735880" y="44460"/>
                  <a:pt x="1744255" y="101717"/>
                </a:cubicBezTo>
                <a:cubicBezTo>
                  <a:pt x="1769432" y="270011"/>
                  <a:pt x="1775126" y="380505"/>
                  <a:pt x="1744255" y="508575"/>
                </a:cubicBezTo>
                <a:cubicBezTo>
                  <a:pt x="1750128" y="562080"/>
                  <a:pt x="1688510" y="607381"/>
                  <a:pt x="1642538" y="610292"/>
                </a:cubicBezTo>
                <a:cubicBezTo>
                  <a:pt x="900687" y="667014"/>
                  <a:pt x="840624" y="510979"/>
                  <a:pt x="101717" y="610292"/>
                </a:cubicBezTo>
                <a:cubicBezTo>
                  <a:pt x="52471" y="615036"/>
                  <a:pt x="-2677" y="571335"/>
                  <a:pt x="0" y="508575"/>
                </a:cubicBezTo>
                <a:cubicBezTo>
                  <a:pt x="-13898" y="442139"/>
                  <a:pt x="8220" y="271747"/>
                  <a:pt x="0" y="101717"/>
                </a:cubicBezTo>
                <a:close/>
              </a:path>
              <a:path w="1744255" h="610292" stroke="0" extrusionOk="0">
                <a:moveTo>
                  <a:pt x="0" y="101717"/>
                </a:moveTo>
                <a:cubicBezTo>
                  <a:pt x="430" y="43936"/>
                  <a:pt x="44186" y="-2374"/>
                  <a:pt x="101717" y="0"/>
                </a:cubicBezTo>
                <a:cubicBezTo>
                  <a:pt x="810123" y="37342"/>
                  <a:pt x="1069225" y="-108198"/>
                  <a:pt x="1642538" y="0"/>
                </a:cubicBezTo>
                <a:cubicBezTo>
                  <a:pt x="1698555" y="5208"/>
                  <a:pt x="1747718" y="45180"/>
                  <a:pt x="1744255" y="101717"/>
                </a:cubicBezTo>
                <a:cubicBezTo>
                  <a:pt x="1711567" y="156778"/>
                  <a:pt x="1779125" y="378557"/>
                  <a:pt x="1744255" y="508575"/>
                </a:cubicBezTo>
                <a:cubicBezTo>
                  <a:pt x="1750986" y="572723"/>
                  <a:pt x="1700507" y="615654"/>
                  <a:pt x="1642538" y="610292"/>
                </a:cubicBezTo>
                <a:cubicBezTo>
                  <a:pt x="1378537" y="729323"/>
                  <a:pt x="683039" y="587569"/>
                  <a:pt x="101717" y="610292"/>
                </a:cubicBezTo>
                <a:cubicBezTo>
                  <a:pt x="43941" y="610901"/>
                  <a:pt x="-3117" y="573464"/>
                  <a:pt x="0" y="508575"/>
                </a:cubicBezTo>
                <a:cubicBezTo>
                  <a:pt x="18470" y="386651"/>
                  <a:pt x="35742" y="303412"/>
                  <a:pt x="0" y="101717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17698674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Do you need to </a:t>
            </a:r>
            <a:r>
              <a:rPr lang="en-US" sz="1400" b="1" dirty="0">
                <a:latin typeface="Century Gothic" panose="020B0502020202020204" pitchFamily="34" charset="0"/>
              </a:rPr>
              <a:t>TIDY* </a:t>
            </a:r>
            <a:r>
              <a:rPr lang="en-US" sz="1400" dirty="0">
                <a:latin typeface="Century Gothic" panose="020B0502020202020204" pitchFamily="34" charset="0"/>
              </a:rPr>
              <a:t>your data 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8D7AD2-1450-422E-A63C-7745996A9511}"/>
              </a:ext>
            </a:extLst>
          </p:cNvPr>
          <p:cNvSpPr/>
          <p:nvPr/>
        </p:nvSpPr>
        <p:spPr>
          <a:xfrm>
            <a:off x="8332204" y="797083"/>
            <a:ext cx="2155867" cy="686075"/>
          </a:xfrm>
          <a:custGeom>
            <a:avLst/>
            <a:gdLst>
              <a:gd name="connsiteX0" fmla="*/ 0 w 2155867"/>
              <a:gd name="connsiteY0" fmla="*/ 114348 h 686075"/>
              <a:gd name="connsiteX1" fmla="*/ 114348 w 2155867"/>
              <a:gd name="connsiteY1" fmla="*/ 0 h 686075"/>
              <a:gd name="connsiteX2" fmla="*/ 2041519 w 2155867"/>
              <a:gd name="connsiteY2" fmla="*/ 0 h 686075"/>
              <a:gd name="connsiteX3" fmla="*/ 2155867 w 2155867"/>
              <a:gd name="connsiteY3" fmla="*/ 114348 h 686075"/>
              <a:gd name="connsiteX4" fmla="*/ 2155867 w 2155867"/>
              <a:gd name="connsiteY4" fmla="*/ 571727 h 686075"/>
              <a:gd name="connsiteX5" fmla="*/ 2041519 w 2155867"/>
              <a:gd name="connsiteY5" fmla="*/ 686075 h 686075"/>
              <a:gd name="connsiteX6" fmla="*/ 114348 w 2155867"/>
              <a:gd name="connsiteY6" fmla="*/ 686075 h 686075"/>
              <a:gd name="connsiteX7" fmla="*/ 0 w 2155867"/>
              <a:gd name="connsiteY7" fmla="*/ 571727 h 686075"/>
              <a:gd name="connsiteX8" fmla="*/ 0 w 2155867"/>
              <a:gd name="connsiteY8" fmla="*/ 114348 h 68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5867" h="686075" fill="none" extrusionOk="0">
                <a:moveTo>
                  <a:pt x="0" y="114348"/>
                </a:moveTo>
                <a:cubicBezTo>
                  <a:pt x="-6565" y="53472"/>
                  <a:pt x="46530" y="4397"/>
                  <a:pt x="114348" y="0"/>
                </a:cubicBezTo>
                <a:cubicBezTo>
                  <a:pt x="1061920" y="-108115"/>
                  <a:pt x="1155463" y="77991"/>
                  <a:pt x="2041519" y="0"/>
                </a:cubicBezTo>
                <a:cubicBezTo>
                  <a:pt x="2113018" y="-4002"/>
                  <a:pt x="2154380" y="63726"/>
                  <a:pt x="2155867" y="114348"/>
                </a:cubicBezTo>
                <a:cubicBezTo>
                  <a:pt x="2123963" y="308404"/>
                  <a:pt x="2190836" y="486718"/>
                  <a:pt x="2155867" y="571727"/>
                </a:cubicBezTo>
                <a:cubicBezTo>
                  <a:pt x="2163410" y="640032"/>
                  <a:pt x="2094967" y="686902"/>
                  <a:pt x="2041519" y="686075"/>
                </a:cubicBezTo>
                <a:cubicBezTo>
                  <a:pt x="1170672" y="529863"/>
                  <a:pt x="647391" y="693590"/>
                  <a:pt x="114348" y="686075"/>
                </a:cubicBezTo>
                <a:cubicBezTo>
                  <a:pt x="47814" y="689340"/>
                  <a:pt x="-5844" y="640911"/>
                  <a:pt x="0" y="571727"/>
                </a:cubicBezTo>
                <a:cubicBezTo>
                  <a:pt x="-11633" y="392340"/>
                  <a:pt x="-11010" y="201316"/>
                  <a:pt x="0" y="114348"/>
                </a:cubicBezTo>
                <a:close/>
              </a:path>
              <a:path w="2155867" h="686075" stroke="0" extrusionOk="0">
                <a:moveTo>
                  <a:pt x="0" y="114348"/>
                </a:moveTo>
                <a:cubicBezTo>
                  <a:pt x="2138" y="48634"/>
                  <a:pt x="51160" y="-2352"/>
                  <a:pt x="114348" y="0"/>
                </a:cubicBezTo>
                <a:cubicBezTo>
                  <a:pt x="909032" y="35120"/>
                  <a:pt x="1107212" y="-37530"/>
                  <a:pt x="2041519" y="0"/>
                </a:cubicBezTo>
                <a:cubicBezTo>
                  <a:pt x="2107449" y="909"/>
                  <a:pt x="2148302" y="56194"/>
                  <a:pt x="2155867" y="114348"/>
                </a:cubicBezTo>
                <a:cubicBezTo>
                  <a:pt x="2145541" y="173089"/>
                  <a:pt x="2115417" y="472662"/>
                  <a:pt x="2155867" y="571727"/>
                </a:cubicBezTo>
                <a:cubicBezTo>
                  <a:pt x="2144514" y="635782"/>
                  <a:pt x="2101051" y="678596"/>
                  <a:pt x="2041519" y="686075"/>
                </a:cubicBezTo>
                <a:cubicBezTo>
                  <a:pt x="1532331" y="795896"/>
                  <a:pt x="356707" y="817353"/>
                  <a:pt x="114348" y="686075"/>
                </a:cubicBezTo>
                <a:cubicBezTo>
                  <a:pt x="49640" y="689794"/>
                  <a:pt x="7507" y="640370"/>
                  <a:pt x="0" y="571727"/>
                </a:cubicBezTo>
                <a:cubicBezTo>
                  <a:pt x="13690" y="353664"/>
                  <a:pt x="10084" y="323986"/>
                  <a:pt x="0" y="11434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5275662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Do you want to apply some corrections 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9F75AE-8469-4D83-B4E9-813609C89CA1}"/>
              </a:ext>
            </a:extLst>
          </p:cNvPr>
          <p:cNvSpPr/>
          <p:nvPr/>
        </p:nvSpPr>
        <p:spPr>
          <a:xfrm>
            <a:off x="4851948" y="799078"/>
            <a:ext cx="2397949" cy="946532"/>
          </a:xfrm>
          <a:custGeom>
            <a:avLst/>
            <a:gdLst>
              <a:gd name="connsiteX0" fmla="*/ 0 w 2397949"/>
              <a:gd name="connsiteY0" fmla="*/ 157758 h 946532"/>
              <a:gd name="connsiteX1" fmla="*/ 157758 w 2397949"/>
              <a:gd name="connsiteY1" fmla="*/ 0 h 946532"/>
              <a:gd name="connsiteX2" fmla="*/ 2240191 w 2397949"/>
              <a:gd name="connsiteY2" fmla="*/ 0 h 946532"/>
              <a:gd name="connsiteX3" fmla="*/ 2397949 w 2397949"/>
              <a:gd name="connsiteY3" fmla="*/ 157758 h 946532"/>
              <a:gd name="connsiteX4" fmla="*/ 2397949 w 2397949"/>
              <a:gd name="connsiteY4" fmla="*/ 788774 h 946532"/>
              <a:gd name="connsiteX5" fmla="*/ 2240191 w 2397949"/>
              <a:gd name="connsiteY5" fmla="*/ 946532 h 946532"/>
              <a:gd name="connsiteX6" fmla="*/ 157758 w 2397949"/>
              <a:gd name="connsiteY6" fmla="*/ 946532 h 946532"/>
              <a:gd name="connsiteX7" fmla="*/ 0 w 2397949"/>
              <a:gd name="connsiteY7" fmla="*/ 788774 h 946532"/>
              <a:gd name="connsiteX8" fmla="*/ 0 w 2397949"/>
              <a:gd name="connsiteY8" fmla="*/ 157758 h 94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7949" h="946532" fill="none" extrusionOk="0">
                <a:moveTo>
                  <a:pt x="0" y="157758"/>
                </a:moveTo>
                <a:cubicBezTo>
                  <a:pt x="-9866" y="63477"/>
                  <a:pt x="54737" y="6699"/>
                  <a:pt x="157758" y="0"/>
                </a:cubicBezTo>
                <a:cubicBezTo>
                  <a:pt x="1159838" y="-130881"/>
                  <a:pt x="1759824" y="-99176"/>
                  <a:pt x="2240191" y="0"/>
                </a:cubicBezTo>
                <a:cubicBezTo>
                  <a:pt x="2325151" y="6480"/>
                  <a:pt x="2410552" y="64779"/>
                  <a:pt x="2397949" y="157758"/>
                </a:cubicBezTo>
                <a:cubicBezTo>
                  <a:pt x="2411971" y="383126"/>
                  <a:pt x="2442729" y="545124"/>
                  <a:pt x="2397949" y="788774"/>
                </a:cubicBezTo>
                <a:cubicBezTo>
                  <a:pt x="2402023" y="872227"/>
                  <a:pt x="2324592" y="935944"/>
                  <a:pt x="2240191" y="946532"/>
                </a:cubicBezTo>
                <a:cubicBezTo>
                  <a:pt x="1333047" y="836585"/>
                  <a:pt x="1074320" y="1006203"/>
                  <a:pt x="157758" y="946532"/>
                </a:cubicBezTo>
                <a:cubicBezTo>
                  <a:pt x="54031" y="945808"/>
                  <a:pt x="797" y="879764"/>
                  <a:pt x="0" y="788774"/>
                </a:cubicBezTo>
                <a:cubicBezTo>
                  <a:pt x="-7558" y="713775"/>
                  <a:pt x="-16068" y="401972"/>
                  <a:pt x="0" y="157758"/>
                </a:cubicBezTo>
                <a:close/>
              </a:path>
              <a:path w="2397949" h="946532" stroke="0" extrusionOk="0">
                <a:moveTo>
                  <a:pt x="0" y="157758"/>
                </a:moveTo>
                <a:cubicBezTo>
                  <a:pt x="1413" y="70173"/>
                  <a:pt x="78595" y="2512"/>
                  <a:pt x="157758" y="0"/>
                </a:cubicBezTo>
                <a:cubicBezTo>
                  <a:pt x="632133" y="-104239"/>
                  <a:pt x="1881268" y="164880"/>
                  <a:pt x="2240191" y="0"/>
                </a:cubicBezTo>
                <a:cubicBezTo>
                  <a:pt x="2329409" y="-1737"/>
                  <a:pt x="2390902" y="65338"/>
                  <a:pt x="2397949" y="157758"/>
                </a:cubicBezTo>
                <a:cubicBezTo>
                  <a:pt x="2424999" y="459492"/>
                  <a:pt x="2438857" y="519026"/>
                  <a:pt x="2397949" y="788774"/>
                </a:cubicBezTo>
                <a:cubicBezTo>
                  <a:pt x="2384979" y="872263"/>
                  <a:pt x="2331563" y="947925"/>
                  <a:pt x="2240191" y="946532"/>
                </a:cubicBezTo>
                <a:cubicBezTo>
                  <a:pt x="1473108" y="1057789"/>
                  <a:pt x="983507" y="1043906"/>
                  <a:pt x="157758" y="946532"/>
                </a:cubicBezTo>
                <a:cubicBezTo>
                  <a:pt x="67427" y="945312"/>
                  <a:pt x="-1027" y="878646"/>
                  <a:pt x="0" y="788774"/>
                </a:cubicBezTo>
                <a:cubicBezTo>
                  <a:pt x="54548" y="658745"/>
                  <a:pt x="-13751" y="441296"/>
                  <a:pt x="0" y="15775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224590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Does your data follow one our Networks’ profile, or a profile you already saved ?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BE64E5E-8656-4510-B665-DB377EE49BD6}"/>
              </a:ext>
            </a:extLst>
          </p:cNvPr>
          <p:cNvCxnSpPr>
            <a:cxnSpLocks/>
            <a:stCxn id="3" idx="1"/>
            <a:endCxn id="7" idx="1"/>
          </p:cNvCxnSpPr>
          <p:nvPr/>
        </p:nvCxnSpPr>
        <p:spPr>
          <a:xfrm rot="10800000" flipH="1" flipV="1">
            <a:off x="1608008" y="1089244"/>
            <a:ext cx="615751" cy="4230798"/>
          </a:xfrm>
          <a:prstGeom prst="bentConnector3">
            <a:avLst>
              <a:gd name="adj1" fmla="val -37125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4B8E88-986A-4DC2-9FDC-E05934DE4883}"/>
              </a:ext>
            </a:extLst>
          </p:cNvPr>
          <p:cNvSpPr txBox="1"/>
          <p:nvPr/>
        </p:nvSpPr>
        <p:spPr>
          <a:xfrm>
            <a:off x="1273523" y="723222"/>
            <a:ext cx="46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istral" panose="03090702030407020403" pitchFamily="66" charset="0"/>
              </a:rPr>
              <a:t>No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0186CE6-BD48-4CA6-BE00-ABDB81E9A127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3352264" y="1089244"/>
            <a:ext cx="622565" cy="762577"/>
          </a:xfrm>
          <a:prstGeom prst="bentConnector3">
            <a:avLst>
              <a:gd name="adj1" fmla="val 136719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F56B7A-BBAB-4152-B42D-236C00391DF0}"/>
              </a:ext>
            </a:extLst>
          </p:cNvPr>
          <p:cNvSpPr txBox="1"/>
          <p:nvPr/>
        </p:nvSpPr>
        <p:spPr>
          <a:xfrm>
            <a:off x="1690600" y="1773478"/>
            <a:ext cx="46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istral" panose="03090702030407020403" pitchFamily="66" charset="0"/>
              </a:rPr>
              <a:t>Yes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43F9C7-7CC7-4E0C-A485-0EA3FE5C503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102701" y="2074775"/>
            <a:ext cx="1" cy="113258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A1356D8-068C-4D2E-9C30-01403F2BFEA3}"/>
              </a:ext>
            </a:extLst>
          </p:cNvPr>
          <p:cNvSpPr txBox="1"/>
          <p:nvPr/>
        </p:nvSpPr>
        <p:spPr>
          <a:xfrm>
            <a:off x="3141673" y="2090079"/>
            <a:ext cx="46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istral" panose="03090702030407020403" pitchFamily="66" charset="0"/>
              </a:rPr>
              <a:t>No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CD2BEDF-96E2-449B-927C-EAE88EC4B774}"/>
              </a:ext>
            </a:extLst>
          </p:cNvPr>
          <p:cNvCxnSpPr>
            <a:cxnSpLocks/>
            <a:stCxn id="5" idx="1"/>
            <a:endCxn id="42" idx="0"/>
          </p:cNvCxnSpPr>
          <p:nvPr/>
        </p:nvCxnSpPr>
        <p:spPr>
          <a:xfrm rot="10800000" flipV="1">
            <a:off x="2078828" y="1851821"/>
            <a:ext cx="151747" cy="547350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47977A4-0EB6-4E9A-9737-BD57794351F1}"/>
              </a:ext>
            </a:extLst>
          </p:cNvPr>
          <p:cNvSpPr/>
          <p:nvPr/>
        </p:nvSpPr>
        <p:spPr>
          <a:xfrm>
            <a:off x="1505622" y="2399171"/>
            <a:ext cx="1146410" cy="610291"/>
          </a:xfrm>
          <a:custGeom>
            <a:avLst/>
            <a:gdLst>
              <a:gd name="connsiteX0" fmla="*/ 0 w 1146410"/>
              <a:gd name="connsiteY0" fmla="*/ 305146 h 610291"/>
              <a:gd name="connsiteX1" fmla="*/ 573205 w 1146410"/>
              <a:gd name="connsiteY1" fmla="*/ 0 h 610291"/>
              <a:gd name="connsiteX2" fmla="*/ 1146410 w 1146410"/>
              <a:gd name="connsiteY2" fmla="*/ 305146 h 610291"/>
              <a:gd name="connsiteX3" fmla="*/ 573205 w 1146410"/>
              <a:gd name="connsiteY3" fmla="*/ 610292 h 610291"/>
              <a:gd name="connsiteX4" fmla="*/ 0 w 1146410"/>
              <a:gd name="connsiteY4" fmla="*/ 305146 h 61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6410" h="610291" fill="none" extrusionOk="0">
                <a:moveTo>
                  <a:pt x="0" y="305146"/>
                </a:moveTo>
                <a:cubicBezTo>
                  <a:pt x="-7160" y="142264"/>
                  <a:pt x="285200" y="18021"/>
                  <a:pt x="573205" y="0"/>
                </a:cubicBezTo>
                <a:cubicBezTo>
                  <a:pt x="910450" y="15840"/>
                  <a:pt x="1157608" y="125560"/>
                  <a:pt x="1146410" y="305146"/>
                </a:cubicBezTo>
                <a:cubicBezTo>
                  <a:pt x="1156756" y="450760"/>
                  <a:pt x="875769" y="603991"/>
                  <a:pt x="573205" y="610292"/>
                </a:cubicBezTo>
                <a:cubicBezTo>
                  <a:pt x="260021" y="605946"/>
                  <a:pt x="10016" y="458144"/>
                  <a:pt x="0" y="305146"/>
                </a:cubicBezTo>
                <a:close/>
              </a:path>
              <a:path w="1146410" h="610291" stroke="0" extrusionOk="0">
                <a:moveTo>
                  <a:pt x="0" y="305146"/>
                </a:moveTo>
                <a:cubicBezTo>
                  <a:pt x="-1206" y="156638"/>
                  <a:pt x="218602" y="-27290"/>
                  <a:pt x="573205" y="0"/>
                </a:cubicBezTo>
                <a:cubicBezTo>
                  <a:pt x="897902" y="-7574"/>
                  <a:pt x="1130400" y="141603"/>
                  <a:pt x="1146410" y="305146"/>
                </a:cubicBezTo>
                <a:cubicBezTo>
                  <a:pt x="1135844" y="530152"/>
                  <a:pt x="883907" y="606368"/>
                  <a:pt x="573205" y="610292"/>
                </a:cubicBezTo>
                <a:cubicBezTo>
                  <a:pt x="278478" y="630069"/>
                  <a:pt x="9573" y="472696"/>
                  <a:pt x="0" y="305146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196990182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anose="020B0503020204020204" pitchFamily="34" charset="0"/>
                <a:cs typeface="Cavolini" panose="020B0502040204020203" pitchFamily="66" charset="0"/>
              </a:rPr>
              <a:t>Stack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A45A20-9F69-4552-BE55-CD71A53D15BE}"/>
              </a:ext>
            </a:extLst>
          </p:cNvPr>
          <p:cNvCxnSpPr>
            <a:cxnSpLocks/>
            <a:stCxn id="42" idx="6"/>
            <a:endCxn id="6" idx="0"/>
          </p:cNvCxnSpPr>
          <p:nvPr/>
        </p:nvCxnSpPr>
        <p:spPr>
          <a:xfrm>
            <a:off x="2652032" y="2704317"/>
            <a:ext cx="450669" cy="503047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06B895-A0B4-4B55-95D1-05E35D50958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095888" y="3817656"/>
            <a:ext cx="6813" cy="119724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08FA4A-F174-4ED1-AC86-D7558E990D86}"/>
              </a:ext>
            </a:extLst>
          </p:cNvPr>
          <p:cNvSpPr txBox="1"/>
          <p:nvPr/>
        </p:nvSpPr>
        <p:spPr>
          <a:xfrm>
            <a:off x="3113127" y="3831727"/>
            <a:ext cx="46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istral" panose="03090702030407020403" pitchFamily="66" charset="0"/>
              </a:rPr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E93506-0218-482E-9BF1-28861A67C9CF}"/>
              </a:ext>
            </a:extLst>
          </p:cNvPr>
          <p:cNvSpPr txBox="1"/>
          <p:nvPr/>
        </p:nvSpPr>
        <p:spPr>
          <a:xfrm>
            <a:off x="1702780" y="3427061"/>
            <a:ext cx="46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istral" panose="03090702030407020403" pitchFamily="66" charset="0"/>
              </a:rPr>
              <a:t>Yes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890861-2E48-4F7B-8635-589B3D301E09}"/>
              </a:ext>
            </a:extLst>
          </p:cNvPr>
          <p:cNvCxnSpPr>
            <a:cxnSpLocks/>
            <a:stCxn id="6" idx="1"/>
            <a:endCxn id="58" idx="0"/>
          </p:cNvCxnSpPr>
          <p:nvPr/>
        </p:nvCxnSpPr>
        <p:spPr>
          <a:xfrm rot="10800000" flipV="1">
            <a:off x="2049755" y="3512510"/>
            <a:ext cx="180819" cy="670160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E2AC5FE-2F6D-43C3-A07D-13C11F2D4A57}"/>
              </a:ext>
            </a:extLst>
          </p:cNvPr>
          <p:cNvSpPr/>
          <p:nvPr/>
        </p:nvSpPr>
        <p:spPr>
          <a:xfrm>
            <a:off x="1476549" y="4182670"/>
            <a:ext cx="1146410" cy="610291"/>
          </a:xfrm>
          <a:custGeom>
            <a:avLst/>
            <a:gdLst>
              <a:gd name="connsiteX0" fmla="*/ 0 w 1146410"/>
              <a:gd name="connsiteY0" fmla="*/ 305146 h 610291"/>
              <a:gd name="connsiteX1" fmla="*/ 573205 w 1146410"/>
              <a:gd name="connsiteY1" fmla="*/ 0 h 610291"/>
              <a:gd name="connsiteX2" fmla="*/ 1146410 w 1146410"/>
              <a:gd name="connsiteY2" fmla="*/ 305146 h 610291"/>
              <a:gd name="connsiteX3" fmla="*/ 573205 w 1146410"/>
              <a:gd name="connsiteY3" fmla="*/ 610292 h 610291"/>
              <a:gd name="connsiteX4" fmla="*/ 0 w 1146410"/>
              <a:gd name="connsiteY4" fmla="*/ 305146 h 61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6410" h="610291" fill="none" extrusionOk="0">
                <a:moveTo>
                  <a:pt x="0" y="305146"/>
                </a:moveTo>
                <a:cubicBezTo>
                  <a:pt x="-44354" y="149560"/>
                  <a:pt x="251877" y="51126"/>
                  <a:pt x="573205" y="0"/>
                </a:cubicBezTo>
                <a:cubicBezTo>
                  <a:pt x="900629" y="15785"/>
                  <a:pt x="1166861" y="115272"/>
                  <a:pt x="1146410" y="305146"/>
                </a:cubicBezTo>
                <a:cubicBezTo>
                  <a:pt x="1103707" y="491744"/>
                  <a:pt x="895344" y="593982"/>
                  <a:pt x="573205" y="610292"/>
                </a:cubicBezTo>
                <a:cubicBezTo>
                  <a:pt x="284318" y="628599"/>
                  <a:pt x="-6340" y="476539"/>
                  <a:pt x="0" y="305146"/>
                </a:cubicBezTo>
                <a:close/>
              </a:path>
              <a:path w="1146410" h="610291" stroke="0" extrusionOk="0">
                <a:moveTo>
                  <a:pt x="0" y="305146"/>
                </a:moveTo>
                <a:cubicBezTo>
                  <a:pt x="-2113" y="177183"/>
                  <a:pt x="246844" y="-15435"/>
                  <a:pt x="573205" y="0"/>
                </a:cubicBezTo>
                <a:cubicBezTo>
                  <a:pt x="896119" y="-3543"/>
                  <a:pt x="1146098" y="166187"/>
                  <a:pt x="1146410" y="305146"/>
                </a:cubicBezTo>
                <a:cubicBezTo>
                  <a:pt x="1167050" y="472499"/>
                  <a:pt x="844905" y="620306"/>
                  <a:pt x="573205" y="610292"/>
                </a:cubicBezTo>
                <a:cubicBezTo>
                  <a:pt x="274063" y="602571"/>
                  <a:pt x="-7996" y="488295"/>
                  <a:pt x="0" y="305146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661164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anose="020B0503020204020204" pitchFamily="34" charset="0"/>
                <a:cs typeface="Cavolini" panose="020B0502040204020203" pitchFamily="66" charset="0"/>
              </a:rPr>
              <a:t>Merge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94AFC9D-2371-41FD-B2BF-30C8ADF58A90}"/>
              </a:ext>
            </a:extLst>
          </p:cNvPr>
          <p:cNvCxnSpPr>
            <a:cxnSpLocks/>
            <a:stCxn id="58" idx="6"/>
            <a:endCxn id="7" idx="0"/>
          </p:cNvCxnSpPr>
          <p:nvPr/>
        </p:nvCxnSpPr>
        <p:spPr>
          <a:xfrm>
            <a:off x="2622959" y="4487816"/>
            <a:ext cx="472929" cy="527080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A890B34-1309-4A1D-8569-498B6CA8BD99}"/>
              </a:ext>
            </a:extLst>
          </p:cNvPr>
          <p:cNvSpPr txBox="1"/>
          <p:nvPr/>
        </p:nvSpPr>
        <p:spPr>
          <a:xfrm>
            <a:off x="3455159" y="723222"/>
            <a:ext cx="46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istral" panose="03090702030407020403" pitchFamily="66" charset="0"/>
              </a:rPr>
              <a:t>Yes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1211C225-9CC0-4952-BB0E-6F327B8011C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3968015" y="1272344"/>
            <a:ext cx="883933" cy="4047698"/>
          </a:xfrm>
          <a:prstGeom prst="curved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04EE187-64DD-4A90-AA82-5FF43DACE2C0}"/>
              </a:ext>
            </a:extLst>
          </p:cNvPr>
          <p:cNvGrpSpPr/>
          <p:nvPr/>
        </p:nvGrpSpPr>
        <p:grpSpPr>
          <a:xfrm>
            <a:off x="5132938" y="1784734"/>
            <a:ext cx="551840" cy="1979998"/>
            <a:chOff x="5132938" y="1784734"/>
            <a:chExt cx="551840" cy="1979998"/>
          </a:xfrm>
        </p:grpSpPr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8582F690-FF60-4A0A-8BD4-0960BB3FF3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02297" y="2515375"/>
              <a:ext cx="1979998" cy="518715"/>
            </a:xfrm>
            <a:prstGeom prst="bentConnector3">
              <a:avLst>
                <a:gd name="adj1" fmla="val 19954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42BF446-305E-4962-AD33-8627EDE24418}"/>
                </a:ext>
              </a:extLst>
            </p:cNvPr>
            <p:cNvSpPr txBox="1"/>
            <p:nvPr/>
          </p:nvSpPr>
          <p:spPr>
            <a:xfrm>
              <a:off x="5233995" y="1855469"/>
              <a:ext cx="450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Mistral" panose="03090702030407020403" pitchFamily="66" charset="0"/>
                </a:rPr>
                <a:t>No</a:t>
              </a: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A5E7EF5-CE0C-417B-A1CE-BC83EF02055F}"/>
              </a:ext>
            </a:extLst>
          </p:cNvPr>
          <p:cNvCxnSpPr>
            <a:cxnSpLocks/>
            <a:stCxn id="16" idx="2"/>
            <a:endCxn id="172" idx="0"/>
          </p:cNvCxnSpPr>
          <p:nvPr/>
        </p:nvCxnSpPr>
        <p:spPr>
          <a:xfrm>
            <a:off x="6050923" y="1745610"/>
            <a:ext cx="65608" cy="53363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749542E-B00D-444A-AA4A-806D82FB6AC2}"/>
              </a:ext>
            </a:extLst>
          </p:cNvPr>
          <p:cNvSpPr txBox="1"/>
          <p:nvPr/>
        </p:nvSpPr>
        <p:spPr>
          <a:xfrm>
            <a:off x="6073397" y="1811730"/>
            <a:ext cx="46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istral" panose="03090702030407020403" pitchFamily="66" charset="0"/>
              </a:rPr>
              <a:t>Yes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8937B32-5D5D-434E-B5A2-080DD9356111}"/>
              </a:ext>
            </a:extLst>
          </p:cNvPr>
          <p:cNvSpPr/>
          <p:nvPr/>
        </p:nvSpPr>
        <p:spPr>
          <a:xfrm>
            <a:off x="4919537" y="3429000"/>
            <a:ext cx="2424265" cy="1781809"/>
          </a:xfrm>
          <a:custGeom>
            <a:avLst/>
            <a:gdLst>
              <a:gd name="connsiteX0" fmla="*/ 0 w 2424265"/>
              <a:gd name="connsiteY0" fmla="*/ 890905 h 1781809"/>
              <a:gd name="connsiteX1" fmla="*/ 1212133 w 2424265"/>
              <a:gd name="connsiteY1" fmla="*/ 0 h 1781809"/>
              <a:gd name="connsiteX2" fmla="*/ 2424266 w 2424265"/>
              <a:gd name="connsiteY2" fmla="*/ 890905 h 1781809"/>
              <a:gd name="connsiteX3" fmla="*/ 1212133 w 2424265"/>
              <a:gd name="connsiteY3" fmla="*/ 1781810 h 1781809"/>
              <a:gd name="connsiteX4" fmla="*/ 0 w 2424265"/>
              <a:gd name="connsiteY4" fmla="*/ 890905 h 178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4265" h="1781809" fill="none" extrusionOk="0">
                <a:moveTo>
                  <a:pt x="0" y="890905"/>
                </a:moveTo>
                <a:cubicBezTo>
                  <a:pt x="-95966" y="458109"/>
                  <a:pt x="620118" y="-46510"/>
                  <a:pt x="1212133" y="0"/>
                </a:cubicBezTo>
                <a:cubicBezTo>
                  <a:pt x="1903010" y="21844"/>
                  <a:pt x="2341826" y="390062"/>
                  <a:pt x="2424266" y="890905"/>
                </a:cubicBezTo>
                <a:cubicBezTo>
                  <a:pt x="2495309" y="1461607"/>
                  <a:pt x="1849667" y="1726000"/>
                  <a:pt x="1212133" y="1781810"/>
                </a:cubicBezTo>
                <a:cubicBezTo>
                  <a:pt x="559524" y="1723194"/>
                  <a:pt x="5482" y="1378362"/>
                  <a:pt x="0" y="890905"/>
                </a:cubicBezTo>
                <a:close/>
              </a:path>
              <a:path w="2424265" h="1781809" stroke="0" extrusionOk="0">
                <a:moveTo>
                  <a:pt x="0" y="890905"/>
                </a:moveTo>
                <a:cubicBezTo>
                  <a:pt x="-68112" y="376624"/>
                  <a:pt x="562065" y="24694"/>
                  <a:pt x="1212133" y="0"/>
                </a:cubicBezTo>
                <a:cubicBezTo>
                  <a:pt x="1885180" y="-18055"/>
                  <a:pt x="2452131" y="466728"/>
                  <a:pt x="2424266" y="890905"/>
                </a:cubicBezTo>
                <a:cubicBezTo>
                  <a:pt x="2372480" y="1357425"/>
                  <a:pt x="1856441" y="1832366"/>
                  <a:pt x="1212133" y="1781810"/>
                </a:cubicBezTo>
                <a:cubicBezTo>
                  <a:pt x="506477" y="1833520"/>
                  <a:pt x="-22272" y="1349754"/>
                  <a:pt x="0" y="890905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344551732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anose="020B0503020204020204" pitchFamily="34" charset="0"/>
                <a:cs typeface="Cavolini" panose="020B0502040204020203" pitchFamily="66" charset="0"/>
              </a:rPr>
              <a:t>Create your own profile by indicating what column stores what variable</a:t>
            </a:r>
          </a:p>
        </p:txBody>
      </p: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CB1659BE-25AA-4254-B040-44C44B06C204}"/>
              </a:ext>
            </a:extLst>
          </p:cNvPr>
          <p:cNvCxnSpPr>
            <a:cxnSpLocks/>
            <a:stCxn id="172" idx="5"/>
            <a:endCxn id="15" idx="1"/>
          </p:cNvCxnSpPr>
          <p:nvPr/>
        </p:nvCxnSpPr>
        <p:spPr>
          <a:xfrm rot="5400000" flipH="1" flipV="1">
            <a:off x="6562918" y="1287593"/>
            <a:ext cx="1916757" cy="1621814"/>
          </a:xfrm>
          <a:prstGeom prst="curvedConnector4">
            <a:avLst>
              <a:gd name="adj1" fmla="val -11926"/>
              <a:gd name="adj2" fmla="val 57584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DCAA65A9-782E-45FF-8C04-30F85E6E6490}"/>
              </a:ext>
            </a:extLst>
          </p:cNvPr>
          <p:cNvSpPr/>
          <p:nvPr/>
        </p:nvSpPr>
        <p:spPr>
          <a:xfrm>
            <a:off x="8602787" y="1849054"/>
            <a:ext cx="1779190" cy="1024816"/>
          </a:xfrm>
          <a:custGeom>
            <a:avLst/>
            <a:gdLst>
              <a:gd name="connsiteX0" fmla="*/ 0 w 1779190"/>
              <a:gd name="connsiteY0" fmla="*/ 512408 h 1024816"/>
              <a:gd name="connsiteX1" fmla="*/ 889595 w 1779190"/>
              <a:gd name="connsiteY1" fmla="*/ 0 h 1024816"/>
              <a:gd name="connsiteX2" fmla="*/ 1779190 w 1779190"/>
              <a:gd name="connsiteY2" fmla="*/ 512408 h 1024816"/>
              <a:gd name="connsiteX3" fmla="*/ 889595 w 1779190"/>
              <a:gd name="connsiteY3" fmla="*/ 1024816 h 1024816"/>
              <a:gd name="connsiteX4" fmla="*/ 0 w 1779190"/>
              <a:gd name="connsiteY4" fmla="*/ 512408 h 102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9190" h="1024816" fill="none" extrusionOk="0">
                <a:moveTo>
                  <a:pt x="0" y="512408"/>
                </a:moveTo>
                <a:cubicBezTo>
                  <a:pt x="5279" y="207684"/>
                  <a:pt x="389570" y="-7421"/>
                  <a:pt x="889595" y="0"/>
                </a:cubicBezTo>
                <a:cubicBezTo>
                  <a:pt x="1352204" y="-22230"/>
                  <a:pt x="1788617" y="227443"/>
                  <a:pt x="1779190" y="512408"/>
                </a:cubicBezTo>
                <a:cubicBezTo>
                  <a:pt x="1773705" y="790623"/>
                  <a:pt x="1356821" y="1027490"/>
                  <a:pt x="889595" y="1024816"/>
                </a:cubicBezTo>
                <a:cubicBezTo>
                  <a:pt x="402940" y="1029859"/>
                  <a:pt x="-13243" y="799161"/>
                  <a:pt x="0" y="512408"/>
                </a:cubicBezTo>
                <a:close/>
              </a:path>
              <a:path w="1779190" h="1024816" stroke="0" extrusionOk="0">
                <a:moveTo>
                  <a:pt x="0" y="512408"/>
                </a:moveTo>
                <a:cubicBezTo>
                  <a:pt x="-26559" y="228110"/>
                  <a:pt x="383592" y="-6215"/>
                  <a:pt x="889595" y="0"/>
                </a:cubicBezTo>
                <a:cubicBezTo>
                  <a:pt x="1411355" y="-3259"/>
                  <a:pt x="1763089" y="188144"/>
                  <a:pt x="1779190" y="512408"/>
                </a:cubicBezTo>
                <a:cubicBezTo>
                  <a:pt x="1762021" y="879236"/>
                  <a:pt x="1335868" y="1000372"/>
                  <a:pt x="889595" y="1024816"/>
                </a:cubicBezTo>
                <a:cubicBezTo>
                  <a:pt x="425420" y="1072184"/>
                  <a:pt x="-8859" y="791258"/>
                  <a:pt x="0" y="512408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76079416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corrections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F254E80-006C-4DAC-B0A3-686BE93AB87D}"/>
              </a:ext>
            </a:extLst>
          </p:cNvPr>
          <p:cNvCxnSpPr>
            <a:cxnSpLocks/>
            <a:stCxn id="15" idx="2"/>
            <a:endCxn id="142" idx="0"/>
          </p:cNvCxnSpPr>
          <p:nvPr/>
        </p:nvCxnSpPr>
        <p:spPr>
          <a:xfrm>
            <a:off x="9410138" y="1483158"/>
            <a:ext cx="82244" cy="36589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B2061CD-2AA2-480E-B9BE-0B4B6709AA12}"/>
              </a:ext>
            </a:extLst>
          </p:cNvPr>
          <p:cNvSpPr txBox="1"/>
          <p:nvPr/>
        </p:nvSpPr>
        <p:spPr>
          <a:xfrm>
            <a:off x="9093205" y="1531261"/>
            <a:ext cx="399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istral" panose="03090702030407020403" pitchFamily="66" charset="0"/>
              </a:rPr>
              <a:t>Yes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EE06B03C-48A1-4DFD-AF60-A53F574F6210}"/>
              </a:ext>
            </a:extLst>
          </p:cNvPr>
          <p:cNvSpPr/>
          <p:nvPr/>
        </p:nvSpPr>
        <p:spPr>
          <a:xfrm>
            <a:off x="8325493" y="3830020"/>
            <a:ext cx="2116518" cy="946532"/>
          </a:xfrm>
          <a:custGeom>
            <a:avLst/>
            <a:gdLst>
              <a:gd name="connsiteX0" fmla="*/ 0 w 2116518"/>
              <a:gd name="connsiteY0" fmla="*/ 157758 h 946532"/>
              <a:gd name="connsiteX1" fmla="*/ 157758 w 2116518"/>
              <a:gd name="connsiteY1" fmla="*/ 0 h 946532"/>
              <a:gd name="connsiteX2" fmla="*/ 1958760 w 2116518"/>
              <a:gd name="connsiteY2" fmla="*/ 0 h 946532"/>
              <a:gd name="connsiteX3" fmla="*/ 2116518 w 2116518"/>
              <a:gd name="connsiteY3" fmla="*/ 157758 h 946532"/>
              <a:gd name="connsiteX4" fmla="*/ 2116518 w 2116518"/>
              <a:gd name="connsiteY4" fmla="*/ 788774 h 946532"/>
              <a:gd name="connsiteX5" fmla="*/ 1958760 w 2116518"/>
              <a:gd name="connsiteY5" fmla="*/ 946532 h 946532"/>
              <a:gd name="connsiteX6" fmla="*/ 157758 w 2116518"/>
              <a:gd name="connsiteY6" fmla="*/ 946532 h 946532"/>
              <a:gd name="connsiteX7" fmla="*/ 0 w 2116518"/>
              <a:gd name="connsiteY7" fmla="*/ 788774 h 946532"/>
              <a:gd name="connsiteX8" fmla="*/ 0 w 2116518"/>
              <a:gd name="connsiteY8" fmla="*/ 157758 h 94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518" h="946532" fill="none" extrusionOk="0">
                <a:moveTo>
                  <a:pt x="0" y="157758"/>
                </a:moveTo>
                <a:cubicBezTo>
                  <a:pt x="-2948" y="70416"/>
                  <a:pt x="61357" y="2274"/>
                  <a:pt x="157758" y="0"/>
                </a:cubicBezTo>
                <a:cubicBezTo>
                  <a:pt x="778106" y="-152260"/>
                  <a:pt x="1117880" y="34325"/>
                  <a:pt x="1958760" y="0"/>
                </a:cubicBezTo>
                <a:cubicBezTo>
                  <a:pt x="2048006" y="-108"/>
                  <a:pt x="2127302" y="81023"/>
                  <a:pt x="2116518" y="157758"/>
                </a:cubicBezTo>
                <a:cubicBezTo>
                  <a:pt x="2154508" y="380582"/>
                  <a:pt x="2096401" y="518836"/>
                  <a:pt x="2116518" y="788774"/>
                </a:cubicBezTo>
                <a:cubicBezTo>
                  <a:pt x="2131475" y="884039"/>
                  <a:pt x="2054010" y="958572"/>
                  <a:pt x="1958760" y="946532"/>
                </a:cubicBezTo>
                <a:cubicBezTo>
                  <a:pt x="1281591" y="1089661"/>
                  <a:pt x="627606" y="964098"/>
                  <a:pt x="157758" y="946532"/>
                </a:cubicBezTo>
                <a:cubicBezTo>
                  <a:pt x="60760" y="951180"/>
                  <a:pt x="-15139" y="883458"/>
                  <a:pt x="0" y="788774"/>
                </a:cubicBezTo>
                <a:cubicBezTo>
                  <a:pt x="-47530" y="509294"/>
                  <a:pt x="-50769" y="257548"/>
                  <a:pt x="0" y="157758"/>
                </a:cubicBezTo>
                <a:close/>
              </a:path>
              <a:path w="2116518" h="946532" stroke="0" extrusionOk="0">
                <a:moveTo>
                  <a:pt x="0" y="157758"/>
                </a:moveTo>
                <a:cubicBezTo>
                  <a:pt x="6496" y="77494"/>
                  <a:pt x="77654" y="3228"/>
                  <a:pt x="157758" y="0"/>
                </a:cubicBezTo>
                <a:cubicBezTo>
                  <a:pt x="523416" y="71788"/>
                  <a:pt x="1169864" y="-126200"/>
                  <a:pt x="1958760" y="0"/>
                </a:cubicBezTo>
                <a:cubicBezTo>
                  <a:pt x="2039247" y="-7684"/>
                  <a:pt x="2120753" y="68099"/>
                  <a:pt x="2116518" y="157758"/>
                </a:cubicBezTo>
                <a:cubicBezTo>
                  <a:pt x="2155648" y="266018"/>
                  <a:pt x="2146793" y="609860"/>
                  <a:pt x="2116518" y="788774"/>
                </a:cubicBezTo>
                <a:cubicBezTo>
                  <a:pt x="2115866" y="879779"/>
                  <a:pt x="2044080" y="942905"/>
                  <a:pt x="1958760" y="946532"/>
                </a:cubicBezTo>
                <a:cubicBezTo>
                  <a:pt x="1689652" y="905704"/>
                  <a:pt x="966292" y="1005983"/>
                  <a:pt x="157758" y="946532"/>
                </a:cubicBezTo>
                <a:cubicBezTo>
                  <a:pt x="62836" y="935921"/>
                  <a:pt x="-13116" y="870796"/>
                  <a:pt x="0" y="788774"/>
                </a:cubicBezTo>
                <a:cubicBezTo>
                  <a:pt x="-55500" y="676379"/>
                  <a:pt x="55900" y="439799"/>
                  <a:pt x="0" y="15775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58221099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Do you want your data to follow our standard?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64CA6DD-5710-4648-8160-19CC03D12CC3}"/>
              </a:ext>
            </a:extLst>
          </p:cNvPr>
          <p:cNvSpPr/>
          <p:nvPr/>
        </p:nvSpPr>
        <p:spPr>
          <a:xfrm>
            <a:off x="5276687" y="2279246"/>
            <a:ext cx="1679687" cy="911052"/>
          </a:xfrm>
          <a:custGeom>
            <a:avLst/>
            <a:gdLst>
              <a:gd name="connsiteX0" fmla="*/ 0 w 1679687"/>
              <a:gd name="connsiteY0" fmla="*/ 455526 h 911052"/>
              <a:gd name="connsiteX1" fmla="*/ 839844 w 1679687"/>
              <a:gd name="connsiteY1" fmla="*/ 0 h 911052"/>
              <a:gd name="connsiteX2" fmla="*/ 1679688 w 1679687"/>
              <a:gd name="connsiteY2" fmla="*/ 455526 h 911052"/>
              <a:gd name="connsiteX3" fmla="*/ 839844 w 1679687"/>
              <a:gd name="connsiteY3" fmla="*/ 911052 h 911052"/>
              <a:gd name="connsiteX4" fmla="*/ 0 w 1679687"/>
              <a:gd name="connsiteY4" fmla="*/ 455526 h 91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9687" h="911052" fill="none" extrusionOk="0">
                <a:moveTo>
                  <a:pt x="0" y="455526"/>
                </a:moveTo>
                <a:cubicBezTo>
                  <a:pt x="-34610" y="127908"/>
                  <a:pt x="414443" y="71867"/>
                  <a:pt x="839844" y="0"/>
                </a:cubicBezTo>
                <a:cubicBezTo>
                  <a:pt x="1297504" y="-32824"/>
                  <a:pt x="1667352" y="211948"/>
                  <a:pt x="1679688" y="455526"/>
                </a:cubicBezTo>
                <a:cubicBezTo>
                  <a:pt x="1692793" y="694636"/>
                  <a:pt x="1285344" y="895254"/>
                  <a:pt x="839844" y="911052"/>
                </a:cubicBezTo>
                <a:cubicBezTo>
                  <a:pt x="345169" y="886933"/>
                  <a:pt x="-18979" y="702068"/>
                  <a:pt x="0" y="455526"/>
                </a:cubicBezTo>
                <a:close/>
              </a:path>
              <a:path w="1679687" h="911052" stroke="0" extrusionOk="0">
                <a:moveTo>
                  <a:pt x="0" y="455526"/>
                </a:moveTo>
                <a:cubicBezTo>
                  <a:pt x="-286" y="281820"/>
                  <a:pt x="346000" y="-48113"/>
                  <a:pt x="839844" y="0"/>
                </a:cubicBezTo>
                <a:cubicBezTo>
                  <a:pt x="1341754" y="3974"/>
                  <a:pt x="1677942" y="201027"/>
                  <a:pt x="1679688" y="455526"/>
                </a:cubicBezTo>
                <a:cubicBezTo>
                  <a:pt x="1641076" y="665403"/>
                  <a:pt x="1284390" y="926830"/>
                  <a:pt x="839844" y="911052"/>
                </a:cubicBezTo>
                <a:cubicBezTo>
                  <a:pt x="388149" y="869181"/>
                  <a:pt x="36621" y="735777"/>
                  <a:pt x="0" y="455526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83725434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anose="020B0503020204020204" pitchFamily="34" charset="0"/>
              </a:rPr>
              <a:t>Pick or upload a profile</a:t>
            </a:r>
          </a:p>
        </p:txBody>
      </p: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D2FB9ADA-B630-4618-A64E-C6D7BBD1D666}"/>
              </a:ext>
            </a:extLst>
          </p:cNvPr>
          <p:cNvCxnSpPr>
            <a:cxnSpLocks/>
            <a:stCxn id="15" idx="3"/>
            <a:endCxn id="156" idx="3"/>
          </p:cNvCxnSpPr>
          <p:nvPr/>
        </p:nvCxnSpPr>
        <p:spPr>
          <a:xfrm flipH="1">
            <a:off x="10442011" y="1140121"/>
            <a:ext cx="46060" cy="3163165"/>
          </a:xfrm>
          <a:prstGeom prst="curvedConnector3">
            <a:avLst>
              <a:gd name="adj1" fmla="val -496309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6B5F6D19-3320-4A6A-9334-96742480AD34}"/>
              </a:ext>
            </a:extLst>
          </p:cNvPr>
          <p:cNvSpPr txBox="1"/>
          <p:nvPr/>
        </p:nvSpPr>
        <p:spPr>
          <a:xfrm>
            <a:off x="10555570" y="880697"/>
            <a:ext cx="46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istral" panose="03090702030407020403" pitchFamily="66" charset="0"/>
              </a:rPr>
              <a:t>No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9B9E6DE-44B9-4121-8346-6F82CD73A5AF}"/>
              </a:ext>
            </a:extLst>
          </p:cNvPr>
          <p:cNvSpPr txBox="1"/>
          <p:nvPr/>
        </p:nvSpPr>
        <p:spPr>
          <a:xfrm>
            <a:off x="3950715" y="5359461"/>
            <a:ext cx="46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istral" panose="03090702030407020403" pitchFamily="66" charset="0"/>
              </a:rPr>
              <a:t>No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178074F0-29F2-46C9-9773-9699DCED45D8}"/>
              </a:ext>
            </a:extLst>
          </p:cNvPr>
          <p:cNvSpPr/>
          <p:nvPr/>
        </p:nvSpPr>
        <p:spPr>
          <a:xfrm>
            <a:off x="1473457" y="5667855"/>
            <a:ext cx="1146410" cy="610291"/>
          </a:xfrm>
          <a:custGeom>
            <a:avLst/>
            <a:gdLst>
              <a:gd name="connsiteX0" fmla="*/ 0 w 1146410"/>
              <a:gd name="connsiteY0" fmla="*/ 305146 h 610291"/>
              <a:gd name="connsiteX1" fmla="*/ 573205 w 1146410"/>
              <a:gd name="connsiteY1" fmla="*/ 0 h 610291"/>
              <a:gd name="connsiteX2" fmla="*/ 1146410 w 1146410"/>
              <a:gd name="connsiteY2" fmla="*/ 305146 h 610291"/>
              <a:gd name="connsiteX3" fmla="*/ 573205 w 1146410"/>
              <a:gd name="connsiteY3" fmla="*/ 610292 h 610291"/>
              <a:gd name="connsiteX4" fmla="*/ 0 w 1146410"/>
              <a:gd name="connsiteY4" fmla="*/ 305146 h 61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6410" h="610291" fill="none" extrusionOk="0">
                <a:moveTo>
                  <a:pt x="0" y="305146"/>
                </a:moveTo>
                <a:cubicBezTo>
                  <a:pt x="-14715" y="117452"/>
                  <a:pt x="247759" y="-55814"/>
                  <a:pt x="573205" y="0"/>
                </a:cubicBezTo>
                <a:cubicBezTo>
                  <a:pt x="885988" y="20309"/>
                  <a:pt x="1132095" y="152535"/>
                  <a:pt x="1146410" y="305146"/>
                </a:cubicBezTo>
                <a:cubicBezTo>
                  <a:pt x="1092890" y="476214"/>
                  <a:pt x="882323" y="599236"/>
                  <a:pt x="573205" y="610292"/>
                </a:cubicBezTo>
                <a:cubicBezTo>
                  <a:pt x="242799" y="582493"/>
                  <a:pt x="-9713" y="490242"/>
                  <a:pt x="0" y="305146"/>
                </a:cubicBezTo>
                <a:close/>
              </a:path>
              <a:path w="1146410" h="610291" stroke="0" extrusionOk="0">
                <a:moveTo>
                  <a:pt x="0" y="305146"/>
                </a:moveTo>
                <a:cubicBezTo>
                  <a:pt x="-34525" y="180252"/>
                  <a:pt x="202101" y="-8562"/>
                  <a:pt x="573205" y="0"/>
                </a:cubicBezTo>
                <a:cubicBezTo>
                  <a:pt x="894797" y="-5367"/>
                  <a:pt x="1166815" y="126606"/>
                  <a:pt x="1146410" y="305146"/>
                </a:cubicBezTo>
                <a:cubicBezTo>
                  <a:pt x="1174252" y="451227"/>
                  <a:pt x="897053" y="592846"/>
                  <a:pt x="573205" y="610292"/>
                </a:cubicBezTo>
                <a:cubicBezTo>
                  <a:pt x="234103" y="589937"/>
                  <a:pt x="-25641" y="468138"/>
                  <a:pt x="0" y="305146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150133779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anose="020B0503020204020204" pitchFamily="34" charset="0"/>
                <a:cs typeface="Cavolini" panose="020B0502040204020203" pitchFamily="66" charset="0"/>
              </a:rPr>
              <a:t>Tidy</a:t>
            </a:r>
          </a:p>
        </p:txBody>
      </p: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D930F416-5EA8-438C-A870-B89B26757865}"/>
              </a:ext>
            </a:extLst>
          </p:cNvPr>
          <p:cNvCxnSpPr>
            <a:cxnSpLocks/>
            <a:stCxn id="7" idx="2"/>
            <a:endCxn id="222" idx="6"/>
          </p:cNvCxnSpPr>
          <p:nvPr/>
        </p:nvCxnSpPr>
        <p:spPr>
          <a:xfrm rot="5400000">
            <a:off x="2683972" y="5561084"/>
            <a:ext cx="347813" cy="476021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BD8DA5AC-1D4A-49FD-BCC2-235BEF0E16E4}"/>
              </a:ext>
            </a:extLst>
          </p:cNvPr>
          <p:cNvSpPr txBox="1"/>
          <p:nvPr/>
        </p:nvSpPr>
        <p:spPr>
          <a:xfrm>
            <a:off x="2787757" y="5592592"/>
            <a:ext cx="46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istral" panose="03090702030407020403" pitchFamily="66" charset="0"/>
              </a:rPr>
              <a:t>Yes</a:t>
            </a:r>
          </a:p>
        </p:txBody>
      </p:sp>
      <p:cxnSp>
        <p:nvCxnSpPr>
          <p:cNvPr id="237" name="Connector: Curved 236">
            <a:extLst>
              <a:ext uri="{FF2B5EF4-FFF2-40B4-BE49-F238E27FC236}">
                <a16:creationId xmlns:a16="http://schemas.microsoft.com/office/drawing/2014/main" id="{5E64AB7E-70E8-4C63-8DCB-BEF41F484EF0}"/>
              </a:ext>
            </a:extLst>
          </p:cNvPr>
          <p:cNvCxnSpPr>
            <a:cxnSpLocks/>
            <a:stCxn id="142" idx="6"/>
            <a:endCxn id="156" idx="3"/>
          </p:cNvCxnSpPr>
          <p:nvPr/>
        </p:nvCxnSpPr>
        <p:spPr>
          <a:xfrm>
            <a:off x="10381977" y="2361462"/>
            <a:ext cx="60034" cy="1941824"/>
          </a:xfrm>
          <a:prstGeom prst="curvedConnector3">
            <a:avLst>
              <a:gd name="adj1" fmla="val 480784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1AA733AB-062F-4DE3-BD5D-D0E3F99B77D6}"/>
              </a:ext>
            </a:extLst>
          </p:cNvPr>
          <p:cNvSpPr txBox="1"/>
          <p:nvPr/>
        </p:nvSpPr>
        <p:spPr>
          <a:xfrm>
            <a:off x="10000844" y="4897866"/>
            <a:ext cx="46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istral" panose="03090702030407020403" pitchFamily="66" charset="0"/>
              </a:rPr>
              <a:t>Yes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A89E4AE6-C5DB-4515-8F24-5D7FC205C7A5}"/>
              </a:ext>
            </a:extLst>
          </p:cNvPr>
          <p:cNvSpPr/>
          <p:nvPr/>
        </p:nvSpPr>
        <p:spPr>
          <a:xfrm>
            <a:off x="10553214" y="5764060"/>
            <a:ext cx="1609570" cy="610291"/>
          </a:xfrm>
          <a:custGeom>
            <a:avLst/>
            <a:gdLst>
              <a:gd name="connsiteX0" fmla="*/ 0 w 1609570"/>
              <a:gd name="connsiteY0" fmla="*/ 305146 h 610291"/>
              <a:gd name="connsiteX1" fmla="*/ 804785 w 1609570"/>
              <a:gd name="connsiteY1" fmla="*/ 0 h 610291"/>
              <a:gd name="connsiteX2" fmla="*/ 1609570 w 1609570"/>
              <a:gd name="connsiteY2" fmla="*/ 305146 h 610291"/>
              <a:gd name="connsiteX3" fmla="*/ 804785 w 1609570"/>
              <a:gd name="connsiteY3" fmla="*/ 610292 h 610291"/>
              <a:gd name="connsiteX4" fmla="*/ 0 w 1609570"/>
              <a:gd name="connsiteY4" fmla="*/ 305146 h 61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9570" h="610291" fill="none" extrusionOk="0">
                <a:moveTo>
                  <a:pt x="0" y="305146"/>
                </a:moveTo>
                <a:cubicBezTo>
                  <a:pt x="-42691" y="171815"/>
                  <a:pt x="341378" y="-28891"/>
                  <a:pt x="804785" y="0"/>
                </a:cubicBezTo>
                <a:cubicBezTo>
                  <a:pt x="1236091" y="-12390"/>
                  <a:pt x="1617741" y="151214"/>
                  <a:pt x="1609570" y="305146"/>
                </a:cubicBezTo>
                <a:cubicBezTo>
                  <a:pt x="1623503" y="473749"/>
                  <a:pt x="1282002" y="589939"/>
                  <a:pt x="804785" y="610292"/>
                </a:cubicBezTo>
                <a:cubicBezTo>
                  <a:pt x="370566" y="604726"/>
                  <a:pt x="-165" y="469212"/>
                  <a:pt x="0" y="305146"/>
                </a:cubicBezTo>
                <a:close/>
              </a:path>
              <a:path w="1609570" h="610291" stroke="0" extrusionOk="0">
                <a:moveTo>
                  <a:pt x="0" y="305146"/>
                </a:moveTo>
                <a:cubicBezTo>
                  <a:pt x="31560" y="165347"/>
                  <a:pt x="318429" y="-16864"/>
                  <a:pt x="804785" y="0"/>
                </a:cubicBezTo>
                <a:cubicBezTo>
                  <a:pt x="1259718" y="-7811"/>
                  <a:pt x="1588058" y="150551"/>
                  <a:pt x="1609570" y="305146"/>
                </a:cubicBezTo>
                <a:cubicBezTo>
                  <a:pt x="1670572" y="498714"/>
                  <a:pt x="1229497" y="594332"/>
                  <a:pt x="804785" y="610292"/>
                </a:cubicBezTo>
                <a:cubicBezTo>
                  <a:pt x="357299" y="625142"/>
                  <a:pt x="5206" y="488575"/>
                  <a:pt x="0" y="305146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905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226469275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Download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F368C106-417D-43F1-B98A-C8DE346A21CF}"/>
              </a:ext>
            </a:extLst>
          </p:cNvPr>
          <p:cNvSpPr/>
          <p:nvPr/>
        </p:nvSpPr>
        <p:spPr>
          <a:xfrm>
            <a:off x="100627" y="297258"/>
            <a:ext cx="1188570" cy="610291"/>
          </a:xfrm>
          <a:custGeom>
            <a:avLst/>
            <a:gdLst>
              <a:gd name="connsiteX0" fmla="*/ 0 w 1188570"/>
              <a:gd name="connsiteY0" fmla="*/ 305146 h 610291"/>
              <a:gd name="connsiteX1" fmla="*/ 594285 w 1188570"/>
              <a:gd name="connsiteY1" fmla="*/ 0 h 610291"/>
              <a:gd name="connsiteX2" fmla="*/ 1188570 w 1188570"/>
              <a:gd name="connsiteY2" fmla="*/ 305146 h 610291"/>
              <a:gd name="connsiteX3" fmla="*/ 594285 w 1188570"/>
              <a:gd name="connsiteY3" fmla="*/ 610292 h 610291"/>
              <a:gd name="connsiteX4" fmla="*/ 0 w 1188570"/>
              <a:gd name="connsiteY4" fmla="*/ 305146 h 61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70" h="610291" fill="none" extrusionOk="0">
                <a:moveTo>
                  <a:pt x="0" y="305146"/>
                </a:moveTo>
                <a:cubicBezTo>
                  <a:pt x="-23137" y="124624"/>
                  <a:pt x="256854" y="20865"/>
                  <a:pt x="594285" y="0"/>
                </a:cubicBezTo>
                <a:cubicBezTo>
                  <a:pt x="912380" y="930"/>
                  <a:pt x="1215408" y="152663"/>
                  <a:pt x="1188570" y="305146"/>
                </a:cubicBezTo>
                <a:cubicBezTo>
                  <a:pt x="1152656" y="437284"/>
                  <a:pt x="937808" y="598347"/>
                  <a:pt x="594285" y="610292"/>
                </a:cubicBezTo>
                <a:cubicBezTo>
                  <a:pt x="265859" y="597641"/>
                  <a:pt x="-1127" y="453180"/>
                  <a:pt x="0" y="305146"/>
                </a:cubicBezTo>
                <a:close/>
              </a:path>
              <a:path w="1188570" h="610291" stroke="0" extrusionOk="0">
                <a:moveTo>
                  <a:pt x="0" y="305146"/>
                </a:moveTo>
                <a:cubicBezTo>
                  <a:pt x="-6378" y="139188"/>
                  <a:pt x="231439" y="-25215"/>
                  <a:pt x="594285" y="0"/>
                </a:cubicBezTo>
                <a:cubicBezTo>
                  <a:pt x="923222" y="-14052"/>
                  <a:pt x="1188642" y="108484"/>
                  <a:pt x="1188570" y="305146"/>
                </a:cubicBezTo>
                <a:cubicBezTo>
                  <a:pt x="1201957" y="472583"/>
                  <a:pt x="942349" y="585590"/>
                  <a:pt x="594285" y="610292"/>
                </a:cubicBezTo>
                <a:cubicBezTo>
                  <a:pt x="297614" y="604087"/>
                  <a:pt x="-6555" y="493118"/>
                  <a:pt x="0" y="305146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905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209930440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Upload</a:t>
            </a:r>
          </a:p>
        </p:txBody>
      </p:sp>
      <p:cxnSp>
        <p:nvCxnSpPr>
          <p:cNvPr id="246" name="Connector: Curved 245">
            <a:extLst>
              <a:ext uri="{FF2B5EF4-FFF2-40B4-BE49-F238E27FC236}">
                <a16:creationId xmlns:a16="http://schemas.microsoft.com/office/drawing/2014/main" id="{C5014EB6-99F9-4334-AE25-94B83E912C35}"/>
              </a:ext>
            </a:extLst>
          </p:cNvPr>
          <p:cNvCxnSpPr>
            <a:cxnSpLocks/>
            <a:stCxn id="107" idx="6"/>
            <a:endCxn id="15" idx="1"/>
          </p:cNvCxnSpPr>
          <p:nvPr/>
        </p:nvCxnSpPr>
        <p:spPr>
          <a:xfrm flipV="1">
            <a:off x="7343802" y="1140121"/>
            <a:ext cx="988402" cy="317978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1A2DDD6D-EE02-418F-9FB2-AFF4815BEB13}"/>
              </a:ext>
            </a:extLst>
          </p:cNvPr>
          <p:cNvSpPr/>
          <p:nvPr/>
        </p:nvSpPr>
        <p:spPr>
          <a:xfrm>
            <a:off x="5787012" y="4992987"/>
            <a:ext cx="1745020" cy="1090248"/>
          </a:xfrm>
          <a:custGeom>
            <a:avLst/>
            <a:gdLst>
              <a:gd name="connsiteX0" fmla="*/ 0 w 1745020"/>
              <a:gd name="connsiteY0" fmla="*/ 545124 h 1090248"/>
              <a:gd name="connsiteX1" fmla="*/ 872510 w 1745020"/>
              <a:gd name="connsiteY1" fmla="*/ 0 h 1090248"/>
              <a:gd name="connsiteX2" fmla="*/ 1745020 w 1745020"/>
              <a:gd name="connsiteY2" fmla="*/ 545124 h 1090248"/>
              <a:gd name="connsiteX3" fmla="*/ 872510 w 1745020"/>
              <a:gd name="connsiteY3" fmla="*/ 1090248 h 1090248"/>
              <a:gd name="connsiteX4" fmla="*/ 0 w 1745020"/>
              <a:gd name="connsiteY4" fmla="*/ 545124 h 109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020" h="1090248" fill="none" extrusionOk="0">
                <a:moveTo>
                  <a:pt x="0" y="545124"/>
                </a:moveTo>
                <a:cubicBezTo>
                  <a:pt x="70704" y="186456"/>
                  <a:pt x="366038" y="-27962"/>
                  <a:pt x="872510" y="0"/>
                </a:cubicBezTo>
                <a:cubicBezTo>
                  <a:pt x="1384012" y="-28591"/>
                  <a:pt x="1739279" y="225497"/>
                  <a:pt x="1745020" y="545124"/>
                </a:cubicBezTo>
                <a:cubicBezTo>
                  <a:pt x="1741482" y="912754"/>
                  <a:pt x="1320417" y="1090406"/>
                  <a:pt x="872510" y="1090248"/>
                </a:cubicBezTo>
                <a:cubicBezTo>
                  <a:pt x="386843" y="1086374"/>
                  <a:pt x="18221" y="836703"/>
                  <a:pt x="0" y="545124"/>
                </a:cubicBezTo>
                <a:close/>
              </a:path>
              <a:path w="1745020" h="1090248" stroke="0" extrusionOk="0">
                <a:moveTo>
                  <a:pt x="0" y="545124"/>
                </a:moveTo>
                <a:cubicBezTo>
                  <a:pt x="7613" y="283622"/>
                  <a:pt x="366143" y="-14922"/>
                  <a:pt x="872510" y="0"/>
                </a:cubicBezTo>
                <a:cubicBezTo>
                  <a:pt x="1387793" y="3581"/>
                  <a:pt x="1778875" y="292874"/>
                  <a:pt x="1745020" y="545124"/>
                </a:cubicBezTo>
                <a:cubicBezTo>
                  <a:pt x="1670622" y="839128"/>
                  <a:pt x="1342990" y="1066977"/>
                  <a:pt x="872510" y="1090248"/>
                </a:cubicBezTo>
                <a:cubicBezTo>
                  <a:pt x="369390" y="1094395"/>
                  <a:pt x="21756" y="874865"/>
                  <a:pt x="0" y="545124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355712478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anose="020B0503020204020204" pitchFamily="34" charset="0"/>
              </a:rPr>
              <a:t>Download your new profile</a:t>
            </a:r>
          </a:p>
        </p:txBody>
      </p:sp>
      <p:cxnSp>
        <p:nvCxnSpPr>
          <p:cNvPr id="269" name="Connector: Curved 268">
            <a:extLst>
              <a:ext uri="{FF2B5EF4-FFF2-40B4-BE49-F238E27FC236}">
                <a16:creationId xmlns:a16="http://schemas.microsoft.com/office/drawing/2014/main" id="{F8E550E8-623B-4748-B198-11B68A1061D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406160" y="602404"/>
            <a:ext cx="1073977" cy="181694"/>
          </a:xfrm>
          <a:prstGeom prst="curved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Connector: Curved 275">
            <a:extLst>
              <a:ext uri="{FF2B5EF4-FFF2-40B4-BE49-F238E27FC236}">
                <a16:creationId xmlns:a16="http://schemas.microsoft.com/office/drawing/2014/main" id="{21A14CB0-D45C-4375-9FDE-9F3F55428F12}"/>
              </a:ext>
            </a:extLst>
          </p:cNvPr>
          <p:cNvCxnSpPr>
            <a:cxnSpLocks/>
            <a:stCxn id="156" idx="2"/>
            <a:endCxn id="242" idx="0"/>
          </p:cNvCxnSpPr>
          <p:nvPr/>
        </p:nvCxnSpPr>
        <p:spPr>
          <a:xfrm rot="16200000" flipH="1">
            <a:off x="9877121" y="4283182"/>
            <a:ext cx="987508" cy="197424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Oval 278">
            <a:extLst>
              <a:ext uri="{FF2B5EF4-FFF2-40B4-BE49-F238E27FC236}">
                <a16:creationId xmlns:a16="http://schemas.microsoft.com/office/drawing/2014/main" id="{280EC2E2-30EF-4DED-AD92-85278C09A7D6}"/>
              </a:ext>
            </a:extLst>
          </p:cNvPr>
          <p:cNvSpPr/>
          <p:nvPr/>
        </p:nvSpPr>
        <p:spPr>
          <a:xfrm>
            <a:off x="8353964" y="5355883"/>
            <a:ext cx="1679687" cy="911052"/>
          </a:xfrm>
          <a:custGeom>
            <a:avLst/>
            <a:gdLst>
              <a:gd name="connsiteX0" fmla="*/ 0 w 1679687"/>
              <a:gd name="connsiteY0" fmla="*/ 455526 h 911052"/>
              <a:gd name="connsiteX1" fmla="*/ 839844 w 1679687"/>
              <a:gd name="connsiteY1" fmla="*/ 0 h 911052"/>
              <a:gd name="connsiteX2" fmla="*/ 1679688 w 1679687"/>
              <a:gd name="connsiteY2" fmla="*/ 455526 h 911052"/>
              <a:gd name="connsiteX3" fmla="*/ 839844 w 1679687"/>
              <a:gd name="connsiteY3" fmla="*/ 911052 h 911052"/>
              <a:gd name="connsiteX4" fmla="*/ 0 w 1679687"/>
              <a:gd name="connsiteY4" fmla="*/ 455526 h 91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9687" h="911052" fill="none" extrusionOk="0">
                <a:moveTo>
                  <a:pt x="0" y="455526"/>
                </a:moveTo>
                <a:cubicBezTo>
                  <a:pt x="-39669" y="224192"/>
                  <a:pt x="334436" y="4469"/>
                  <a:pt x="839844" y="0"/>
                </a:cubicBezTo>
                <a:cubicBezTo>
                  <a:pt x="1316171" y="39219"/>
                  <a:pt x="1682421" y="213005"/>
                  <a:pt x="1679688" y="455526"/>
                </a:cubicBezTo>
                <a:cubicBezTo>
                  <a:pt x="1675601" y="641980"/>
                  <a:pt x="1327185" y="921941"/>
                  <a:pt x="839844" y="911052"/>
                </a:cubicBezTo>
                <a:cubicBezTo>
                  <a:pt x="334481" y="898581"/>
                  <a:pt x="-427" y="697480"/>
                  <a:pt x="0" y="455526"/>
                </a:cubicBezTo>
                <a:close/>
              </a:path>
              <a:path w="1679687" h="911052" stroke="0" extrusionOk="0">
                <a:moveTo>
                  <a:pt x="0" y="455526"/>
                </a:moveTo>
                <a:cubicBezTo>
                  <a:pt x="-10614" y="173511"/>
                  <a:pt x="346693" y="21506"/>
                  <a:pt x="839844" y="0"/>
                </a:cubicBezTo>
                <a:cubicBezTo>
                  <a:pt x="1269709" y="-8923"/>
                  <a:pt x="1660480" y="239836"/>
                  <a:pt x="1679688" y="455526"/>
                </a:cubicBezTo>
                <a:cubicBezTo>
                  <a:pt x="1666836" y="713266"/>
                  <a:pt x="1315106" y="912794"/>
                  <a:pt x="839844" y="911052"/>
                </a:cubicBezTo>
                <a:cubicBezTo>
                  <a:pt x="406192" y="904286"/>
                  <a:pt x="-40650" y="692338"/>
                  <a:pt x="0" y="455526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77676795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or </a:t>
            </a:r>
            <a:r>
              <a:rPr lang="en-US" dirty="0">
                <a:latin typeface="Corbel" panose="020B0503020204020204" pitchFamily="34" charset="0"/>
              </a:rPr>
              <a:t>upload</a:t>
            </a:r>
            <a:r>
              <a:rPr lang="en-US" dirty="0"/>
              <a:t> a profile</a:t>
            </a:r>
          </a:p>
        </p:txBody>
      </p: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F98B23C9-4EFE-4C2B-A995-115BEDB0DBD2}"/>
              </a:ext>
            </a:extLst>
          </p:cNvPr>
          <p:cNvCxnSpPr>
            <a:cxnSpLocks/>
            <a:stCxn id="156" idx="2"/>
          </p:cNvCxnSpPr>
          <p:nvPr/>
        </p:nvCxnSpPr>
        <p:spPr>
          <a:xfrm rot="5400000">
            <a:off x="9035640" y="5007770"/>
            <a:ext cx="579331" cy="116894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A5135E82-21DA-4450-9783-85AA28323EF8}"/>
              </a:ext>
            </a:extLst>
          </p:cNvPr>
          <p:cNvSpPr txBox="1"/>
          <p:nvPr/>
        </p:nvSpPr>
        <p:spPr>
          <a:xfrm>
            <a:off x="8909249" y="5010416"/>
            <a:ext cx="46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istral" panose="03090702030407020403" pitchFamily="66" charset="0"/>
              </a:rPr>
              <a:t>No</a:t>
            </a:r>
          </a:p>
        </p:txBody>
      </p:sp>
      <p:cxnSp>
        <p:nvCxnSpPr>
          <p:cNvPr id="283" name="Connector: Curved 282">
            <a:extLst>
              <a:ext uri="{FF2B5EF4-FFF2-40B4-BE49-F238E27FC236}">
                <a16:creationId xmlns:a16="http://schemas.microsoft.com/office/drawing/2014/main" id="{C123DD3B-DC54-4AB7-871C-047226C99D24}"/>
              </a:ext>
            </a:extLst>
          </p:cNvPr>
          <p:cNvCxnSpPr>
            <a:cxnSpLocks/>
            <a:stCxn id="279" idx="6"/>
            <a:endCxn id="242" idx="2"/>
          </p:cNvCxnSpPr>
          <p:nvPr/>
        </p:nvCxnSpPr>
        <p:spPr>
          <a:xfrm>
            <a:off x="10033651" y="5811409"/>
            <a:ext cx="519563" cy="2577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BD7BCD-4522-4ED0-9998-A84B177AA707}"/>
              </a:ext>
            </a:extLst>
          </p:cNvPr>
          <p:cNvSpPr txBox="1"/>
          <p:nvPr/>
        </p:nvSpPr>
        <p:spPr>
          <a:xfrm>
            <a:off x="876461" y="6479534"/>
            <a:ext cx="10348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Gothic" panose="020B0502020202020204" pitchFamily="34" charset="0"/>
              </a:rPr>
              <a:t>*</a:t>
            </a:r>
            <a:r>
              <a:rPr lang="en-US" sz="1050" b="1" dirty="0">
                <a:latin typeface="Century Gothic" panose="020B0502020202020204" pitchFamily="34" charset="0"/>
              </a:rPr>
              <a:t>Stack</a:t>
            </a:r>
            <a:r>
              <a:rPr lang="en-US" sz="1050" dirty="0">
                <a:latin typeface="Century Gothic" panose="020B0502020202020204" pitchFamily="34" charset="0"/>
              </a:rPr>
              <a:t>: for multiple tables with the same columns (e.g. one per census); </a:t>
            </a:r>
            <a:r>
              <a:rPr lang="en-US" sz="1050" b="1" dirty="0">
                <a:latin typeface="Century Gothic" panose="020B0502020202020204" pitchFamily="34" charset="0"/>
              </a:rPr>
              <a:t>Merge</a:t>
            </a:r>
            <a:r>
              <a:rPr lang="en-US" sz="1050" dirty="0">
                <a:latin typeface="Century Gothic" panose="020B0502020202020204" pitchFamily="34" charset="0"/>
              </a:rPr>
              <a:t>: for two tables that have one key column (e.g. to bring in species table or plot table into your measurement table). </a:t>
            </a:r>
            <a:r>
              <a:rPr lang="en-US" sz="1050" b="1" dirty="0">
                <a:latin typeface="Century Gothic" panose="020B0502020202020204" pitchFamily="34" charset="0"/>
              </a:rPr>
              <a:t>Tidy</a:t>
            </a:r>
            <a:r>
              <a:rPr lang="en-US" sz="1050" dirty="0">
                <a:latin typeface="Century Gothic" panose="020B0502020202020204" pitchFamily="34" charset="0"/>
              </a:rPr>
              <a:t>: for cases where  you have measurements in multiple columns (e.g. one separate DBH column for each census).</a:t>
            </a:r>
            <a:endParaRPr lang="en-US" sz="1050" dirty="0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B279C0C-560F-4170-8548-1ED08F7DC473}"/>
              </a:ext>
            </a:extLst>
          </p:cNvPr>
          <p:cNvGrpSpPr/>
          <p:nvPr/>
        </p:nvGrpSpPr>
        <p:grpSpPr>
          <a:xfrm>
            <a:off x="454462" y="985272"/>
            <a:ext cx="977688" cy="4916427"/>
            <a:chOff x="3328" y="1288103"/>
            <a:chExt cx="977688" cy="4684897"/>
          </a:xfrm>
        </p:grpSpPr>
        <p:sp>
          <p:nvSpPr>
            <p:cNvPr id="229" name="Arrow: Pentagon 228">
              <a:extLst>
                <a:ext uri="{FF2B5EF4-FFF2-40B4-BE49-F238E27FC236}">
                  <a16:creationId xmlns:a16="http://schemas.microsoft.com/office/drawing/2014/main" id="{CBB98FDB-63D8-4754-8790-9764139163F5}"/>
                </a:ext>
              </a:extLst>
            </p:cNvPr>
            <p:cNvSpPr/>
            <p:nvPr/>
          </p:nvSpPr>
          <p:spPr>
            <a:xfrm rot="5400000">
              <a:off x="-1842781" y="3388236"/>
              <a:ext cx="4684897" cy="484632"/>
            </a:xfrm>
            <a:custGeom>
              <a:avLst/>
              <a:gdLst>
                <a:gd name="connsiteX0" fmla="*/ 0 w 4684897"/>
                <a:gd name="connsiteY0" fmla="*/ 0 h 484632"/>
                <a:gd name="connsiteX1" fmla="*/ 2780 w 4684897"/>
                <a:gd name="connsiteY1" fmla="*/ 0 h 484632"/>
                <a:gd name="connsiteX2" fmla="*/ 4684897 w 4684897"/>
                <a:gd name="connsiteY2" fmla="*/ 242316 h 484632"/>
                <a:gd name="connsiteX3" fmla="*/ 2780 w 4684897"/>
                <a:gd name="connsiteY3" fmla="*/ 484632 h 484632"/>
                <a:gd name="connsiteX4" fmla="*/ 0 w 4684897"/>
                <a:gd name="connsiteY4" fmla="*/ 484632 h 484632"/>
                <a:gd name="connsiteX5" fmla="*/ 0 w 4684897"/>
                <a:gd name="connsiteY5" fmla="*/ 0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4897" h="484632" fill="none" extrusionOk="0">
                  <a:moveTo>
                    <a:pt x="0" y="0"/>
                  </a:moveTo>
                  <a:cubicBezTo>
                    <a:pt x="774" y="-46"/>
                    <a:pt x="2108" y="80"/>
                    <a:pt x="2780" y="0"/>
                  </a:cubicBezTo>
                  <a:cubicBezTo>
                    <a:pt x="1152024" y="177598"/>
                    <a:pt x="3840279" y="36732"/>
                    <a:pt x="4684897" y="242316"/>
                  </a:cubicBezTo>
                  <a:cubicBezTo>
                    <a:pt x="3973960" y="210699"/>
                    <a:pt x="1657593" y="494853"/>
                    <a:pt x="2780" y="484632"/>
                  </a:cubicBezTo>
                  <a:cubicBezTo>
                    <a:pt x="1457" y="484853"/>
                    <a:pt x="843" y="484509"/>
                    <a:pt x="0" y="484632"/>
                  </a:cubicBezTo>
                  <a:cubicBezTo>
                    <a:pt x="16701" y="386276"/>
                    <a:pt x="18199" y="178783"/>
                    <a:pt x="0" y="0"/>
                  </a:cubicBezTo>
                  <a:close/>
                </a:path>
                <a:path w="4684897" h="484632" stroke="0" extrusionOk="0">
                  <a:moveTo>
                    <a:pt x="0" y="0"/>
                  </a:moveTo>
                  <a:cubicBezTo>
                    <a:pt x="983" y="-126"/>
                    <a:pt x="1795" y="107"/>
                    <a:pt x="2780" y="0"/>
                  </a:cubicBezTo>
                  <a:cubicBezTo>
                    <a:pt x="828251" y="-18564"/>
                    <a:pt x="4078382" y="79204"/>
                    <a:pt x="4684897" y="242316"/>
                  </a:cubicBezTo>
                  <a:cubicBezTo>
                    <a:pt x="3844250" y="234422"/>
                    <a:pt x="1493331" y="362683"/>
                    <a:pt x="2780" y="484632"/>
                  </a:cubicBezTo>
                  <a:cubicBezTo>
                    <a:pt x="1684" y="484788"/>
                    <a:pt x="372" y="484596"/>
                    <a:pt x="0" y="484632"/>
                  </a:cubicBezTo>
                  <a:cubicBezTo>
                    <a:pt x="28966" y="280366"/>
                    <a:pt x="-6443" y="57047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28575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2804800851">
                    <a:prstGeom prst="homePlate">
                      <a:avLst>
                        <a:gd name="adj" fmla="val 966118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1B309BF-79A3-41E7-B4DF-E35CDB42266C}"/>
                </a:ext>
              </a:extLst>
            </p:cNvPr>
            <p:cNvSpPr txBox="1"/>
            <p:nvPr/>
          </p:nvSpPr>
          <p:spPr>
            <a:xfrm>
              <a:off x="3328" y="2002327"/>
              <a:ext cx="977688" cy="498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Century Gothic" panose="020B0502020202020204" pitchFamily="34" charset="0"/>
                </a:rPr>
                <a:t>∞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B97D95B-CA4D-4CB8-B7BB-1289BEB300DC}"/>
                </a:ext>
              </a:extLst>
            </p:cNvPr>
            <p:cNvSpPr txBox="1"/>
            <p:nvPr/>
          </p:nvSpPr>
          <p:spPr>
            <a:xfrm>
              <a:off x="358354" y="4822657"/>
              <a:ext cx="338554" cy="32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latin typeface="Century Gothic" panose="020B0502020202020204" pitchFamily="34" charset="0"/>
                </a:rPr>
                <a:t>1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379DC631-61AF-4403-B4A0-7E6BF66FAD04}"/>
              </a:ext>
            </a:extLst>
          </p:cNvPr>
          <p:cNvSpPr txBox="1"/>
          <p:nvPr/>
        </p:nvSpPr>
        <p:spPr>
          <a:xfrm>
            <a:off x="534115" y="934515"/>
            <a:ext cx="82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Century Gothic" panose="020B0502020202020204" pitchFamily="34" charset="0"/>
              </a:rPr>
              <a:t>Number of </a:t>
            </a:r>
          </a:p>
          <a:p>
            <a:pPr algn="ctr"/>
            <a:r>
              <a:rPr lang="en-US" sz="1200" b="1" i="1" dirty="0">
                <a:latin typeface="Century Gothic" panose="020B0502020202020204" pitchFamily="34" charset="0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343064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AC7562-B648-4A43-AAF6-F03E7989367E}"/>
              </a:ext>
            </a:extLst>
          </p:cNvPr>
          <p:cNvSpPr/>
          <p:nvPr/>
        </p:nvSpPr>
        <p:spPr>
          <a:xfrm>
            <a:off x="987811" y="149291"/>
            <a:ext cx="3391950" cy="6220384"/>
          </a:xfrm>
          <a:custGeom>
            <a:avLst/>
            <a:gdLst>
              <a:gd name="connsiteX0" fmla="*/ 0 w 3391950"/>
              <a:gd name="connsiteY0" fmla="*/ 565336 h 6220384"/>
              <a:gd name="connsiteX1" fmla="*/ 565336 w 3391950"/>
              <a:gd name="connsiteY1" fmla="*/ 0 h 6220384"/>
              <a:gd name="connsiteX2" fmla="*/ 2826614 w 3391950"/>
              <a:gd name="connsiteY2" fmla="*/ 0 h 6220384"/>
              <a:gd name="connsiteX3" fmla="*/ 3391950 w 3391950"/>
              <a:gd name="connsiteY3" fmla="*/ 565336 h 6220384"/>
              <a:gd name="connsiteX4" fmla="*/ 3391950 w 3391950"/>
              <a:gd name="connsiteY4" fmla="*/ 5655048 h 6220384"/>
              <a:gd name="connsiteX5" fmla="*/ 2826614 w 3391950"/>
              <a:gd name="connsiteY5" fmla="*/ 6220384 h 6220384"/>
              <a:gd name="connsiteX6" fmla="*/ 565336 w 3391950"/>
              <a:gd name="connsiteY6" fmla="*/ 6220384 h 6220384"/>
              <a:gd name="connsiteX7" fmla="*/ 0 w 3391950"/>
              <a:gd name="connsiteY7" fmla="*/ 5655048 h 6220384"/>
              <a:gd name="connsiteX8" fmla="*/ 0 w 3391950"/>
              <a:gd name="connsiteY8" fmla="*/ 565336 h 622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1950" h="6220384" fill="none" extrusionOk="0">
                <a:moveTo>
                  <a:pt x="0" y="565336"/>
                </a:moveTo>
                <a:cubicBezTo>
                  <a:pt x="-57298" y="236670"/>
                  <a:pt x="243915" y="3135"/>
                  <a:pt x="565336" y="0"/>
                </a:cubicBezTo>
                <a:cubicBezTo>
                  <a:pt x="1662458" y="72301"/>
                  <a:pt x="1856986" y="128079"/>
                  <a:pt x="2826614" y="0"/>
                </a:cubicBezTo>
                <a:cubicBezTo>
                  <a:pt x="3161572" y="48261"/>
                  <a:pt x="3370447" y="275181"/>
                  <a:pt x="3391950" y="565336"/>
                </a:cubicBezTo>
                <a:cubicBezTo>
                  <a:pt x="3452901" y="2720250"/>
                  <a:pt x="3324021" y="3420650"/>
                  <a:pt x="3391950" y="5655048"/>
                </a:cubicBezTo>
                <a:cubicBezTo>
                  <a:pt x="3418454" y="6018933"/>
                  <a:pt x="3164138" y="6198432"/>
                  <a:pt x="2826614" y="6220384"/>
                </a:cubicBezTo>
                <a:cubicBezTo>
                  <a:pt x="2115349" y="6055387"/>
                  <a:pt x="1102019" y="6289137"/>
                  <a:pt x="565336" y="6220384"/>
                </a:cubicBezTo>
                <a:cubicBezTo>
                  <a:pt x="277022" y="6238287"/>
                  <a:pt x="36837" y="5977514"/>
                  <a:pt x="0" y="5655048"/>
                </a:cubicBezTo>
                <a:cubicBezTo>
                  <a:pt x="-151219" y="4665835"/>
                  <a:pt x="84613" y="1248041"/>
                  <a:pt x="0" y="565336"/>
                </a:cubicBezTo>
                <a:close/>
              </a:path>
              <a:path w="3391950" h="6220384" stroke="0" extrusionOk="0">
                <a:moveTo>
                  <a:pt x="0" y="565336"/>
                </a:moveTo>
                <a:cubicBezTo>
                  <a:pt x="-13085" y="208504"/>
                  <a:pt x="287031" y="-34983"/>
                  <a:pt x="565336" y="0"/>
                </a:cubicBezTo>
                <a:cubicBezTo>
                  <a:pt x="1058457" y="-161424"/>
                  <a:pt x="2405286" y="-82688"/>
                  <a:pt x="2826614" y="0"/>
                </a:cubicBezTo>
                <a:cubicBezTo>
                  <a:pt x="3147797" y="-7508"/>
                  <a:pt x="3419274" y="256784"/>
                  <a:pt x="3391950" y="565336"/>
                </a:cubicBezTo>
                <a:cubicBezTo>
                  <a:pt x="3525222" y="2891638"/>
                  <a:pt x="3430890" y="3324702"/>
                  <a:pt x="3391950" y="5655048"/>
                </a:cubicBezTo>
                <a:cubicBezTo>
                  <a:pt x="3403382" y="5974389"/>
                  <a:pt x="3131584" y="6184384"/>
                  <a:pt x="2826614" y="6220384"/>
                </a:cubicBezTo>
                <a:cubicBezTo>
                  <a:pt x="1955820" y="6328380"/>
                  <a:pt x="1685086" y="6169792"/>
                  <a:pt x="565336" y="6220384"/>
                </a:cubicBezTo>
                <a:cubicBezTo>
                  <a:pt x="230924" y="6244659"/>
                  <a:pt x="-16077" y="5932113"/>
                  <a:pt x="0" y="5655048"/>
                </a:cubicBezTo>
                <a:cubicBezTo>
                  <a:pt x="-147990" y="4802011"/>
                  <a:pt x="-47006" y="2222677"/>
                  <a:pt x="0" y="56533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Data Organization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97031F-15D9-4F74-8772-CD3C058DF356}"/>
              </a:ext>
            </a:extLst>
          </p:cNvPr>
          <p:cNvSpPr/>
          <p:nvPr/>
        </p:nvSpPr>
        <p:spPr>
          <a:xfrm>
            <a:off x="4555619" y="149291"/>
            <a:ext cx="3391950" cy="6220384"/>
          </a:xfrm>
          <a:custGeom>
            <a:avLst/>
            <a:gdLst>
              <a:gd name="connsiteX0" fmla="*/ 0 w 3391950"/>
              <a:gd name="connsiteY0" fmla="*/ 565336 h 6220384"/>
              <a:gd name="connsiteX1" fmla="*/ 565336 w 3391950"/>
              <a:gd name="connsiteY1" fmla="*/ 0 h 6220384"/>
              <a:gd name="connsiteX2" fmla="*/ 2826614 w 3391950"/>
              <a:gd name="connsiteY2" fmla="*/ 0 h 6220384"/>
              <a:gd name="connsiteX3" fmla="*/ 3391950 w 3391950"/>
              <a:gd name="connsiteY3" fmla="*/ 565336 h 6220384"/>
              <a:gd name="connsiteX4" fmla="*/ 3391950 w 3391950"/>
              <a:gd name="connsiteY4" fmla="*/ 5655048 h 6220384"/>
              <a:gd name="connsiteX5" fmla="*/ 2826614 w 3391950"/>
              <a:gd name="connsiteY5" fmla="*/ 6220384 h 6220384"/>
              <a:gd name="connsiteX6" fmla="*/ 565336 w 3391950"/>
              <a:gd name="connsiteY6" fmla="*/ 6220384 h 6220384"/>
              <a:gd name="connsiteX7" fmla="*/ 0 w 3391950"/>
              <a:gd name="connsiteY7" fmla="*/ 5655048 h 6220384"/>
              <a:gd name="connsiteX8" fmla="*/ 0 w 3391950"/>
              <a:gd name="connsiteY8" fmla="*/ 565336 h 622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1950" h="6220384" fill="none" extrusionOk="0">
                <a:moveTo>
                  <a:pt x="0" y="565336"/>
                </a:moveTo>
                <a:cubicBezTo>
                  <a:pt x="35967" y="224036"/>
                  <a:pt x="242909" y="19599"/>
                  <a:pt x="565336" y="0"/>
                </a:cubicBezTo>
                <a:cubicBezTo>
                  <a:pt x="1502926" y="-93494"/>
                  <a:pt x="1980172" y="18491"/>
                  <a:pt x="2826614" y="0"/>
                </a:cubicBezTo>
                <a:cubicBezTo>
                  <a:pt x="3179706" y="11817"/>
                  <a:pt x="3402656" y="250201"/>
                  <a:pt x="3391950" y="565336"/>
                </a:cubicBezTo>
                <a:cubicBezTo>
                  <a:pt x="3342052" y="2161953"/>
                  <a:pt x="3276953" y="3771136"/>
                  <a:pt x="3391950" y="5655048"/>
                </a:cubicBezTo>
                <a:cubicBezTo>
                  <a:pt x="3393918" y="5932438"/>
                  <a:pt x="3100728" y="6237365"/>
                  <a:pt x="2826614" y="6220384"/>
                </a:cubicBezTo>
                <a:cubicBezTo>
                  <a:pt x="1857139" y="6350796"/>
                  <a:pt x="1400659" y="6274598"/>
                  <a:pt x="565336" y="6220384"/>
                </a:cubicBezTo>
                <a:cubicBezTo>
                  <a:pt x="286084" y="6169522"/>
                  <a:pt x="-21992" y="5961737"/>
                  <a:pt x="0" y="5655048"/>
                </a:cubicBezTo>
                <a:cubicBezTo>
                  <a:pt x="-26173" y="4096578"/>
                  <a:pt x="-161304" y="2908944"/>
                  <a:pt x="0" y="565336"/>
                </a:cubicBezTo>
                <a:close/>
              </a:path>
              <a:path w="3391950" h="6220384" stroke="0" extrusionOk="0">
                <a:moveTo>
                  <a:pt x="0" y="565336"/>
                </a:moveTo>
                <a:cubicBezTo>
                  <a:pt x="30962" y="293318"/>
                  <a:pt x="220754" y="8727"/>
                  <a:pt x="565336" y="0"/>
                </a:cubicBezTo>
                <a:cubicBezTo>
                  <a:pt x="1386025" y="-164532"/>
                  <a:pt x="2209214" y="-56740"/>
                  <a:pt x="2826614" y="0"/>
                </a:cubicBezTo>
                <a:cubicBezTo>
                  <a:pt x="3088567" y="7880"/>
                  <a:pt x="3399122" y="209309"/>
                  <a:pt x="3391950" y="565336"/>
                </a:cubicBezTo>
                <a:cubicBezTo>
                  <a:pt x="3391316" y="2449156"/>
                  <a:pt x="3546633" y="3399282"/>
                  <a:pt x="3391950" y="5655048"/>
                </a:cubicBezTo>
                <a:cubicBezTo>
                  <a:pt x="3379802" y="5957964"/>
                  <a:pt x="3111787" y="6228059"/>
                  <a:pt x="2826614" y="6220384"/>
                </a:cubicBezTo>
                <a:cubicBezTo>
                  <a:pt x="2368610" y="6276099"/>
                  <a:pt x="1270400" y="6380984"/>
                  <a:pt x="565336" y="6220384"/>
                </a:cubicBezTo>
                <a:cubicBezTo>
                  <a:pt x="217435" y="6249707"/>
                  <a:pt x="-11435" y="5925773"/>
                  <a:pt x="0" y="5655048"/>
                </a:cubicBezTo>
                <a:cubicBezTo>
                  <a:pt x="23675" y="3351653"/>
                  <a:pt x="19517" y="1529533"/>
                  <a:pt x="0" y="56533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19408494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Data Translation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9E4A52-D710-402E-90B3-C738E2897CE8}"/>
              </a:ext>
            </a:extLst>
          </p:cNvPr>
          <p:cNvSpPr/>
          <p:nvPr/>
        </p:nvSpPr>
        <p:spPr>
          <a:xfrm>
            <a:off x="8076772" y="149290"/>
            <a:ext cx="2837128" cy="2804277"/>
          </a:xfrm>
          <a:custGeom>
            <a:avLst/>
            <a:gdLst>
              <a:gd name="connsiteX0" fmla="*/ 0 w 2837128"/>
              <a:gd name="connsiteY0" fmla="*/ 467389 h 2804277"/>
              <a:gd name="connsiteX1" fmla="*/ 467389 w 2837128"/>
              <a:gd name="connsiteY1" fmla="*/ 0 h 2804277"/>
              <a:gd name="connsiteX2" fmla="*/ 2369739 w 2837128"/>
              <a:gd name="connsiteY2" fmla="*/ 0 h 2804277"/>
              <a:gd name="connsiteX3" fmla="*/ 2837128 w 2837128"/>
              <a:gd name="connsiteY3" fmla="*/ 467389 h 2804277"/>
              <a:gd name="connsiteX4" fmla="*/ 2837128 w 2837128"/>
              <a:gd name="connsiteY4" fmla="*/ 2336888 h 2804277"/>
              <a:gd name="connsiteX5" fmla="*/ 2369739 w 2837128"/>
              <a:gd name="connsiteY5" fmla="*/ 2804277 h 2804277"/>
              <a:gd name="connsiteX6" fmla="*/ 467389 w 2837128"/>
              <a:gd name="connsiteY6" fmla="*/ 2804277 h 2804277"/>
              <a:gd name="connsiteX7" fmla="*/ 0 w 2837128"/>
              <a:gd name="connsiteY7" fmla="*/ 2336888 h 2804277"/>
              <a:gd name="connsiteX8" fmla="*/ 0 w 2837128"/>
              <a:gd name="connsiteY8" fmla="*/ 467389 h 280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7128" h="2804277" fill="none" extrusionOk="0">
                <a:moveTo>
                  <a:pt x="0" y="467389"/>
                </a:moveTo>
                <a:cubicBezTo>
                  <a:pt x="21347" y="210153"/>
                  <a:pt x="221754" y="-24975"/>
                  <a:pt x="467389" y="0"/>
                </a:cubicBezTo>
                <a:cubicBezTo>
                  <a:pt x="1256924" y="141341"/>
                  <a:pt x="2057157" y="-148895"/>
                  <a:pt x="2369739" y="0"/>
                </a:cubicBezTo>
                <a:cubicBezTo>
                  <a:pt x="2625927" y="18979"/>
                  <a:pt x="2827450" y="237053"/>
                  <a:pt x="2837128" y="467389"/>
                </a:cubicBezTo>
                <a:cubicBezTo>
                  <a:pt x="3000985" y="900059"/>
                  <a:pt x="2750209" y="2112440"/>
                  <a:pt x="2837128" y="2336888"/>
                </a:cubicBezTo>
                <a:cubicBezTo>
                  <a:pt x="2824057" y="2625796"/>
                  <a:pt x="2590823" y="2809843"/>
                  <a:pt x="2369739" y="2804277"/>
                </a:cubicBezTo>
                <a:cubicBezTo>
                  <a:pt x="1664018" y="2831951"/>
                  <a:pt x="837246" y="2966839"/>
                  <a:pt x="467389" y="2804277"/>
                </a:cubicBezTo>
                <a:cubicBezTo>
                  <a:pt x="225012" y="2765421"/>
                  <a:pt x="7405" y="2609425"/>
                  <a:pt x="0" y="2336888"/>
                </a:cubicBezTo>
                <a:cubicBezTo>
                  <a:pt x="28709" y="2006282"/>
                  <a:pt x="20655" y="1058367"/>
                  <a:pt x="0" y="467389"/>
                </a:cubicBezTo>
                <a:close/>
              </a:path>
              <a:path w="2837128" h="2804277" stroke="0" extrusionOk="0">
                <a:moveTo>
                  <a:pt x="0" y="467389"/>
                </a:moveTo>
                <a:cubicBezTo>
                  <a:pt x="-17602" y="242023"/>
                  <a:pt x="174313" y="31668"/>
                  <a:pt x="467389" y="0"/>
                </a:cubicBezTo>
                <a:cubicBezTo>
                  <a:pt x="771366" y="57266"/>
                  <a:pt x="1424480" y="11829"/>
                  <a:pt x="2369739" y="0"/>
                </a:cubicBezTo>
                <a:cubicBezTo>
                  <a:pt x="2651495" y="-35297"/>
                  <a:pt x="2856656" y="208107"/>
                  <a:pt x="2837128" y="467389"/>
                </a:cubicBezTo>
                <a:cubicBezTo>
                  <a:pt x="2695802" y="1365449"/>
                  <a:pt x="2852991" y="1702546"/>
                  <a:pt x="2837128" y="2336888"/>
                </a:cubicBezTo>
                <a:cubicBezTo>
                  <a:pt x="2822895" y="2573659"/>
                  <a:pt x="2642919" y="2835772"/>
                  <a:pt x="2369739" y="2804277"/>
                </a:cubicBezTo>
                <a:cubicBezTo>
                  <a:pt x="1994433" y="2753130"/>
                  <a:pt x="738669" y="2799640"/>
                  <a:pt x="467389" y="2804277"/>
                </a:cubicBezTo>
                <a:cubicBezTo>
                  <a:pt x="211075" y="2798444"/>
                  <a:pt x="5001" y="2581309"/>
                  <a:pt x="0" y="2336888"/>
                </a:cubicBezTo>
                <a:cubicBezTo>
                  <a:pt x="25002" y="1476014"/>
                  <a:pt x="-99830" y="1193107"/>
                  <a:pt x="0" y="46738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253409068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Data Correction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F6DB6D9-CD41-4B31-8683-576D348BA3DD}"/>
              </a:ext>
            </a:extLst>
          </p:cNvPr>
          <p:cNvSpPr/>
          <p:nvPr/>
        </p:nvSpPr>
        <p:spPr>
          <a:xfrm>
            <a:off x="8084651" y="3166300"/>
            <a:ext cx="2837128" cy="3203375"/>
          </a:xfrm>
          <a:custGeom>
            <a:avLst/>
            <a:gdLst>
              <a:gd name="connsiteX0" fmla="*/ 0 w 2837128"/>
              <a:gd name="connsiteY0" fmla="*/ 472864 h 3203375"/>
              <a:gd name="connsiteX1" fmla="*/ 472864 w 2837128"/>
              <a:gd name="connsiteY1" fmla="*/ 0 h 3203375"/>
              <a:gd name="connsiteX2" fmla="*/ 2364264 w 2837128"/>
              <a:gd name="connsiteY2" fmla="*/ 0 h 3203375"/>
              <a:gd name="connsiteX3" fmla="*/ 2837128 w 2837128"/>
              <a:gd name="connsiteY3" fmla="*/ 472864 h 3203375"/>
              <a:gd name="connsiteX4" fmla="*/ 2837128 w 2837128"/>
              <a:gd name="connsiteY4" fmla="*/ 2730511 h 3203375"/>
              <a:gd name="connsiteX5" fmla="*/ 2364264 w 2837128"/>
              <a:gd name="connsiteY5" fmla="*/ 3203375 h 3203375"/>
              <a:gd name="connsiteX6" fmla="*/ 472864 w 2837128"/>
              <a:gd name="connsiteY6" fmla="*/ 3203375 h 3203375"/>
              <a:gd name="connsiteX7" fmla="*/ 0 w 2837128"/>
              <a:gd name="connsiteY7" fmla="*/ 2730511 h 3203375"/>
              <a:gd name="connsiteX8" fmla="*/ 0 w 2837128"/>
              <a:gd name="connsiteY8" fmla="*/ 472864 h 320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7128" h="3203375" fill="none" extrusionOk="0">
                <a:moveTo>
                  <a:pt x="0" y="472864"/>
                </a:moveTo>
                <a:cubicBezTo>
                  <a:pt x="50570" y="220936"/>
                  <a:pt x="209491" y="36365"/>
                  <a:pt x="472864" y="0"/>
                </a:cubicBezTo>
                <a:cubicBezTo>
                  <a:pt x="700063" y="-32241"/>
                  <a:pt x="1963795" y="-82375"/>
                  <a:pt x="2364264" y="0"/>
                </a:cubicBezTo>
                <a:cubicBezTo>
                  <a:pt x="2625108" y="-5407"/>
                  <a:pt x="2808688" y="218763"/>
                  <a:pt x="2837128" y="472864"/>
                </a:cubicBezTo>
                <a:cubicBezTo>
                  <a:pt x="2777928" y="1225256"/>
                  <a:pt x="2791118" y="1683800"/>
                  <a:pt x="2837128" y="2730511"/>
                </a:cubicBezTo>
                <a:cubicBezTo>
                  <a:pt x="2786199" y="2996628"/>
                  <a:pt x="2609471" y="3160640"/>
                  <a:pt x="2364264" y="3203375"/>
                </a:cubicBezTo>
                <a:cubicBezTo>
                  <a:pt x="1603772" y="3202364"/>
                  <a:pt x="885724" y="3145000"/>
                  <a:pt x="472864" y="3203375"/>
                </a:cubicBezTo>
                <a:cubicBezTo>
                  <a:pt x="216350" y="3245654"/>
                  <a:pt x="-49120" y="3007497"/>
                  <a:pt x="0" y="2730511"/>
                </a:cubicBezTo>
                <a:cubicBezTo>
                  <a:pt x="-19572" y="2313941"/>
                  <a:pt x="-37495" y="799128"/>
                  <a:pt x="0" y="472864"/>
                </a:cubicBezTo>
                <a:close/>
              </a:path>
              <a:path w="2837128" h="3203375" stroke="0" extrusionOk="0">
                <a:moveTo>
                  <a:pt x="0" y="472864"/>
                </a:moveTo>
                <a:cubicBezTo>
                  <a:pt x="-2979" y="210095"/>
                  <a:pt x="203193" y="3982"/>
                  <a:pt x="472864" y="0"/>
                </a:cubicBezTo>
                <a:cubicBezTo>
                  <a:pt x="1249785" y="92207"/>
                  <a:pt x="2081266" y="50766"/>
                  <a:pt x="2364264" y="0"/>
                </a:cubicBezTo>
                <a:cubicBezTo>
                  <a:pt x="2633765" y="-4510"/>
                  <a:pt x="2852336" y="215249"/>
                  <a:pt x="2837128" y="472864"/>
                </a:cubicBezTo>
                <a:cubicBezTo>
                  <a:pt x="2849357" y="1241920"/>
                  <a:pt x="2952716" y="2154526"/>
                  <a:pt x="2837128" y="2730511"/>
                </a:cubicBezTo>
                <a:cubicBezTo>
                  <a:pt x="2832674" y="2985676"/>
                  <a:pt x="2623282" y="3199134"/>
                  <a:pt x="2364264" y="3203375"/>
                </a:cubicBezTo>
                <a:cubicBezTo>
                  <a:pt x="1711407" y="3134796"/>
                  <a:pt x="1282303" y="3160556"/>
                  <a:pt x="472864" y="3203375"/>
                </a:cubicBezTo>
                <a:cubicBezTo>
                  <a:pt x="211722" y="3213446"/>
                  <a:pt x="-8600" y="2956747"/>
                  <a:pt x="0" y="2730511"/>
                </a:cubicBezTo>
                <a:cubicBezTo>
                  <a:pt x="125798" y="1803498"/>
                  <a:pt x="110748" y="1518180"/>
                  <a:pt x="0" y="472864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48291001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Data Transformation</a:t>
            </a:r>
          </a:p>
        </p:txBody>
      </p:sp>
      <p:cxnSp>
        <p:nvCxnSpPr>
          <p:cNvPr id="232" name="Connector: Curved 231">
            <a:extLst>
              <a:ext uri="{FF2B5EF4-FFF2-40B4-BE49-F238E27FC236}">
                <a16:creationId xmlns:a16="http://schemas.microsoft.com/office/drawing/2014/main" id="{0BE5216A-BA09-4AB1-89EC-80E93A1E3285}"/>
              </a:ext>
            </a:extLst>
          </p:cNvPr>
          <p:cNvCxnSpPr>
            <a:cxnSpLocks/>
            <a:stCxn id="222" idx="5"/>
            <a:endCxn id="16" idx="1"/>
          </p:cNvCxnSpPr>
          <p:nvPr/>
        </p:nvCxnSpPr>
        <p:spPr>
          <a:xfrm rot="5400000" flipH="1" flipV="1">
            <a:off x="1172483" y="2530573"/>
            <a:ext cx="4916427" cy="2399969"/>
          </a:xfrm>
          <a:prstGeom prst="curvedConnector4">
            <a:avLst>
              <a:gd name="adj1" fmla="val -4650"/>
              <a:gd name="adj2" fmla="val 91598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2DF70B-D392-4C03-9635-B114E8AD339D}"/>
              </a:ext>
            </a:extLst>
          </p:cNvPr>
          <p:cNvSpPr/>
          <p:nvPr/>
        </p:nvSpPr>
        <p:spPr>
          <a:xfrm>
            <a:off x="1586743" y="784098"/>
            <a:ext cx="1744255" cy="610292"/>
          </a:xfrm>
          <a:custGeom>
            <a:avLst/>
            <a:gdLst>
              <a:gd name="connsiteX0" fmla="*/ 0 w 1744255"/>
              <a:gd name="connsiteY0" fmla="*/ 101717 h 610292"/>
              <a:gd name="connsiteX1" fmla="*/ 101717 w 1744255"/>
              <a:gd name="connsiteY1" fmla="*/ 0 h 610292"/>
              <a:gd name="connsiteX2" fmla="*/ 1642538 w 1744255"/>
              <a:gd name="connsiteY2" fmla="*/ 0 h 610292"/>
              <a:gd name="connsiteX3" fmla="*/ 1744255 w 1744255"/>
              <a:gd name="connsiteY3" fmla="*/ 101717 h 610292"/>
              <a:gd name="connsiteX4" fmla="*/ 1744255 w 1744255"/>
              <a:gd name="connsiteY4" fmla="*/ 508575 h 610292"/>
              <a:gd name="connsiteX5" fmla="*/ 1642538 w 1744255"/>
              <a:gd name="connsiteY5" fmla="*/ 610292 h 610292"/>
              <a:gd name="connsiteX6" fmla="*/ 101717 w 1744255"/>
              <a:gd name="connsiteY6" fmla="*/ 610292 h 610292"/>
              <a:gd name="connsiteX7" fmla="*/ 0 w 1744255"/>
              <a:gd name="connsiteY7" fmla="*/ 508575 h 610292"/>
              <a:gd name="connsiteX8" fmla="*/ 0 w 1744255"/>
              <a:gd name="connsiteY8" fmla="*/ 101717 h 6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255" h="610292" fill="none" extrusionOk="0">
                <a:moveTo>
                  <a:pt x="0" y="101717"/>
                </a:moveTo>
                <a:cubicBezTo>
                  <a:pt x="-4705" y="44605"/>
                  <a:pt x="44105" y="5469"/>
                  <a:pt x="101717" y="0"/>
                </a:cubicBezTo>
                <a:cubicBezTo>
                  <a:pt x="693633" y="120967"/>
                  <a:pt x="1303498" y="29924"/>
                  <a:pt x="1642538" y="0"/>
                </a:cubicBezTo>
                <a:cubicBezTo>
                  <a:pt x="1698896" y="1317"/>
                  <a:pt x="1744172" y="38208"/>
                  <a:pt x="1744255" y="101717"/>
                </a:cubicBezTo>
                <a:cubicBezTo>
                  <a:pt x="1762514" y="162666"/>
                  <a:pt x="1745373" y="426388"/>
                  <a:pt x="1744255" y="508575"/>
                </a:cubicBezTo>
                <a:cubicBezTo>
                  <a:pt x="1749513" y="561963"/>
                  <a:pt x="1692784" y="602054"/>
                  <a:pt x="1642538" y="610292"/>
                </a:cubicBezTo>
                <a:cubicBezTo>
                  <a:pt x="1034491" y="728183"/>
                  <a:pt x="302483" y="618068"/>
                  <a:pt x="101717" y="610292"/>
                </a:cubicBezTo>
                <a:cubicBezTo>
                  <a:pt x="47971" y="610008"/>
                  <a:pt x="-7513" y="564897"/>
                  <a:pt x="0" y="508575"/>
                </a:cubicBezTo>
                <a:cubicBezTo>
                  <a:pt x="27163" y="466416"/>
                  <a:pt x="33146" y="277630"/>
                  <a:pt x="0" y="101717"/>
                </a:cubicBezTo>
                <a:close/>
              </a:path>
              <a:path w="1744255" h="610292" stroke="0" extrusionOk="0">
                <a:moveTo>
                  <a:pt x="0" y="101717"/>
                </a:moveTo>
                <a:cubicBezTo>
                  <a:pt x="-5901" y="47945"/>
                  <a:pt x="46840" y="-1072"/>
                  <a:pt x="101717" y="0"/>
                </a:cubicBezTo>
                <a:cubicBezTo>
                  <a:pt x="838922" y="-5422"/>
                  <a:pt x="1148725" y="57342"/>
                  <a:pt x="1642538" y="0"/>
                </a:cubicBezTo>
                <a:cubicBezTo>
                  <a:pt x="1691140" y="-4097"/>
                  <a:pt x="1746411" y="46062"/>
                  <a:pt x="1744255" y="101717"/>
                </a:cubicBezTo>
                <a:cubicBezTo>
                  <a:pt x="1770701" y="221354"/>
                  <a:pt x="1733020" y="397550"/>
                  <a:pt x="1744255" y="508575"/>
                </a:cubicBezTo>
                <a:cubicBezTo>
                  <a:pt x="1747171" y="564514"/>
                  <a:pt x="1700136" y="603942"/>
                  <a:pt x="1642538" y="610292"/>
                </a:cubicBezTo>
                <a:cubicBezTo>
                  <a:pt x="974246" y="732987"/>
                  <a:pt x="264279" y="597631"/>
                  <a:pt x="101717" y="610292"/>
                </a:cubicBezTo>
                <a:cubicBezTo>
                  <a:pt x="46158" y="611525"/>
                  <a:pt x="-1661" y="559082"/>
                  <a:pt x="0" y="508575"/>
                </a:cubicBezTo>
                <a:cubicBezTo>
                  <a:pt x="20650" y="331919"/>
                  <a:pt x="-12225" y="255592"/>
                  <a:pt x="0" y="101717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68880357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Is your data in multiple tables 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4B6553-F880-49E8-B83F-6E548ED7A44B}"/>
              </a:ext>
            </a:extLst>
          </p:cNvPr>
          <p:cNvSpPr/>
          <p:nvPr/>
        </p:nvSpPr>
        <p:spPr>
          <a:xfrm>
            <a:off x="2209308" y="1546675"/>
            <a:ext cx="1744255" cy="610292"/>
          </a:xfrm>
          <a:custGeom>
            <a:avLst/>
            <a:gdLst>
              <a:gd name="connsiteX0" fmla="*/ 0 w 1744255"/>
              <a:gd name="connsiteY0" fmla="*/ 101717 h 610292"/>
              <a:gd name="connsiteX1" fmla="*/ 101717 w 1744255"/>
              <a:gd name="connsiteY1" fmla="*/ 0 h 610292"/>
              <a:gd name="connsiteX2" fmla="*/ 1642538 w 1744255"/>
              <a:gd name="connsiteY2" fmla="*/ 0 h 610292"/>
              <a:gd name="connsiteX3" fmla="*/ 1744255 w 1744255"/>
              <a:gd name="connsiteY3" fmla="*/ 101717 h 610292"/>
              <a:gd name="connsiteX4" fmla="*/ 1744255 w 1744255"/>
              <a:gd name="connsiteY4" fmla="*/ 508575 h 610292"/>
              <a:gd name="connsiteX5" fmla="*/ 1642538 w 1744255"/>
              <a:gd name="connsiteY5" fmla="*/ 610292 h 610292"/>
              <a:gd name="connsiteX6" fmla="*/ 101717 w 1744255"/>
              <a:gd name="connsiteY6" fmla="*/ 610292 h 610292"/>
              <a:gd name="connsiteX7" fmla="*/ 0 w 1744255"/>
              <a:gd name="connsiteY7" fmla="*/ 508575 h 610292"/>
              <a:gd name="connsiteX8" fmla="*/ 0 w 1744255"/>
              <a:gd name="connsiteY8" fmla="*/ 101717 h 6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255" h="610292" fill="none" extrusionOk="0">
                <a:moveTo>
                  <a:pt x="0" y="101717"/>
                </a:moveTo>
                <a:cubicBezTo>
                  <a:pt x="-9619" y="46172"/>
                  <a:pt x="44181" y="-2943"/>
                  <a:pt x="101717" y="0"/>
                </a:cubicBezTo>
                <a:cubicBezTo>
                  <a:pt x="786444" y="110749"/>
                  <a:pt x="1158214" y="-54832"/>
                  <a:pt x="1642538" y="0"/>
                </a:cubicBezTo>
                <a:cubicBezTo>
                  <a:pt x="1705711" y="922"/>
                  <a:pt x="1744504" y="44794"/>
                  <a:pt x="1744255" y="101717"/>
                </a:cubicBezTo>
                <a:cubicBezTo>
                  <a:pt x="1714915" y="257487"/>
                  <a:pt x="1733833" y="440018"/>
                  <a:pt x="1744255" y="508575"/>
                </a:cubicBezTo>
                <a:cubicBezTo>
                  <a:pt x="1749242" y="563196"/>
                  <a:pt x="1706993" y="604127"/>
                  <a:pt x="1642538" y="610292"/>
                </a:cubicBezTo>
                <a:cubicBezTo>
                  <a:pt x="1454451" y="565252"/>
                  <a:pt x="644060" y="619339"/>
                  <a:pt x="101717" y="610292"/>
                </a:cubicBezTo>
                <a:cubicBezTo>
                  <a:pt x="43032" y="610210"/>
                  <a:pt x="9608" y="561191"/>
                  <a:pt x="0" y="508575"/>
                </a:cubicBezTo>
                <a:cubicBezTo>
                  <a:pt x="-20663" y="350796"/>
                  <a:pt x="3185" y="181100"/>
                  <a:pt x="0" y="101717"/>
                </a:cubicBezTo>
                <a:close/>
              </a:path>
              <a:path w="1744255" h="610292" stroke="0" extrusionOk="0">
                <a:moveTo>
                  <a:pt x="0" y="101717"/>
                </a:moveTo>
                <a:cubicBezTo>
                  <a:pt x="7467" y="49019"/>
                  <a:pt x="54122" y="-4641"/>
                  <a:pt x="101717" y="0"/>
                </a:cubicBezTo>
                <a:cubicBezTo>
                  <a:pt x="706256" y="-18397"/>
                  <a:pt x="1357445" y="132544"/>
                  <a:pt x="1642538" y="0"/>
                </a:cubicBezTo>
                <a:cubicBezTo>
                  <a:pt x="1692298" y="-2664"/>
                  <a:pt x="1742847" y="47704"/>
                  <a:pt x="1744255" y="101717"/>
                </a:cubicBezTo>
                <a:cubicBezTo>
                  <a:pt x="1744774" y="188742"/>
                  <a:pt x="1713641" y="439549"/>
                  <a:pt x="1744255" y="508575"/>
                </a:cubicBezTo>
                <a:cubicBezTo>
                  <a:pt x="1747451" y="569793"/>
                  <a:pt x="1703561" y="601981"/>
                  <a:pt x="1642538" y="610292"/>
                </a:cubicBezTo>
                <a:cubicBezTo>
                  <a:pt x="1338487" y="529794"/>
                  <a:pt x="332067" y="663209"/>
                  <a:pt x="101717" y="610292"/>
                </a:cubicBezTo>
                <a:cubicBezTo>
                  <a:pt x="46334" y="612688"/>
                  <a:pt x="2" y="563919"/>
                  <a:pt x="0" y="508575"/>
                </a:cubicBezTo>
                <a:cubicBezTo>
                  <a:pt x="36322" y="372871"/>
                  <a:pt x="-36518" y="272479"/>
                  <a:pt x="0" y="101717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92915721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Can you </a:t>
            </a:r>
            <a:r>
              <a:rPr lang="en-US" sz="1400" b="1" dirty="0">
                <a:latin typeface="Century Gothic" panose="020B0502020202020204" pitchFamily="34" charset="0"/>
              </a:rPr>
              <a:t>Stack*</a:t>
            </a:r>
            <a:r>
              <a:rPr lang="en-US" sz="1400" dirty="0">
                <a:latin typeface="Century Gothic" panose="020B0502020202020204" pitchFamily="34" charset="0"/>
              </a:rPr>
              <a:t> some tables?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D2F44A-8CAD-480B-AEC9-B366762CAFE6}"/>
              </a:ext>
            </a:extLst>
          </p:cNvPr>
          <p:cNvSpPr/>
          <p:nvPr/>
        </p:nvSpPr>
        <p:spPr>
          <a:xfrm>
            <a:off x="2209307" y="3207364"/>
            <a:ext cx="1744255" cy="610292"/>
          </a:xfrm>
          <a:custGeom>
            <a:avLst/>
            <a:gdLst>
              <a:gd name="connsiteX0" fmla="*/ 0 w 1744255"/>
              <a:gd name="connsiteY0" fmla="*/ 101717 h 610292"/>
              <a:gd name="connsiteX1" fmla="*/ 101717 w 1744255"/>
              <a:gd name="connsiteY1" fmla="*/ 0 h 610292"/>
              <a:gd name="connsiteX2" fmla="*/ 1642538 w 1744255"/>
              <a:gd name="connsiteY2" fmla="*/ 0 h 610292"/>
              <a:gd name="connsiteX3" fmla="*/ 1744255 w 1744255"/>
              <a:gd name="connsiteY3" fmla="*/ 101717 h 610292"/>
              <a:gd name="connsiteX4" fmla="*/ 1744255 w 1744255"/>
              <a:gd name="connsiteY4" fmla="*/ 508575 h 610292"/>
              <a:gd name="connsiteX5" fmla="*/ 1642538 w 1744255"/>
              <a:gd name="connsiteY5" fmla="*/ 610292 h 610292"/>
              <a:gd name="connsiteX6" fmla="*/ 101717 w 1744255"/>
              <a:gd name="connsiteY6" fmla="*/ 610292 h 610292"/>
              <a:gd name="connsiteX7" fmla="*/ 0 w 1744255"/>
              <a:gd name="connsiteY7" fmla="*/ 508575 h 610292"/>
              <a:gd name="connsiteX8" fmla="*/ 0 w 1744255"/>
              <a:gd name="connsiteY8" fmla="*/ 101717 h 6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255" h="610292" fill="none" extrusionOk="0">
                <a:moveTo>
                  <a:pt x="0" y="101717"/>
                </a:moveTo>
                <a:cubicBezTo>
                  <a:pt x="-2002" y="47105"/>
                  <a:pt x="42031" y="-8668"/>
                  <a:pt x="101717" y="0"/>
                </a:cubicBezTo>
                <a:cubicBezTo>
                  <a:pt x="663024" y="-111707"/>
                  <a:pt x="1092983" y="99253"/>
                  <a:pt x="1642538" y="0"/>
                </a:cubicBezTo>
                <a:cubicBezTo>
                  <a:pt x="1696156" y="-853"/>
                  <a:pt x="1751530" y="44294"/>
                  <a:pt x="1744255" y="101717"/>
                </a:cubicBezTo>
                <a:cubicBezTo>
                  <a:pt x="1761105" y="177279"/>
                  <a:pt x="1772655" y="376673"/>
                  <a:pt x="1744255" y="508575"/>
                </a:cubicBezTo>
                <a:cubicBezTo>
                  <a:pt x="1744605" y="557433"/>
                  <a:pt x="1701608" y="608470"/>
                  <a:pt x="1642538" y="610292"/>
                </a:cubicBezTo>
                <a:cubicBezTo>
                  <a:pt x="977455" y="607559"/>
                  <a:pt x="625266" y="742695"/>
                  <a:pt x="101717" y="610292"/>
                </a:cubicBezTo>
                <a:cubicBezTo>
                  <a:pt x="46037" y="612986"/>
                  <a:pt x="397" y="565792"/>
                  <a:pt x="0" y="508575"/>
                </a:cubicBezTo>
                <a:cubicBezTo>
                  <a:pt x="-1872" y="363281"/>
                  <a:pt x="-33127" y="288545"/>
                  <a:pt x="0" y="101717"/>
                </a:cubicBezTo>
                <a:close/>
              </a:path>
              <a:path w="1744255" h="610292" stroke="0" extrusionOk="0">
                <a:moveTo>
                  <a:pt x="0" y="101717"/>
                </a:moveTo>
                <a:cubicBezTo>
                  <a:pt x="-4909" y="45473"/>
                  <a:pt x="41652" y="-1145"/>
                  <a:pt x="101717" y="0"/>
                </a:cubicBezTo>
                <a:cubicBezTo>
                  <a:pt x="469705" y="27631"/>
                  <a:pt x="1029566" y="-30908"/>
                  <a:pt x="1642538" y="0"/>
                </a:cubicBezTo>
                <a:cubicBezTo>
                  <a:pt x="1705680" y="2925"/>
                  <a:pt x="1744153" y="44637"/>
                  <a:pt x="1744255" y="101717"/>
                </a:cubicBezTo>
                <a:cubicBezTo>
                  <a:pt x="1773307" y="298472"/>
                  <a:pt x="1747732" y="343850"/>
                  <a:pt x="1744255" y="508575"/>
                </a:cubicBezTo>
                <a:cubicBezTo>
                  <a:pt x="1742851" y="562916"/>
                  <a:pt x="1695989" y="608985"/>
                  <a:pt x="1642538" y="610292"/>
                </a:cubicBezTo>
                <a:cubicBezTo>
                  <a:pt x="1035756" y="704090"/>
                  <a:pt x="719626" y="576635"/>
                  <a:pt x="101717" y="610292"/>
                </a:cubicBezTo>
                <a:cubicBezTo>
                  <a:pt x="41698" y="614306"/>
                  <a:pt x="5444" y="570017"/>
                  <a:pt x="0" y="508575"/>
                </a:cubicBezTo>
                <a:cubicBezTo>
                  <a:pt x="30532" y="419111"/>
                  <a:pt x="-8778" y="180063"/>
                  <a:pt x="0" y="101717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629013771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Can you </a:t>
            </a:r>
            <a:r>
              <a:rPr lang="en-US" sz="1400" b="1" dirty="0">
                <a:latin typeface="Century Gothic" panose="020B0502020202020204" pitchFamily="34" charset="0"/>
              </a:rPr>
              <a:t>MERGE*</a:t>
            </a:r>
            <a:r>
              <a:rPr lang="en-US" sz="1400" dirty="0">
                <a:latin typeface="Century Gothic" panose="020B0502020202020204" pitchFamily="34" charset="0"/>
              </a:rPr>
              <a:t> your tables?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016CEC-4456-45C3-A18E-6768B26CFD7D}"/>
              </a:ext>
            </a:extLst>
          </p:cNvPr>
          <p:cNvSpPr/>
          <p:nvPr/>
        </p:nvSpPr>
        <p:spPr>
          <a:xfrm>
            <a:off x="2202494" y="5014896"/>
            <a:ext cx="1744255" cy="610292"/>
          </a:xfrm>
          <a:custGeom>
            <a:avLst/>
            <a:gdLst>
              <a:gd name="connsiteX0" fmla="*/ 0 w 1744255"/>
              <a:gd name="connsiteY0" fmla="*/ 101717 h 610292"/>
              <a:gd name="connsiteX1" fmla="*/ 101717 w 1744255"/>
              <a:gd name="connsiteY1" fmla="*/ 0 h 610292"/>
              <a:gd name="connsiteX2" fmla="*/ 1642538 w 1744255"/>
              <a:gd name="connsiteY2" fmla="*/ 0 h 610292"/>
              <a:gd name="connsiteX3" fmla="*/ 1744255 w 1744255"/>
              <a:gd name="connsiteY3" fmla="*/ 101717 h 610292"/>
              <a:gd name="connsiteX4" fmla="*/ 1744255 w 1744255"/>
              <a:gd name="connsiteY4" fmla="*/ 508575 h 610292"/>
              <a:gd name="connsiteX5" fmla="*/ 1642538 w 1744255"/>
              <a:gd name="connsiteY5" fmla="*/ 610292 h 610292"/>
              <a:gd name="connsiteX6" fmla="*/ 101717 w 1744255"/>
              <a:gd name="connsiteY6" fmla="*/ 610292 h 610292"/>
              <a:gd name="connsiteX7" fmla="*/ 0 w 1744255"/>
              <a:gd name="connsiteY7" fmla="*/ 508575 h 610292"/>
              <a:gd name="connsiteX8" fmla="*/ 0 w 1744255"/>
              <a:gd name="connsiteY8" fmla="*/ 101717 h 6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255" h="610292" fill="none" extrusionOk="0">
                <a:moveTo>
                  <a:pt x="0" y="101717"/>
                </a:moveTo>
                <a:cubicBezTo>
                  <a:pt x="-2287" y="53215"/>
                  <a:pt x="44769" y="-45"/>
                  <a:pt x="101717" y="0"/>
                </a:cubicBezTo>
                <a:cubicBezTo>
                  <a:pt x="573833" y="-28283"/>
                  <a:pt x="1235319" y="32987"/>
                  <a:pt x="1642538" y="0"/>
                </a:cubicBezTo>
                <a:cubicBezTo>
                  <a:pt x="1697959" y="804"/>
                  <a:pt x="1735880" y="44460"/>
                  <a:pt x="1744255" y="101717"/>
                </a:cubicBezTo>
                <a:cubicBezTo>
                  <a:pt x="1769432" y="270011"/>
                  <a:pt x="1775126" y="380505"/>
                  <a:pt x="1744255" y="508575"/>
                </a:cubicBezTo>
                <a:cubicBezTo>
                  <a:pt x="1750128" y="562080"/>
                  <a:pt x="1688510" y="607381"/>
                  <a:pt x="1642538" y="610292"/>
                </a:cubicBezTo>
                <a:cubicBezTo>
                  <a:pt x="900687" y="667014"/>
                  <a:pt x="840624" y="510979"/>
                  <a:pt x="101717" y="610292"/>
                </a:cubicBezTo>
                <a:cubicBezTo>
                  <a:pt x="52471" y="615036"/>
                  <a:pt x="-2677" y="571335"/>
                  <a:pt x="0" y="508575"/>
                </a:cubicBezTo>
                <a:cubicBezTo>
                  <a:pt x="-13898" y="442139"/>
                  <a:pt x="8220" y="271747"/>
                  <a:pt x="0" y="101717"/>
                </a:cubicBezTo>
                <a:close/>
              </a:path>
              <a:path w="1744255" h="610292" stroke="0" extrusionOk="0">
                <a:moveTo>
                  <a:pt x="0" y="101717"/>
                </a:moveTo>
                <a:cubicBezTo>
                  <a:pt x="430" y="43936"/>
                  <a:pt x="44186" y="-2374"/>
                  <a:pt x="101717" y="0"/>
                </a:cubicBezTo>
                <a:cubicBezTo>
                  <a:pt x="810123" y="37342"/>
                  <a:pt x="1069225" y="-108198"/>
                  <a:pt x="1642538" y="0"/>
                </a:cubicBezTo>
                <a:cubicBezTo>
                  <a:pt x="1698555" y="5208"/>
                  <a:pt x="1747718" y="45180"/>
                  <a:pt x="1744255" y="101717"/>
                </a:cubicBezTo>
                <a:cubicBezTo>
                  <a:pt x="1711567" y="156778"/>
                  <a:pt x="1779125" y="378557"/>
                  <a:pt x="1744255" y="508575"/>
                </a:cubicBezTo>
                <a:cubicBezTo>
                  <a:pt x="1750986" y="572723"/>
                  <a:pt x="1700507" y="615654"/>
                  <a:pt x="1642538" y="610292"/>
                </a:cubicBezTo>
                <a:cubicBezTo>
                  <a:pt x="1378537" y="729323"/>
                  <a:pt x="683039" y="587569"/>
                  <a:pt x="101717" y="610292"/>
                </a:cubicBezTo>
                <a:cubicBezTo>
                  <a:pt x="43941" y="610901"/>
                  <a:pt x="-3117" y="573464"/>
                  <a:pt x="0" y="508575"/>
                </a:cubicBezTo>
                <a:cubicBezTo>
                  <a:pt x="18470" y="386651"/>
                  <a:pt x="35742" y="303412"/>
                  <a:pt x="0" y="101717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17698674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Do you need to </a:t>
            </a:r>
            <a:r>
              <a:rPr lang="en-US" sz="1400" b="1" dirty="0">
                <a:latin typeface="Century Gothic" panose="020B0502020202020204" pitchFamily="34" charset="0"/>
              </a:rPr>
              <a:t>TIDY* </a:t>
            </a:r>
            <a:r>
              <a:rPr lang="en-US" sz="1400" dirty="0">
                <a:latin typeface="Century Gothic" panose="020B0502020202020204" pitchFamily="34" charset="0"/>
              </a:rPr>
              <a:t>your data 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8D7AD2-1450-422E-A63C-7745996A9511}"/>
              </a:ext>
            </a:extLst>
          </p:cNvPr>
          <p:cNvSpPr/>
          <p:nvPr/>
        </p:nvSpPr>
        <p:spPr>
          <a:xfrm>
            <a:off x="8310938" y="797083"/>
            <a:ext cx="2155867" cy="686075"/>
          </a:xfrm>
          <a:custGeom>
            <a:avLst/>
            <a:gdLst>
              <a:gd name="connsiteX0" fmla="*/ 0 w 2155867"/>
              <a:gd name="connsiteY0" fmla="*/ 114348 h 686075"/>
              <a:gd name="connsiteX1" fmla="*/ 114348 w 2155867"/>
              <a:gd name="connsiteY1" fmla="*/ 0 h 686075"/>
              <a:gd name="connsiteX2" fmla="*/ 2041519 w 2155867"/>
              <a:gd name="connsiteY2" fmla="*/ 0 h 686075"/>
              <a:gd name="connsiteX3" fmla="*/ 2155867 w 2155867"/>
              <a:gd name="connsiteY3" fmla="*/ 114348 h 686075"/>
              <a:gd name="connsiteX4" fmla="*/ 2155867 w 2155867"/>
              <a:gd name="connsiteY4" fmla="*/ 571727 h 686075"/>
              <a:gd name="connsiteX5" fmla="*/ 2041519 w 2155867"/>
              <a:gd name="connsiteY5" fmla="*/ 686075 h 686075"/>
              <a:gd name="connsiteX6" fmla="*/ 114348 w 2155867"/>
              <a:gd name="connsiteY6" fmla="*/ 686075 h 686075"/>
              <a:gd name="connsiteX7" fmla="*/ 0 w 2155867"/>
              <a:gd name="connsiteY7" fmla="*/ 571727 h 686075"/>
              <a:gd name="connsiteX8" fmla="*/ 0 w 2155867"/>
              <a:gd name="connsiteY8" fmla="*/ 114348 h 68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5867" h="686075" fill="none" extrusionOk="0">
                <a:moveTo>
                  <a:pt x="0" y="114348"/>
                </a:moveTo>
                <a:cubicBezTo>
                  <a:pt x="-6565" y="53472"/>
                  <a:pt x="46530" y="4397"/>
                  <a:pt x="114348" y="0"/>
                </a:cubicBezTo>
                <a:cubicBezTo>
                  <a:pt x="1061920" y="-108115"/>
                  <a:pt x="1155463" y="77991"/>
                  <a:pt x="2041519" y="0"/>
                </a:cubicBezTo>
                <a:cubicBezTo>
                  <a:pt x="2113018" y="-4002"/>
                  <a:pt x="2154380" y="63726"/>
                  <a:pt x="2155867" y="114348"/>
                </a:cubicBezTo>
                <a:cubicBezTo>
                  <a:pt x="2123963" y="308404"/>
                  <a:pt x="2190836" y="486718"/>
                  <a:pt x="2155867" y="571727"/>
                </a:cubicBezTo>
                <a:cubicBezTo>
                  <a:pt x="2163410" y="640032"/>
                  <a:pt x="2094967" y="686902"/>
                  <a:pt x="2041519" y="686075"/>
                </a:cubicBezTo>
                <a:cubicBezTo>
                  <a:pt x="1170672" y="529863"/>
                  <a:pt x="647391" y="693590"/>
                  <a:pt x="114348" y="686075"/>
                </a:cubicBezTo>
                <a:cubicBezTo>
                  <a:pt x="47814" y="689340"/>
                  <a:pt x="-5844" y="640911"/>
                  <a:pt x="0" y="571727"/>
                </a:cubicBezTo>
                <a:cubicBezTo>
                  <a:pt x="-11633" y="392340"/>
                  <a:pt x="-11010" y="201316"/>
                  <a:pt x="0" y="114348"/>
                </a:cubicBezTo>
                <a:close/>
              </a:path>
              <a:path w="2155867" h="686075" stroke="0" extrusionOk="0">
                <a:moveTo>
                  <a:pt x="0" y="114348"/>
                </a:moveTo>
                <a:cubicBezTo>
                  <a:pt x="2138" y="48634"/>
                  <a:pt x="51160" y="-2352"/>
                  <a:pt x="114348" y="0"/>
                </a:cubicBezTo>
                <a:cubicBezTo>
                  <a:pt x="909032" y="35120"/>
                  <a:pt x="1107212" y="-37530"/>
                  <a:pt x="2041519" y="0"/>
                </a:cubicBezTo>
                <a:cubicBezTo>
                  <a:pt x="2107449" y="909"/>
                  <a:pt x="2148302" y="56194"/>
                  <a:pt x="2155867" y="114348"/>
                </a:cubicBezTo>
                <a:cubicBezTo>
                  <a:pt x="2145541" y="173089"/>
                  <a:pt x="2115417" y="472662"/>
                  <a:pt x="2155867" y="571727"/>
                </a:cubicBezTo>
                <a:cubicBezTo>
                  <a:pt x="2144514" y="635782"/>
                  <a:pt x="2101051" y="678596"/>
                  <a:pt x="2041519" y="686075"/>
                </a:cubicBezTo>
                <a:cubicBezTo>
                  <a:pt x="1532331" y="795896"/>
                  <a:pt x="356707" y="817353"/>
                  <a:pt x="114348" y="686075"/>
                </a:cubicBezTo>
                <a:cubicBezTo>
                  <a:pt x="49640" y="689794"/>
                  <a:pt x="7507" y="640370"/>
                  <a:pt x="0" y="571727"/>
                </a:cubicBezTo>
                <a:cubicBezTo>
                  <a:pt x="13690" y="353664"/>
                  <a:pt x="10084" y="323986"/>
                  <a:pt x="0" y="11434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5275662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Do you want to apply some corrections 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9F75AE-8469-4D83-B4E9-813609C89CA1}"/>
              </a:ext>
            </a:extLst>
          </p:cNvPr>
          <p:cNvSpPr/>
          <p:nvPr/>
        </p:nvSpPr>
        <p:spPr>
          <a:xfrm>
            <a:off x="4830682" y="799078"/>
            <a:ext cx="2397949" cy="946532"/>
          </a:xfrm>
          <a:custGeom>
            <a:avLst/>
            <a:gdLst>
              <a:gd name="connsiteX0" fmla="*/ 0 w 2397949"/>
              <a:gd name="connsiteY0" fmla="*/ 157758 h 946532"/>
              <a:gd name="connsiteX1" fmla="*/ 157758 w 2397949"/>
              <a:gd name="connsiteY1" fmla="*/ 0 h 946532"/>
              <a:gd name="connsiteX2" fmla="*/ 2240191 w 2397949"/>
              <a:gd name="connsiteY2" fmla="*/ 0 h 946532"/>
              <a:gd name="connsiteX3" fmla="*/ 2397949 w 2397949"/>
              <a:gd name="connsiteY3" fmla="*/ 157758 h 946532"/>
              <a:gd name="connsiteX4" fmla="*/ 2397949 w 2397949"/>
              <a:gd name="connsiteY4" fmla="*/ 788774 h 946532"/>
              <a:gd name="connsiteX5" fmla="*/ 2240191 w 2397949"/>
              <a:gd name="connsiteY5" fmla="*/ 946532 h 946532"/>
              <a:gd name="connsiteX6" fmla="*/ 157758 w 2397949"/>
              <a:gd name="connsiteY6" fmla="*/ 946532 h 946532"/>
              <a:gd name="connsiteX7" fmla="*/ 0 w 2397949"/>
              <a:gd name="connsiteY7" fmla="*/ 788774 h 946532"/>
              <a:gd name="connsiteX8" fmla="*/ 0 w 2397949"/>
              <a:gd name="connsiteY8" fmla="*/ 157758 h 94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7949" h="946532" fill="none" extrusionOk="0">
                <a:moveTo>
                  <a:pt x="0" y="157758"/>
                </a:moveTo>
                <a:cubicBezTo>
                  <a:pt x="-9866" y="63477"/>
                  <a:pt x="54737" y="6699"/>
                  <a:pt x="157758" y="0"/>
                </a:cubicBezTo>
                <a:cubicBezTo>
                  <a:pt x="1159838" y="-130881"/>
                  <a:pt x="1759824" y="-99176"/>
                  <a:pt x="2240191" y="0"/>
                </a:cubicBezTo>
                <a:cubicBezTo>
                  <a:pt x="2325151" y="6480"/>
                  <a:pt x="2410552" y="64779"/>
                  <a:pt x="2397949" y="157758"/>
                </a:cubicBezTo>
                <a:cubicBezTo>
                  <a:pt x="2411971" y="383126"/>
                  <a:pt x="2442729" y="545124"/>
                  <a:pt x="2397949" y="788774"/>
                </a:cubicBezTo>
                <a:cubicBezTo>
                  <a:pt x="2402023" y="872227"/>
                  <a:pt x="2324592" y="935944"/>
                  <a:pt x="2240191" y="946532"/>
                </a:cubicBezTo>
                <a:cubicBezTo>
                  <a:pt x="1333047" y="836585"/>
                  <a:pt x="1074320" y="1006203"/>
                  <a:pt x="157758" y="946532"/>
                </a:cubicBezTo>
                <a:cubicBezTo>
                  <a:pt x="54031" y="945808"/>
                  <a:pt x="797" y="879764"/>
                  <a:pt x="0" y="788774"/>
                </a:cubicBezTo>
                <a:cubicBezTo>
                  <a:pt x="-7558" y="713775"/>
                  <a:pt x="-16068" y="401972"/>
                  <a:pt x="0" y="157758"/>
                </a:cubicBezTo>
                <a:close/>
              </a:path>
              <a:path w="2397949" h="946532" stroke="0" extrusionOk="0">
                <a:moveTo>
                  <a:pt x="0" y="157758"/>
                </a:moveTo>
                <a:cubicBezTo>
                  <a:pt x="1413" y="70173"/>
                  <a:pt x="78595" y="2512"/>
                  <a:pt x="157758" y="0"/>
                </a:cubicBezTo>
                <a:cubicBezTo>
                  <a:pt x="632133" y="-104239"/>
                  <a:pt x="1881268" y="164880"/>
                  <a:pt x="2240191" y="0"/>
                </a:cubicBezTo>
                <a:cubicBezTo>
                  <a:pt x="2329409" y="-1737"/>
                  <a:pt x="2390902" y="65338"/>
                  <a:pt x="2397949" y="157758"/>
                </a:cubicBezTo>
                <a:cubicBezTo>
                  <a:pt x="2424999" y="459492"/>
                  <a:pt x="2438857" y="519026"/>
                  <a:pt x="2397949" y="788774"/>
                </a:cubicBezTo>
                <a:cubicBezTo>
                  <a:pt x="2384979" y="872263"/>
                  <a:pt x="2331563" y="947925"/>
                  <a:pt x="2240191" y="946532"/>
                </a:cubicBezTo>
                <a:cubicBezTo>
                  <a:pt x="1473108" y="1057789"/>
                  <a:pt x="983507" y="1043906"/>
                  <a:pt x="157758" y="946532"/>
                </a:cubicBezTo>
                <a:cubicBezTo>
                  <a:pt x="67427" y="945312"/>
                  <a:pt x="-1027" y="878646"/>
                  <a:pt x="0" y="788774"/>
                </a:cubicBezTo>
                <a:cubicBezTo>
                  <a:pt x="54548" y="658745"/>
                  <a:pt x="-13751" y="441296"/>
                  <a:pt x="0" y="15775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224590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Does your data follow one our Networks’ profile, or a profile you already saved 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D21FB8-AC99-4111-B8F7-586149BA37CC}"/>
              </a:ext>
            </a:extLst>
          </p:cNvPr>
          <p:cNvGrpSpPr/>
          <p:nvPr/>
        </p:nvGrpSpPr>
        <p:grpSpPr>
          <a:xfrm>
            <a:off x="1252257" y="723222"/>
            <a:ext cx="960869" cy="4596820"/>
            <a:chOff x="1156560" y="723222"/>
            <a:chExt cx="960869" cy="4596820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BE64E5E-8656-4510-B665-DB377EE49BD6}"/>
                </a:ext>
              </a:extLst>
            </p:cNvPr>
            <p:cNvCxnSpPr>
              <a:cxnSpLocks/>
              <a:stCxn id="3" idx="1"/>
              <a:endCxn id="7" idx="1"/>
            </p:cNvCxnSpPr>
            <p:nvPr/>
          </p:nvCxnSpPr>
          <p:spPr>
            <a:xfrm rot="10800000" flipH="1" flipV="1">
              <a:off x="1501678" y="1089244"/>
              <a:ext cx="615751" cy="4230798"/>
            </a:xfrm>
            <a:prstGeom prst="bentConnector3">
              <a:avLst>
                <a:gd name="adj1" fmla="val -37125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4B8E88-986A-4DC2-9FDC-E05934DE4883}"/>
                </a:ext>
              </a:extLst>
            </p:cNvPr>
            <p:cNvSpPr txBox="1"/>
            <p:nvPr/>
          </p:nvSpPr>
          <p:spPr>
            <a:xfrm>
              <a:off x="1156560" y="723222"/>
              <a:ext cx="46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Mistral" panose="03090702030407020403" pitchFamily="66" charset="0"/>
                </a:rPr>
                <a:t>No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CCA31F-2155-4397-A5F8-47DAA96858FE}"/>
              </a:ext>
            </a:extLst>
          </p:cNvPr>
          <p:cNvGrpSpPr/>
          <p:nvPr/>
        </p:nvGrpSpPr>
        <p:grpSpPr>
          <a:xfrm>
            <a:off x="3081435" y="2074775"/>
            <a:ext cx="464197" cy="1132589"/>
            <a:chOff x="3024710" y="2074775"/>
            <a:chExt cx="464197" cy="113258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543F9C7-7CC7-4E0C-A485-0EA3FE5C5036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3081435" y="2074775"/>
              <a:ext cx="1" cy="113258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1356D8-068C-4D2E-9C30-01403F2BFEA3}"/>
                </a:ext>
              </a:extLst>
            </p:cNvPr>
            <p:cNvSpPr txBox="1"/>
            <p:nvPr/>
          </p:nvSpPr>
          <p:spPr>
            <a:xfrm>
              <a:off x="3024710" y="2141449"/>
              <a:ext cx="46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Mistral" panose="03090702030407020403" pitchFamily="66" charset="0"/>
                </a:rPr>
                <a:t>No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C3ABDF-BE5E-4E7A-83AF-605BFD35C25A}"/>
              </a:ext>
            </a:extLst>
          </p:cNvPr>
          <p:cNvGrpSpPr/>
          <p:nvPr/>
        </p:nvGrpSpPr>
        <p:grpSpPr>
          <a:xfrm>
            <a:off x="1669334" y="1773478"/>
            <a:ext cx="539975" cy="625693"/>
            <a:chOff x="1573637" y="1773478"/>
            <a:chExt cx="539975" cy="62569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F56B7A-BBAB-4152-B42D-236C00391DF0}"/>
                </a:ext>
              </a:extLst>
            </p:cNvPr>
            <p:cNvSpPr txBox="1"/>
            <p:nvPr/>
          </p:nvSpPr>
          <p:spPr>
            <a:xfrm>
              <a:off x="1573637" y="1773478"/>
              <a:ext cx="46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Mistral" panose="03090702030407020403" pitchFamily="66" charset="0"/>
                </a:rPr>
                <a:t>Yes</a:t>
              </a:r>
            </a:p>
          </p:txBody>
        </p: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D2BEDF-96E2-449B-927C-EAE88EC4B774}"/>
                </a:ext>
              </a:extLst>
            </p:cNvPr>
            <p:cNvCxnSpPr>
              <a:cxnSpLocks/>
              <a:stCxn id="5" idx="1"/>
              <a:endCxn id="42" idx="0"/>
            </p:cNvCxnSpPr>
            <p:nvPr/>
          </p:nvCxnSpPr>
          <p:spPr>
            <a:xfrm rot="10800000" flipV="1">
              <a:off x="1961865" y="1851821"/>
              <a:ext cx="151747" cy="547350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D47977A4-0EB6-4E9A-9737-BD57794351F1}"/>
              </a:ext>
            </a:extLst>
          </p:cNvPr>
          <p:cNvSpPr/>
          <p:nvPr/>
        </p:nvSpPr>
        <p:spPr>
          <a:xfrm>
            <a:off x="1484356" y="2399171"/>
            <a:ext cx="1146410" cy="610291"/>
          </a:xfrm>
          <a:custGeom>
            <a:avLst/>
            <a:gdLst>
              <a:gd name="connsiteX0" fmla="*/ 0 w 1146410"/>
              <a:gd name="connsiteY0" fmla="*/ 305146 h 610291"/>
              <a:gd name="connsiteX1" fmla="*/ 573205 w 1146410"/>
              <a:gd name="connsiteY1" fmla="*/ 0 h 610291"/>
              <a:gd name="connsiteX2" fmla="*/ 1146410 w 1146410"/>
              <a:gd name="connsiteY2" fmla="*/ 305146 h 610291"/>
              <a:gd name="connsiteX3" fmla="*/ 573205 w 1146410"/>
              <a:gd name="connsiteY3" fmla="*/ 610292 h 610291"/>
              <a:gd name="connsiteX4" fmla="*/ 0 w 1146410"/>
              <a:gd name="connsiteY4" fmla="*/ 305146 h 61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6410" h="610291" fill="none" extrusionOk="0">
                <a:moveTo>
                  <a:pt x="0" y="305146"/>
                </a:moveTo>
                <a:cubicBezTo>
                  <a:pt x="-7160" y="142264"/>
                  <a:pt x="285200" y="18021"/>
                  <a:pt x="573205" y="0"/>
                </a:cubicBezTo>
                <a:cubicBezTo>
                  <a:pt x="910450" y="15840"/>
                  <a:pt x="1157608" y="125560"/>
                  <a:pt x="1146410" y="305146"/>
                </a:cubicBezTo>
                <a:cubicBezTo>
                  <a:pt x="1156756" y="450760"/>
                  <a:pt x="875769" y="603991"/>
                  <a:pt x="573205" y="610292"/>
                </a:cubicBezTo>
                <a:cubicBezTo>
                  <a:pt x="260021" y="605946"/>
                  <a:pt x="10016" y="458144"/>
                  <a:pt x="0" y="305146"/>
                </a:cubicBezTo>
                <a:close/>
              </a:path>
              <a:path w="1146410" h="610291" stroke="0" extrusionOk="0">
                <a:moveTo>
                  <a:pt x="0" y="305146"/>
                </a:moveTo>
                <a:cubicBezTo>
                  <a:pt x="-1206" y="156638"/>
                  <a:pt x="218602" y="-27290"/>
                  <a:pt x="573205" y="0"/>
                </a:cubicBezTo>
                <a:cubicBezTo>
                  <a:pt x="897902" y="-7574"/>
                  <a:pt x="1130400" y="141603"/>
                  <a:pt x="1146410" y="305146"/>
                </a:cubicBezTo>
                <a:cubicBezTo>
                  <a:pt x="1135844" y="530152"/>
                  <a:pt x="883907" y="606368"/>
                  <a:pt x="573205" y="610292"/>
                </a:cubicBezTo>
                <a:cubicBezTo>
                  <a:pt x="278478" y="630069"/>
                  <a:pt x="9573" y="472696"/>
                  <a:pt x="0" y="305146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196990182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anose="020B0503020204020204" pitchFamily="34" charset="0"/>
                <a:cs typeface="Cavolini" panose="020B0502040204020203" pitchFamily="66" charset="0"/>
              </a:rPr>
              <a:t>Stack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A45A20-9F69-4552-BE55-CD71A53D15BE}"/>
              </a:ext>
            </a:extLst>
          </p:cNvPr>
          <p:cNvCxnSpPr>
            <a:cxnSpLocks/>
            <a:stCxn id="42" idx="6"/>
            <a:endCxn id="6" idx="0"/>
          </p:cNvCxnSpPr>
          <p:nvPr/>
        </p:nvCxnSpPr>
        <p:spPr>
          <a:xfrm>
            <a:off x="2630766" y="2704317"/>
            <a:ext cx="450669" cy="503047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86BE7D-9B7C-43C0-8A7E-71405DCB655A}"/>
              </a:ext>
            </a:extLst>
          </p:cNvPr>
          <p:cNvGrpSpPr/>
          <p:nvPr/>
        </p:nvGrpSpPr>
        <p:grpSpPr>
          <a:xfrm>
            <a:off x="3074622" y="3817656"/>
            <a:ext cx="464197" cy="1197240"/>
            <a:chOff x="2996164" y="3817656"/>
            <a:chExt cx="464197" cy="119724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06B895-A0B4-4B55-95D1-05E35D509586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3006797" y="3817656"/>
              <a:ext cx="6813" cy="119724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08FA4A-F174-4ED1-AC86-D7558E990D86}"/>
                </a:ext>
              </a:extLst>
            </p:cNvPr>
            <p:cNvSpPr txBox="1"/>
            <p:nvPr/>
          </p:nvSpPr>
          <p:spPr>
            <a:xfrm>
              <a:off x="2996164" y="3872823"/>
              <a:ext cx="46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Mistral" panose="03090702030407020403" pitchFamily="66" charset="0"/>
                </a:rPr>
                <a:t>No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E38CC3-4FBF-4D3B-A545-C0EA6650BFC1}"/>
              </a:ext>
            </a:extLst>
          </p:cNvPr>
          <p:cNvGrpSpPr/>
          <p:nvPr/>
        </p:nvGrpSpPr>
        <p:grpSpPr>
          <a:xfrm>
            <a:off x="1681514" y="3427061"/>
            <a:ext cx="527794" cy="755609"/>
            <a:chOff x="1585817" y="3427061"/>
            <a:chExt cx="527794" cy="75560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E93506-0218-482E-9BF1-28861A67C9CF}"/>
                </a:ext>
              </a:extLst>
            </p:cNvPr>
            <p:cNvSpPr txBox="1"/>
            <p:nvPr/>
          </p:nvSpPr>
          <p:spPr>
            <a:xfrm>
              <a:off x="1585817" y="3427061"/>
              <a:ext cx="46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Mistral" panose="03090702030407020403" pitchFamily="66" charset="0"/>
                </a:rPr>
                <a:t>Yes</a:t>
              </a:r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8D890861-2E48-4F7B-8635-589B3D301E09}"/>
                </a:ext>
              </a:extLst>
            </p:cNvPr>
            <p:cNvCxnSpPr>
              <a:cxnSpLocks/>
              <a:stCxn id="6" idx="1"/>
              <a:endCxn id="58" idx="0"/>
            </p:cNvCxnSpPr>
            <p:nvPr/>
          </p:nvCxnSpPr>
          <p:spPr>
            <a:xfrm rot="10800000" flipV="1">
              <a:off x="1932792" y="3512510"/>
              <a:ext cx="180819" cy="670160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0E2AC5FE-2F6D-43C3-A07D-13C11F2D4A57}"/>
              </a:ext>
            </a:extLst>
          </p:cNvPr>
          <p:cNvSpPr/>
          <p:nvPr/>
        </p:nvSpPr>
        <p:spPr>
          <a:xfrm>
            <a:off x="1455283" y="4182670"/>
            <a:ext cx="1146410" cy="610291"/>
          </a:xfrm>
          <a:custGeom>
            <a:avLst/>
            <a:gdLst>
              <a:gd name="connsiteX0" fmla="*/ 0 w 1146410"/>
              <a:gd name="connsiteY0" fmla="*/ 305146 h 610291"/>
              <a:gd name="connsiteX1" fmla="*/ 573205 w 1146410"/>
              <a:gd name="connsiteY1" fmla="*/ 0 h 610291"/>
              <a:gd name="connsiteX2" fmla="*/ 1146410 w 1146410"/>
              <a:gd name="connsiteY2" fmla="*/ 305146 h 610291"/>
              <a:gd name="connsiteX3" fmla="*/ 573205 w 1146410"/>
              <a:gd name="connsiteY3" fmla="*/ 610292 h 610291"/>
              <a:gd name="connsiteX4" fmla="*/ 0 w 1146410"/>
              <a:gd name="connsiteY4" fmla="*/ 305146 h 61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6410" h="610291" fill="none" extrusionOk="0">
                <a:moveTo>
                  <a:pt x="0" y="305146"/>
                </a:moveTo>
                <a:cubicBezTo>
                  <a:pt x="-44354" y="149560"/>
                  <a:pt x="251877" y="51126"/>
                  <a:pt x="573205" y="0"/>
                </a:cubicBezTo>
                <a:cubicBezTo>
                  <a:pt x="900629" y="15785"/>
                  <a:pt x="1166861" y="115272"/>
                  <a:pt x="1146410" y="305146"/>
                </a:cubicBezTo>
                <a:cubicBezTo>
                  <a:pt x="1103707" y="491744"/>
                  <a:pt x="895344" y="593982"/>
                  <a:pt x="573205" y="610292"/>
                </a:cubicBezTo>
                <a:cubicBezTo>
                  <a:pt x="284318" y="628599"/>
                  <a:pt x="-6340" y="476539"/>
                  <a:pt x="0" y="305146"/>
                </a:cubicBezTo>
                <a:close/>
              </a:path>
              <a:path w="1146410" h="610291" stroke="0" extrusionOk="0">
                <a:moveTo>
                  <a:pt x="0" y="305146"/>
                </a:moveTo>
                <a:cubicBezTo>
                  <a:pt x="-2113" y="177183"/>
                  <a:pt x="246844" y="-15435"/>
                  <a:pt x="573205" y="0"/>
                </a:cubicBezTo>
                <a:cubicBezTo>
                  <a:pt x="896119" y="-3543"/>
                  <a:pt x="1146098" y="166187"/>
                  <a:pt x="1146410" y="305146"/>
                </a:cubicBezTo>
                <a:cubicBezTo>
                  <a:pt x="1167050" y="472499"/>
                  <a:pt x="844905" y="620306"/>
                  <a:pt x="573205" y="610292"/>
                </a:cubicBezTo>
                <a:cubicBezTo>
                  <a:pt x="274063" y="602571"/>
                  <a:pt x="-7996" y="488295"/>
                  <a:pt x="0" y="305146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661164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anose="020B0503020204020204" pitchFamily="34" charset="0"/>
                <a:cs typeface="Cavolini" panose="020B0502040204020203" pitchFamily="66" charset="0"/>
              </a:rPr>
              <a:t>Merge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94AFC9D-2371-41FD-B2BF-30C8ADF58A90}"/>
              </a:ext>
            </a:extLst>
          </p:cNvPr>
          <p:cNvCxnSpPr>
            <a:cxnSpLocks/>
            <a:stCxn id="58" idx="6"/>
            <a:endCxn id="7" idx="0"/>
          </p:cNvCxnSpPr>
          <p:nvPr/>
        </p:nvCxnSpPr>
        <p:spPr>
          <a:xfrm>
            <a:off x="2642732" y="4487816"/>
            <a:ext cx="390850" cy="527080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B8F67B6-B514-4DC6-8FB8-8D36F5DAFEF6}"/>
              </a:ext>
            </a:extLst>
          </p:cNvPr>
          <p:cNvGrpSpPr/>
          <p:nvPr/>
        </p:nvGrpSpPr>
        <p:grpSpPr>
          <a:xfrm>
            <a:off x="3330998" y="723222"/>
            <a:ext cx="622565" cy="1128599"/>
            <a:chOff x="3330998" y="723222"/>
            <a:chExt cx="622565" cy="1128599"/>
          </a:xfrm>
        </p:grpSpPr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10186CE6-BD48-4CA6-BE00-ABDB81E9A127}"/>
                </a:ext>
              </a:extLst>
            </p:cNvPr>
            <p:cNvCxnSpPr>
              <a:cxnSpLocks/>
              <a:stCxn id="3" idx="3"/>
              <a:endCxn id="5" idx="3"/>
            </p:cNvCxnSpPr>
            <p:nvPr/>
          </p:nvCxnSpPr>
          <p:spPr>
            <a:xfrm>
              <a:off x="3330998" y="1089244"/>
              <a:ext cx="622565" cy="762577"/>
            </a:xfrm>
            <a:prstGeom prst="bentConnector3">
              <a:avLst>
                <a:gd name="adj1" fmla="val 136719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890B34-1309-4A1D-8569-498B6CA8BD99}"/>
                </a:ext>
              </a:extLst>
            </p:cNvPr>
            <p:cNvSpPr txBox="1"/>
            <p:nvPr/>
          </p:nvSpPr>
          <p:spPr>
            <a:xfrm>
              <a:off x="3338196" y="723222"/>
              <a:ext cx="46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Mistral" panose="03090702030407020403" pitchFamily="66" charset="0"/>
                </a:rPr>
                <a:t>Yes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D9BB5-FF2E-49F6-88ED-A0E075929970}"/>
              </a:ext>
            </a:extLst>
          </p:cNvPr>
          <p:cNvGrpSpPr/>
          <p:nvPr/>
        </p:nvGrpSpPr>
        <p:grpSpPr>
          <a:xfrm>
            <a:off x="6029657" y="1745610"/>
            <a:ext cx="486671" cy="533636"/>
            <a:chOff x="6029657" y="1745610"/>
            <a:chExt cx="486671" cy="533636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A5E7EF5-CE0C-417B-A1CE-BC83EF02055F}"/>
                </a:ext>
              </a:extLst>
            </p:cNvPr>
            <p:cNvCxnSpPr>
              <a:cxnSpLocks/>
              <a:stCxn id="16" idx="2"/>
              <a:endCxn id="172" idx="0"/>
            </p:cNvCxnSpPr>
            <p:nvPr/>
          </p:nvCxnSpPr>
          <p:spPr>
            <a:xfrm>
              <a:off x="6029657" y="1745610"/>
              <a:ext cx="65608" cy="53363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749542E-B00D-444A-AA4A-806D82FB6AC2}"/>
                </a:ext>
              </a:extLst>
            </p:cNvPr>
            <p:cNvSpPr txBox="1"/>
            <p:nvPr/>
          </p:nvSpPr>
          <p:spPr>
            <a:xfrm>
              <a:off x="6052131" y="1811730"/>
              <a:ext cx="46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Mistral" panose="03090702030407020403" pitchFamily="66" charset="0"/>
                </a:rPr>
                <a:t>Yes</a:t>
              </a: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08937B32-5D5D-434E-B5A2-080DD9356111}"/>
              </a:ext>
            </a:extLst>
          </p:cNvPr>
          <p:cNvSpPr/>
          <p:nvPr/>
        </p:nvSpPr>
        <p:spPr>
          <a:xfrm>
            <a:off x="4898271" y="3429000"/>
            <a:ext cx="2424265" cy="1781809"/>
          </a:xfrm>
          <a:custGeom>
            <a:avLst/>
            <a:gdLst>
              <a:gd name="connsiteX0" fmla="*/ 0 w 2424265"/>
              <a:gd name="connsiteY0" fmla="*/ 890905 h 1781809"/>
              <a:gd name="connsiteX1" fmla="*/ 1212133 w 2424265"/>
              <a:gd name="connsiteY1" fmla="*/ 0 h 1781809"/>
              <a:gd name="connsiteX2" fmla="*/ 2424266 w 2424265"/>
              <a:gd name="connsiteY2" fmla="*/ 890905 h 1781809"/>
              <a:gd name="connsiteX3" fmla="*/ 1212133 w 2424265"/>
              <a:gd name="connsiteY3" fmla="*/ 1781810 h 1781809"/>
              <a:gd name="connsiteX4" fmla="*/ 0 w 2424265"/>
              <a:gd name="connsiteY4" fmla="*/ 890905 h 178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4265" h="1781809" fill="none" extrusionOk="0">
                <a:moveTo>
                  <a:pt x="0" y="890905"/>
                </a:moveTo>
                <a:cubicBezTo>
                  <a:pt x="-95966" y="458109"/>
                  <a:pt x="620118" y="-46510"/>
                  <a:pt x="1212133" y="0"/>
                </a:cubicBezTo>
                <a:cubicBezTo>
                  <a:pt x="1903010" y="21844"/>
                  <a:pt x="2341826" y="390062"/>
                  <a:pt x="2424266" y="890905"/>
                </a:cubicBezTo>
                <a:cubicBezTo>
                  <a:pt x="2495309" y="1461607"/>
                  <a:pt x="1849667" y="1726000"/>
                  <a:pt x="1212133" y="1781810"/>
                </a:cubicBezTo>
                <a:cubicBezTo>
                  <a:pt x="559524" y="1723194"/>
                  <a:pt x="5482" y="1378362"/>
                  <a:pt x="0" y="890905"/>
                </a:cubicBezTo>
                <a:close/>
              </a:path>
              <a:path w="2424265" h="1781809" stroke="0" extrusionOk="0">
                <a:moveTo>
                  <a:pt x="0" y="890905"/>
                </a:moveTo>
                <a:cubicBezTo>
                  <a:pt x="-68112" y="376624"/>
                  <a:pt x="562065" y="24694"/>
                  <a:pt x="1212133" y="0"/>
                </a:cubicBezTo>
                <a:cubicBezTo>
                  <a:pt x="1885180" y="-18055"/>
                  <a:pt x="2452131" y="466728"/>
                  <a:pt x="2424266" y="890905"/>
                </a:cubicBezTo>
                <a:cubicBezTo>
                  <a:pt x="2372480" y="1357425"/>
                  <a:pt x="1856441" y="1832366"/>
                  <a:pt x="1212133" y="1781810"/>
                </a:cubicBezTo>
                <a:cubicBezTo>
                  <a:pt x="506477" y="1833520"/>
                  <a:pt x="-22272" y="1349754"/>
                  <a:pt x="0" y="890905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344551732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anose="020B0503020204020204" pitchFamily="34" charset="0"/>
                <a:cs typeface="Cavolini" panose="020B0502040204020203" pitchFamily="66" charset="0"/>
              </a:rPr>
              <a:t>Create your own profile by indicating what column store what variable</a:t>
            </a:r>
          </a:p>
        </p:txBody>
      </p: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CB1659BE-25AA-4254-B040-44C44B06C204}"/>
              </a:ext>
            </a:extLst>
          </p:cNvPr>
          <p:cNvCxnSpPr>
            <a:cxnSpLocks/>
            <a:stCxn id="172" idx="5"/>
            <a:endCxn id="15" idx="1"/>
          </p:cNvCxnSpPr>
          <p:nvPr/>
        </p:nvCxnSpPr>
        <p:spPr>
          <a:xfrm rot="5400000" flipH="1" flipV="1">
            <a:off x="6541652" y="1287593"/>
            <a:ext cx="1916757" cy="1621814"/>
          </a:xfrm>
          <a:prstGeom prst="curvedConnector4">
            <a:avLst>
              <a:gd name="adj1" fmla="val -11926"/>
              <a:gd name="adj2" fmla="val 57584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DCAA65A9-782E-45FF-8C04-30F85E6E6490}"/>
              </a:ext>
            </a:extLst>
          </p:cNvPr>
          <p:cNvSpPr/>
          <p:nvPr/>
        </p:nvSpPr>
        <p:spPr>
          <a:xfrm>
            <a:off x="8581521" y="1849054"/>
            <a:ext cx="1779190" cy="1024816"/>
          </a:xfrm>
          <a:custGeom>
            <a:avLst/>
            <a:gdLst>
              <a:gd name="connsiteX0" fmla="*/ 0 w 1779190"/>
              <a:gd name="connsiteY0" fmla="*/ 512408 h 1024816"/>
              <a:gd name="connsiteX1" fmla="*/ 889595 w 1779190"/>
              <a:gd name="connsiteY1" fmla="*/ 0 h 1024816"/>
              <a:gd name="connsiteX2" fmla="*/ 1779190 w 1779190"/>
              <a:gd name="connsiteY2" fmla="*/ 512408 h 1024816"/>
              <a:gd name="connsiteX3" fmla="*/ 889595 w 1779190"/>
              <a:gd name="connsiteY3" fmla="*/ 1024816 h 1024816"/>
              <a:gd name="connsiteX4" fmla="*/ 0 w 1779190"/>
              <a:gd name="connsiteY4" fmla="*/ 512408 h 102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9190" h="1024816" fill="none" extrusionOk="0">
                <a:moveTo>
                  <a:pt x="0" y="512408"/>
                </a:moveTo>
                <a:cubicBezTo>
                  <a:pt x="5279" y="207684"/>
                  <a:pt x="389570" y="-7421"/>
                  <a:pt x="889595" y="0"/>
                </a:cubicBezTo>
                <a:cubicBezTo>
                  <a:pt x="1352204" y="-22230"/>
                  <a:pt x="1788617" y="227443"/>
                  <a:pt x="1779190" y="512408"/>
                </a:cubicBezTo>
                <a:cubicBezTo>
                  <a:pt x="1773705" y="790623"/>
                  <a:pt x="1356821" y="1027490"/>
                  <a:pt x="889595" y="1024816"/>
                </a:cubicBezTo>
                <a:cubicBezTo>
                  <a:pt x="402940" y="1029859"/>
                  <a:pt x="-13243" y="799161"/>
                  <a:pt x="0" y="512408"/>
                </a:cubicBezTo>
                <a:close/>
              </a:path>
              <a:path w="1779190" h="1024816" stroke="0" extrusionOk="0">
                <a:moveTo>
                  <a:pt x="0" y="512408"/>
                </a:moveTo>
                <a:cubicBezTo>
                  <a:pt x="-26559" y="228110"/>
                  <a:pt x="383592" y="-6215"/>
                  <a:pt x="889595" y="0"/>
                </a:cubicBezTo>
                <a:cubicBezTo>
                  <a:pt x="1411355" y="-3259"/>
                  <a:pt x="1763089" y="188144"/>
                  <a:pt x="1779190" y="512408"/>
                </a:cubicBezTo>
                <a:cubicBezTo>
                  <a:pt x="1762021" y="879236"/>
                  <a:pt x="1335868" y="1000372"/>
                  <a:pt x="889595" y="1024816"/>
                </a:cubicBezTo>
                <a:cubicBezTo>
                  <a:pt x="425420" y="1072184"/>
                  <a:pt x="-8859" y="791258"/>
                  <a:pt x="0" y="512408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76079416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corrections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17E52A-F12A-4A28-A078-8C6904AC1F5F}"/>
              </a:ext>
            </a:extLst>
          </p:cNvPr>
          <p:cNvGrpSpPr/>
          <p:nvPr/>
        </p:nvGrpSpPr>
        <p:grpSpPr>
          <a:xfrm>
            <a:off x="9071939" y="1483158"/>
            <a:ext cx="399177" cy="365896"/>
            <a:chOff x="9071939" y="1483158"/>
            <a:chExt cx="399177" cy="365896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F254E80-006C-4DAC-B0A3-686BE93AB87D}"/>
                </a:ext>
              </a:extLst>
            </p:cNvPr>
            <p:cNvCxnSpPr>
              <a:cxnSpLocks/>
              <a:stCxn id="15" idx="2"/>
              <a:endCxn id="142" idx="0"/>
            </p:cNvCxnSpPr>
            <p:nvPr/>
          </p:nvCxnSpPr>
          <p:spPr>
            <a:xfrm>
              <a:off x="9388872" y="1483158"/>
              <a:ext cx="82244" cy="36589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B2061CD-2AA2-480E-B9BE-0B4B6709AA12}"/>
                </a:ext>
              </a:extLst>
            </p:cNvPr>
            <p:cNvSpPr txBox="1"/>
            <p:nvPr/>
          </p:nvSpPr>
          <p:spPr>
            <a:xfrm>
              <a:off x="9071939" y="1531261"/>
              <a:ext cx="399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Mistral" panose="03090702030407020403" pitchFamily="66" charset="0"/>
                </a:rPr>
                <a:t>Yes</a:t>
              </a:r>
            </a:p>
          </p:txBody>
        </p:sp>
      </p:grp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EE06B03C-48A1-4DFD-AF60-A53F574F6210}"/>
              </a:ext>
            </a:extLst>
          </p:cNvPr>
          <p:cNvSpPr/>
          <p:nvPr/>
        </p:nvSpPr>
        <p:spPr>
          <a:xfrm>
            <a:off x="8304227" y="3830020"/>
            <a:ext cx="2116518" cy="946532"/>
          </a:xfrm>
          <a:custGeom>
            <a:avLst/>
            <a:gdLst>
              <a:gd name="connsiteX0" fmla="*/ 0 w 2116518"/>
              <a:gd name="connsiteY0" fmla="*/ 157758 h 946532"/>
              <a:gd name="connsiteX1" fmla="*/ 157758 w 2116518"/>
              <a:gd name="connsiteY1" fmla="*/ 0 h 946532"/>
              <a:gd name="connsiteX2" fmla="*/ 1958760 w 2116518"/>
              <a:gd name="connsiteY2" fmla="*/ 0 h 946532"/>
              <a:gd name="connsiteX3" fmla="*/ 2116518 w 2116518"/>
              <a:gd name="connsiteY3" fmla="*/ 157758 h 946532"/>
              <a:gd name="connsiteX4" fmla="*/ 2116518 w 2116518"/>
              <a:gd name="connsiteY4" fmla="*/ 788774 h 946532"/>
              <a:gd name="connsiteX5" fmla="*/ 1958760 w 2116518"/>
              <a:gd name="connsiteY5" fmla="*/ 946532 h 946532"/>
              <a:gd name="connsiteX6" fmla="*/ 157758 w 2116518"/>
              <a:gd name="connsiteY6" fmla="*/ 946532 h 946532"/>
              <a:gd name="connsiteX7" fmla="*/ 0 w 2116518"/>
              <a:gd name="connsiteY7" fmla="*/ 788774 h 946532"/>
              <a:gd name="connsiteX8" fmla="*/ 0 w 2116518"/>
              <a:gd name="connsiteY8" fmla="*/ 157758 h 94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518" h="946532" fill="none" extrusionOk="0">
                <a:moveTo>
                  <a:pt x="0" y="157758"/>
                </a:moveTo>
                <a:cubicBezTo>
                  <a:pt x="-2948" y="70416"/>
                  <a:pt x="61357" y="2274"/>
                  <a:pt x="157758" y="0"/>
                </a:cubicBezTo>
                <a:cubicBezTo>
                  <a:pt x="778106" y="-152260"/>
                  <a:pt x="1117880" y="34325"/>
                  <a:pt x="1958760" y="0"/>
                </a:cubicBezTo>
                <a:cubicBezTo>
                  <a:pt x="2048006" y="-108"/>
                  <a:pt x="2127302" y="81023"/>
                  <a:pt x="2116518" y="157758"/>
                </a:cubicBezTo>
                <a:cubicBezTo>
                  <a:pt x="2154508" y="380582"/>
                  <a:pt x="2096401" y="518836"/>
                  <a:pt x="2116518" y="788774"/>
                </a:cubicBezTo>
                <a:cubicBezTo>
                  <a:pt x="2131475" y="884039"/>
                  <a:pt x="2054010" y="958572"/>
                  <a:pt x="1958760" y="946532"/>
                </a:cubicBezTo>
                <a:cubicBezTo>
                  <a:pt x="1281591" y="1089661"/>
                  <a:pt x="627606" y="964098"/>
                  <a:pt x="157758" y="946532"/>
                </a:cubicBezTo>
                <a:cubicBezTo>
                  <a:pt x="60760" y="951180"/>
                  <a:pt x="-15139" y="883458"/>
                  <a:pt x="0" y="788774"/>
                </a:cubicBezTo>
                <a:cubicBezTo>
                  <a:pt x="-47530" y="509294"/>
                  <a:pt x="-50769" y="257548"/>
                  <a:pt x="0" y="157758"/>
                </a:cubicBezTo>
                <a:close/>
              </a:path>
              <a:path w="2116518" h="946532" stroke="0" extrusionOk="0">
                <a:moveTo>
                  <a:pt x="0" y="157758"/>
                </a:moveTo>
                <a:cubicBezTo>
                  <a:pt x="6496" y="77494"/>
                  <a:pt x="77654" y="3228"/>
                  <a:pt x="157758" y="0"/>
                </a:cubicBezTo>
                <a:cubicBezTo>
                  <a:pt x="523416" y="71788"/>
                  <a:pt x="1169864" y="-126200"/>
                  <a:pt x="1958760" y="0"/>
                </a:cubicBezTo>
                <a:cubicBezTo>
                  <a:pt x="2039247" y="-7684"/>
                  <a:pt x="2120753" y="68099"/>
                  <a:pt x="2116518" y="157758"/>
                </a:cubicBezTo>
                <a:cubicBezTo>
                  <a:pt x="2155648" y="266018"/>
                  <a:pt x="2146793" y="609860"/>
                  <a:pt x="2116518" y="788774"/>
                </a:cubicBezTo>
                <a:cubicBezTo>
                  <a:pt x="2115866" y="879779"/>
                  <a:pt x="2044080" y="942905"/>
                  <a:pt x="1958760" y="946532"/>
                </a:cubicBezTo>
                <a:cubicBezTo>
                  <a:pt x="1689652" y="905704"/>
                  <a:pt x="966292" y="1005983"/>
                  <a:pt x="157758" y="946532"/>
                </a:cubicBezTo>
                <a:cubicBezTo>
                  <a:pt x="62836" y="935921"/>
                  <a:pt x="-13116" y="870796"/>
                  <a:pt x="0" y="788774"/>
                </a:cubicBezTo>
                <a:cubicBezTo>
                  <a:pt x="-55500" y="676379"/>
                  <a:pt x="55900" y="439799"/>
                  <a:pt x="0" y="15775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58221099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Do you want your data to follow our standard?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64CA6DD-5710-4648-8160-19CC03D12CC3}"/>
              </a:ext>
            </a:extLst>
          </p:cNvPr>
          <p:cNvSpPr/>
          <p:nvPr/>
        </p:nvSpPr>
        <p:spPr>
          <a:xfrm>
            <a:off x="5255421" y="2279246"/>
            <a:ext cx="1679687" cy="911052"/>
          </a:xfrm>
          <a:custGeom>
            <a:avLst/>
            <a:gdLst>
              <a:gd name="connsiteX0" fmla="*/ 0 w 1679687"/>
              <a:gd name="connsiteY0" fmla="*/ 455526 h 911052"/>
              <a:gd name="connsiteX1" fmla="*/ 839844 w 1679687"/>
              <a:gd name="connsiteY1" fmla="*/ 0 h 911052"/>
              <a:gd name="connsiteX2" fmla="*/ 1679688 w 1679687"/>
              <a:gd name="connsiteY2" fmla="*/ 455526 h 911052"/>
              <a:gd name="connsiteX3" fmla="*/ 839844 w 1679687"/>
              <a:gd name="connsiteY3" fmla="*/ 911052 h 911052"/>
              <a:gd name="connsiteX4" fmla="*/ 0 w 1679687"/>
              <a:gd name="connsiteY4" fmla="*/ 455526 h 91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9687" h="911052" fill="none" extrusionOk="0">
                <a:moveTo>
                  <a:pt x="0" y="455526"/>
                </a:moveTo>
                <a:cubicBezTo>
                  <a:pt x="-34610" y="127908"/>
                  <a:pt x="414443" y="71867"/>
                  <a:pt x="839844" y="0"/>
                </a:cubicBezTo>
                <a:cubicBezTo>
                  <a:pt x="1297504" y="-32824"/>
                  <a:pt x="1667352" y="211948"/>
                  <a:pt x="1679688" y="455526"/>
                </a:cubicBezTo>
                <a:cubicBezTo>
                  <a:pt x="1692793" y="694636"/>
                  <a:pt x="1285344" y="895254"/>
                  <a:pt x="839844" y="911052"/>
                </a:cubicBezTo>
                <a:cubicBezTo>
                  <a:pt x="345169" y="886933"/>
                  <a:pt x="-18979" y="702068"/>
                  <a:pt x="0" y="455526"/>
                </a:cubicBezTo>
                <a:close/>
              </a:path>
              <a:path w="1679687" h="911052" stroke="0" extrusionOk="0">
                <a:moveTo>
                  <a:pt x="0" y="455526"/>
                </a:moveTo>
                <a:cubicBezTo>
                  <a:pt x="-286" y="281820"/>
                  <a:pt x="346000" y="-48113"/>
                  <a:pt x="839844" y="0"/>
                </a:cubicBezTo>
                <a:cubicBezTo>
                  <a:pt x="1341754" y="3974"/>
                  <a:pt x="1677942" y="201027"/>
                  <a:pt x="1679688" y="455526"/>
                </a:cubicBezTo>
                <a:cubicBezTo>
                  <a:pt x="1641076" y="665403"/>
                  <a:pt x="1284390" y="926830"/>
                  <a:pt x="839844" y="911052"/>
                </a:cubicBezTo>
                <a:cubicBezTo>
                  <a:pt x="388149" y="869181"/>
                  <a:pt x="36621" y="735777"/>
                  <a:pt x="0" y="455526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83725434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anose="020B0503020204020204" pitchFamily="34" charset="0"/>
              </a:rPr>
              <a:t>Pick or upload a profile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B56B60-5123-493C-BC47-C70377E92E80}"/>
              </a:ext>
            </a:extLst>
          </p:cNvPr>
          <p:cNvGrpSpPr/>
          <p:nvPr/>
        </p:nvGrpSpPr>
        <p:grpSpPr>
          <a:xfrm>
            <a:off x="10420745" y="880697"/>
            <a:ext cx="577756" cy="3422589"/>
            <a:chOff x="10420745" y="880697"/>
            <a:chExt cx="577756" cy="3422589"/>
          </a:xfrm>
        </p:grpSpPr>
        <p:cxnSp>
          <p:nvCxnSpPr>
            <p:cNvPr id="192" name="Connector: Curved 191">
              <a:extLst>
                <a:ext uri="{FF2B5EF4-FFF2-40B4-BE49-F238E27FC236}">
                  <a16:creationId xmlns:a16="http://schemas.microsoft.com/office/drawing/2014/main" id="{D2FB9ADA-B630-4618-A64E-C6D7BBD1D666}"/>
                </a:ext>
              </a:extLst>
            </p:cNvPr>
            <p:cNvCxnSpPr>
              <a:cxnSpLocks/>
              <a:stCxn id="15" idx="3"/>
              <a:endCxn id="156" idx="3"/>
            </p:cNvCxnSpPr>
            <p:nvPr/>
          </p:nvCxnSpPr>
          <p:spPr>
            <a:xfrm flipH="1">
              <a:off x="10420745" y="1140121"/>
              <a:ext cx="46060" cy="3163165"/>
            </a:xfrm>
            <a:prstGeom prst="curvedConnector3">
              <a:avLst>
                <a:gd name="adj1" fmla="val -496309"/>
              </a:avLst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B5F6D19-3320-4A6A-9334-96742480AD34}"/>
                </a:ext>
              </a:extLst>
            </p:cNvPr>
            <p:cNvSpPr txBox="1"/>
            <p:nvPr/>
          </p:nvSpPr>
          <p:spPr>
            <a:xfrm>
              <a:off x="10534304" y="880697"/>
              <a:ext cx="46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istral" panose="03090702030407020403" pitchFamily="66" charset="0"/>
                </a:rPr>
                <a:t>No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13421E-BCC5-42FE-BE09-A9B9D3F031F7}"/>
              </a:ext>
            </a:extLst>
          </p:cNvPr>
          <p:cNvGrpSpPr/>
          <p:nvPr/>
        </p:nvGrpSpPr>
        <p:grpSpPr>
          <a:xfrm>
            <a:off x="3929449" y="1272344"/>
            <a:ext cx="911866" cy="4394894"/>
            <a:chOff x="3833752" y="1272344"/>
            <a:chExt cx="911866" cy="4394894"/>
          </a:xfrm>
        </p:grpSpPr>
        <p:cxnSp>
          <p:nvCxnSpPr>
            <p:cNvPr id="88" name="Connector: Curved 87">
              <a:extLst>
                <a:ext uri="{FF2B5EF4-FFF2-40B4-BE49-F238E27FC236}">
                  <a16:creationId xmlns:a16="http://schemas.microsoft.com/office/drawing/2014/main" id="{1211C225-9CC0-4952-BB0E-6F327B8011C9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 flipV="1">
              <a:off x="3861685" y="1272344"/>
              <a:ext cx="883933" cy="4047698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09B9E6DE-44B9-4121-8346-6F82CD73A5AF}"/>
                </a:ext>
              </a:extLst>
            </p:cNvPr>
            <p:cNvSpPr txBox="1"/>
            <p:nvPr/>
          </p:nvSpPr>
          <p:spPr>
            <a:xfrm>
              <a:off x="3833752" y="5359461"/>
              <a:ext cx="46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istral" panose="03090702030407020403" pitchFamily="66" charset="0"/>
                </a:rPr>
                <a:t>No</a:t>
              </a:r>
            </a:p>
          </p:txBody>
        </p:sp>
      </p:grpSp>
      <p:sp>
        <p:nvSpPr>
          <p:cNvPr id="222" name="Oval 221">
            <a:extLst>
              <a:ext uri="{FF2B5EF4-FFF2-40B4-BE49-F238E27FC236}">
                <a16:creationId xmlns:a16="http://schemas.microsoft.com/office/drawing/2014/main" id="{178074F0-29F2-46C9-9773-9699DCED45D8}"/>
              </a:ext>
            </a:extLst>
          </p:cNvPr>
          <p:cNvSpPr/>
          <p:nvPr/>
        </p:nvSpPr>
        <p:spPr>
          <a:xfrm>
            <a:off x="1452191" y="5667855"/>
            <a:ext cx="1146410" cy="610291"/>
          </a:xfrm>
          <a:custGeom>
            <a:avLst/>
            <a:gdLst>
              <a:gd name="connsiteX0" fmla="*/ 0 w 1146410"/>
              <a:gd name="connsiteY0" fmla="*/ 305146 h 610291"/>
              <a:gd name="connsiteX1" fmla="*/ 573205 w 1146410"/>
              <a:gd name="connsiteY1" fmla="*/ 0 h 610291"/>
              <a:gd name="connsiteX2" fmla="*/ 1146410 w 1146410"/>
              <a:gd name="connsiteY2" fmla="*/ 305146 h 610291"/>
              <a:gd name="connsiteX3" fmla="*/ 573205 w 1146410"/>
              <a:gd name="connsiteY3" fmla="*/ 610292 h 610291"/>
              <a:gd name="connsiteX4" fmla="*/ 0 w 1146410"/>
              <a:gd name="connsiteY4" fmla="*/ 305146 h 61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6410" h="610291" fill="none" extrusionOk="0">
                <a:moveTo>
                  <a:pt x="0" y="305146"/>
                </a:moveTo>
                <a:cubicBezTo>
                  <a:pt x="-14715" y="117452"/>
                  <a:pt x="247759" y="-55814"/>
                  <a:pt x="573205" y="0"/>
                </a:cubicBezTo>
                <a:cubicBezTo>
                  <a:pt x="885988" y="20309"/>
                  <a:pt x="1132095" y="152535"/>
                  <a:pt x="1146410" y="305146"/>
                </a:cubicBezTo>
                <a:cubicBezTo>
                  <a:pt x="1092890" y="476214"/>
                  <a:pt x="882323" y="599236"/>
                  <a:pt x="573205" y="610292"/>
                </a:cubicBezTo>
                <a:cubicBezTo>
                  <a:pt x="242799" y="582493"/>
                  <a:pt x="-9713" y="490242"/>
                  <a:pt x="0" y="305146"/>
                </a:cubicBezTo>
                <a:close/>
              </a:path>
              <a:path w="1146410" h="610291" stroke="0" extrusionOk="0">
                <a:moveTo>
                  <a:pt x="0" y="305146"/>
                </a:moveTo>
                <a:cubicBezTo>
                  <a:pt x="-34525" y="180252"/>
                  <a:pt x="202101" y="-8562"/>
                  <a:pt x="573205" y="0"/>
                </a:cubicBezTo>
                <a:cubicBezTo>
                  <a:pt x="894797" y="-5367"/>
                  <a:pt x="1166815" y="126606"/>
                  <a:pt x="1146410" y="305146"/>
                </a:cubicBezTo>
                <a:cubicBezTo>
                  <a:pt x="1174252" y="451227"/>
                  <a:pt x="897053" y="592846"/>
                  <a:pt x="573205" y="610292"/>
                </a:cubicBezTo>
                <a:cubicBezTo>
                  <a:pt x="234103" y="589937"/>
                  <a:pt x="-25641" y="468138"/>
                  <a:pt x="0" y="305146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150133779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anose="020B0503020204020204" pitchFamily="34" charset="0"/>
                <a:cs typeface="Cavolini" panose="020B0502040204020203" pitchFamily="66" charset="0"/>
              </a:rPr>
              <a:t>Tidy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C2F4DE-1BFD-412A-A28A-C176F1933EFC}"/>
              </a:ext>
            </a:extLst>
          </p:cNvPr>
          <p:cNvGrpSpPr/>
          <p:nvPr/>
        </p:nvGrpSpPr>
        <p:grpSpPr>
          <a:xfrm>
            <a:off x="2598602" y="5592592"/>
            <a:ext cx="536389" cy="380409"/>
            <a:chOff x="2598602" y="5592592"/>
            <a:chExt cx="536389" cy="380409"/>
          </a:xfrm>
        </p:grpSpPr>
        <p:cxnSp>
          <p:nvCxnSpPr>
            <p:cNvPr id="223" name="Connector: Elbow 222">
              <a:extLst>
                <a:ext uri="{FF2B5EF4-FFF2-40B4-BE49-F238E27FC236}">
                  <a16:creationId xmlns:a16="http://schemas.microsoft.com/office/drawing/2014/main" id="{D930F416-5EA8-438C-A870-B89B26757865}"/>
                </a:ext>
              </a:extLst>
            </p:cNvPr>
            <p:cNvCxnSpPr>
              <a:cxnSpLocks/>
              <a:stCxn id="7" idx="2"/>
              <a:endCxn id="222" idx="6"/>
            </p:cNvCxnSpPr>
            <p:nvPr/>
          </p:nvCxnSpPr>
          <p:spPr>
            <a:xfrm rot="5400000">
              <a:off x="2662706" y="5561084"/>
              <a:ext cx="347813" cy="476021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D8DA5AC-1D4A-49FD-BCC2-235BEF0E16E4}"/>
                </a:ext>
              </a:extLst>
            </p:cNvPr>
            <p:cNvSpPr txBox="1"/>
            <p:nvPr/>
          </p:nvSpPr>
          <p:spPr>
            <a:xfrm>
              <a:off x="2670794" y="5592592"/>
              <a:ext cx="46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Mistral" panose="03090702030407020403" pitchFamily="66" charset="0"/>
                </a:rPr>
                <a:t>Yes</a:t>
              </a:r>
            </a:p>
          </p:txBody>
        </p:sp>
      </p:grpSp>
      <p:cxnSp>
        <p:nvCxnSpPr>
          <p:cNvPr id="237" name="Connector: Curved 236">
            <a:extLst>
              <a:ext uri="{FF2B5EF4-FFF2-40B4-BE49-F238E27FC236}">
                <a16:creationId xmlns:a16="http://schemas.microsoft.com/office/drawing/2014/main" id="{5E64AB7E-70E8-4C63-8DCB-BEF41F484EF0}"/>
              </a:ext>
            </a:extLst>
          </p:cNvPr>
          <p:cNvCxnSpPr>
            <a:cxnSpLocks/>
            <a:stCxn id="142" idx="6"/>
            <a:endCxn id="156" idx="3"/>
          </p:cNvCxnSpPr>
          <p:nvPr/>
        </p:nvCxnSpPr>
        <p:spPr>
          <a:xfrm>
            <a:off x="10360711" y="2361462"/>
            <a:ext cx="60034" cy="1941824"/>
          </a:xfrm>
          <a:prstGeom prst="curvedConnector3">
            <a:avLst>
              <a:gd name="adj1" fmla="val 480784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A89E4AE6-C5DB-4515-8F24-5D7FC205C7A5}"/>
              </a:ext>
            </a:extLst>
          </p:cNvPr>
          <p:cNvSpPr/>
          <p:nvPr/>
        </p:nvSpPr>
        <p:spPr>
          <a:xfrm>
            <a:off x="10531948" y="5764060"/>
            <a:ext cx="1609570" cy="610291"/>
          </a:xfrm>
          <a:custGeom>
            <a:avLst/>
            <a:gdLst>
              <a:gd name="connsiteX0" fmla="*/ 0 w 1609570"/>
              <a:gd name="connsiteY0" fmla="*/ 305146 h 610291"/>
              <a:gd name="connsiteX1" fmla="*/ 804785 w 1609570"/>
              <a:gd name="connsiteY1" fmla="*/ 0 h 610291"/>
              <a:gd name="connsiteX2" fmla="*/ 1609570 w 1609570"/>
              <a:gd name="connsiteY2" fmla="*/ 305146 h 610291"/>
              <a:gd name="connsiteX3" fmla="*/ 804785 w 1609570"/>
              <a:gd name="connsiteY3" fmla="*/ 610292 h 610291"/>
              <a:gd name="connsiteX4" fmla="*/ 0 w 1609570"/>
              <a:gd name="connsiteY4" fmla="*/ 305146 h 61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9570" h="610291" fill="none" extrusionOk="0">
                <a:moveTo>
                  <a:pt x="0" y="305146"/>
                </a:moveTo>
                <a:cubicBezTo>
                  <a:pt x="-42691" y="171815"/>
                  <a:pt x="341378" y="-28891"/>
                  <a:pt x="804785" y="0"/>
                </a:cubicBezTo>
                <a:cubicBezTo>
                  <a:pt x="1236091" y="-12390"/>
                  <a:pt x="1617741" y="151214"/>
                  <a:pt x="1609570" y="305146"/>
                </a:cubicBezTo>
                <a:cubicBezTo>
                  <a:pt x="1623503" y="473749"/>
                  <a:pt x="1282002" y="589939"/>
                  <a:pt x="804785" y="610292"/>
                </a:cubicBezTo>
                <a:cubicBezTo>
                  <a:pt x="370566" y="604726"/>
                  <a:pt x="-165" y="469212"/>
                  <a:pt x="0" y="305146"/>
                </a:cubicBezTo>
                <a:close/>
              </a:path>
              <a:path w="1609570" h="610291" stroke="0" extrusionOk="0">
                <a:moveTo>
                  <a:pt x="0" y="305146"/>
                </a:moveTo>
                <a:cubicBezTo>
                  <a:pt x="31560" y="165347"/>
                  <a:pt x="318429" y="-16864"/>
                  <a:pt x="804785" y="0"/>
                </a:cubicBezTo>
                <a:cubicBezTo>
                  <a:pt x="1259718" y="-7811"/>
                  <a:pt x="1588058" y="150551"/>
                  <a:pt x="1609570" y="305146"/>
                </a:cubicBezTo>
                <a:cubicBezTo>
                  <a:pt x="1670572" y="498714"/>
                  <a:pt x="1229497" y="594332"/>
                  <a:pt x="804785" y="610292"/>
                </a:cubicBezTo>
                <a:cubicBezTo>
                  <a:pt x="357299" y="625142"/>
                  <a:pt x="5206" y="488575"/>
                  <a:pt x="0" y="305146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905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226469275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Download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F368C106-417D-43F1-B98A-C8DE346A21CF}"/>
              </a:ext>
            </a:extLst>
          </p:cNvPr>
          <p:cNvSpPr/>
          <p:nvPr/>
        </p:nvSpPr>
        <p:spPr>
          <a:xfrm>
            <a:off x="100627" y="297258"/>
            <a:ext cx="1188570" cy="610291"/>
          </a:xfrm>
          <a:custGeom>
            <a:avLst/>
            <a:gdLst>
              <a:gd name="connsiteX0" fmla="*/ 0 w 1188570"/>
              <a:gd name="connsiteY0" fmla="*/ 305146 h 610291"/>
              <a:gd name="connsiteX1" fmla="*/ 594285 w 1188570"/>
              <a:gd name="connsiteY1" fmla="*/ 0 h 610291"/>
              <a:gd name="connsiteX2" fmla="*/ 1188570 w 1188570"/>
              <a:gd name="connsiteY2" fmla="*/ 305146 h 610291"/>
              <a:gd name="connsiteX3" fmla="*/ 594285 w 1188570"/>
              <a:gd name="connsiteY3" fmla="*/ 610292 h 610291"/>
              <a:gd name="connsiteX4" fmla="*/ 0 w 1188570"/>
              <a:gd name="connsiteY4" fmla="*/ 305146 h 61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70" h="610291" fill="none" extrusionOk="0">
                <a:moveTo>
                  <a:pt x="0" y="305146"/>
                </a:moveTo>
                <a:cubicBezTo>
                  <a:pt x="-23137" y="124624"/>
                  <a:pt x="256854" y="20865"/>
                  <a:pt x="594285" y="0"/>
                </a:cubicBezTo>
                <a:cubicBezTo>
                  <a:pt x="912380" y="930"/>
                  <a:pt x="1215408" y="152663"/>
                  <a:pt x="1188570" y="305146"/>
                </a:cubicBezTo>
                <a:cubicBezTo>
                  <a:pt x="1152656" y="437284"/>
                  <a:pt x="937808" y="598347"/>
                  <a:pt x="594285" y="610292"/>
                </a:cubicBezTo>
                <a:cubicBezTo>
                  <a:pt x="265859" y="597641"/>
                  <a:pt x="-1127" y="453180"/>
                  <a:pt x="0" y="305146"/>
                </a:cubicBezTo>
                <a:close/>
              </a:path>
              <a:path w="1188570" h="610291" stroke="0" extrusionOk="0">
                <a:moveTo>
                  <a:pt x="0" y="305146"/>
                </a:moveTo>
                <a:cubicBezTo>
                  <a:pt x="-6378" y="139188"/>
                  <a:pt x="231439" y="-25215"/>
                  <a:pt x="594285" y="0"/>
                </a:cubicBezTo>
                <a:cubicBezTo>
                  <a:pt x="923222" y="-14052"/>
                  <a:pt x="1188642" y="108484"/>
                  <a:pt x="1188570" y="305146"/>
                </a:cubicBezTo>
                <a:cubicBezTo>
                  <a:pt x="1201957" y="472583"/>
                  <a:pt x="942349" y="585590"/>
                  <a:pt x="594285" y="610292"/>
                </a:cubicBezTo>
                <a:cubicBezTo>
                  <a:pt x="297614" y="604087"/>
                  <a:pt x="-6555" y="493118"/>
                  <a:pt x="0" y="305146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905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209930440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Upload</a:t>
            </a:r>
          </a:p>
        </p:txBody>
      </p:sp>
      <p:cxnSp>
        <p:nvCxnSpPr>
          <p:cNvPr id="246" name="Connector: Curved 245">
            <a:extLst>
              <a:ext uri="{FF2B5EF4-FFF2-40B4-BE49-F238E27FC236}">
                <a16:creationId xmlns:a16="http://schemas.microsoft.com/office/drawing/2014/main" id="{C5014EB6-99F9-4334-AE25-94B83E912C35}"/>
              </a:ext>
            </a:extLst>
          </p:cNvPr>
          <p:cNvCxnSpPr>
            <a:cxnSpLocks/>
            <a:stCxn id="107" idx="6"/>
            <a:endCxn id="15" idx="1"/>
          </p:cNvCxnSpPr>
          <p:nvPr/>
        </p:nvCxnSpPr>
        <p:spPr>
          <a:xfrm flipV="1">
            <a:off x="7322536" y="1140121"/>
            <a:ext cx="988402" cy="317978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1A2DDD6D-EE02-418F-9FB2-AFF4815BEB13}"/>
              </a:ext>
            </a:extLst>
          </p:cNvPr>
          <p:cNvSpPr/>
          <p:nvPr/>
        </p:nvSpPr>
        <p:spPr>
          <a:xfrm>
            <a:off x="5765746" y="4992987"/>
            <a:ext cx="1745020" cy="1090248"/>
          </a:xfrm>
          <a:custGeom>
            <a:avLst/>
            <a:gdLst>
              <a:gd name="connsiteX0" fmla="*/ 0 w 1745020"/>
              <a:gd name="connsiteY0" fmla="*/ 545124 h 1090248"/>
              <a:gd name="connsiteX1" fmla="*/ 872510 w 1745020"/>
              <a:gd name="connsiteY1" fmla="*/ 0 h 1090248"/>
              <a:gd name="connsiteX2" fmla="*/ 1745020 w 1745020"/>
              <a:gd name="connsiteY2" fmla="*/ 545124 h 1090248"/>
              <a:gd name="connsiteX3" fmla="*/ 872510 w 1745020"/>
              <a:gd name="connsiteY3" fmla="*/ 1090248 h 1090248"/>
              <a:gd name="connsiteX4" fmla="*/ 0 w 1745020"/>
              <a:gd name="connsiteY4" fmla="*/ 545124 h 109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020" h="1090248" fill="none" extrusionOk="0">
                <a:moveTo>
                  <a:pt x="0" y="545124"/>
                </a:moveTo>
                <a:cubicBezTo>
                  <a:pt x="70704" y="186456"/>
                  <a:pt x="366038" y="-27962"/>
                  <a:pt x="872510" y="0"/>
                </a:cubicBezTo>
                <a:cubicBezTo>
                  <a:pt x="1384012" y="-28591"/>
                  <a:pt x="1739279" y="225497"/>
                  <a:pt x="1745020" y="545124"/>
                </a:cubicBezTo>
                <a:cubicBezTo>
                  <a:pt x="1741482" y="912754"/>
                  <a:pt x="1320417" y="1090406"/>
                  <a:pt x="872510" y="1090248"/>
                </a:cubicBezTo>
                <a:cubicBezTo>
                  <a:pt x="386843" y="1086374"/>
                  <a:pt x="18221" y="836703"/>
                  <a:pt x="0" y="545124"/>
                </a:cubicBezTo>
                <a:close/>
              </a:path>
              <a:path w="1745020" h="1090248" stroke="0" extrusionOk="0">
                <a:moveTo>
                  <a:pt x="0" y="545124"/>
                </a:moveTo>
                <a:cubicBezTo>
                  <a:pt x="7613" y="283622"/>
                  <a:pt x="366143" y="-14922"/>
                  <a:pt x="872510" y="0"/>
                </a:cubicBezTo>
                <a:cubicBezTo>
                  <a:pt x="1387793" y="3581"/>
                  <a:pt x="1778875" y="292874"/>
                  <a:pt x="1745020" y="545124"/>
                </a:cubicBezTo>
                <a:cubicBezTo>
                  <a:pt x="1670622" y="839128"/>
                  <a:pt x="1342990" y="1066977"/>
                  <a:pt x="872510" y="1090248"/>
                </a:cubicBezTo>
                <a:cubicBezTo>
                  <a:pt x="369390" y="1094395"/>
                  <a:pt x="21756" y="874865"/>
                  <a:pt x="0" y="545124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355712478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anose="020B0503020204020204" pitchFamily="34" charset="0"/>
              </a:rPr>
              <a:t>Download your new profile</a:t>
            </a:r>
          </a:p>
        </p:txBody>
      </p:sp>
      <p:cxnSp>
        <p:nvCxnSpPr>
          <p:cNvPr id="269" name="Connector: Curved 268">
            <a:extLst>
              <a:ext uri="{FF2B5EF4-FFF2-40B4-BE49-F238E27FC236}">
                <a16:creationId xmlns:a16="http://schemas.microsoft.com/office/drawing/2014/main" id="{F8E550E8-623B-4748-B198-11B68A1061D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384894" y="602404"/>
            <a:ext cx="1073977" cy="181694"/>
          </a:xfrm>
          <a:prstGeom prst="curved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3C4C3C3-9554-4AA5-9396-AB4E45B79768}"/>
              </a:ext>
            </a:extLst>
          </p:cNvPr>
          <p:cNvGrpSpPr/>
          <p:nvPr/>
        </p:nvGrpSpPr>
        <p:grpSpPr>
          <a:xfrm>
            <a:off x="9362485" y="4776552"/>
            <a:ext cx="1974247" cy="987508"/>
            <a:chOff x="9362485" y="4776552"/>
            <a:chExt cx="1974247" cy="987508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1AA733AB-062F-4DE3-BD5D-D0E3F99B77D6}"/>
                </a:ext>
              </a:extLst>
            </p:cNvPr>
            <p:cNvSpPr txBox="1"/>
            <p:nvPr/>
          </p:nvSpPr>
          <p:spPr>
            <a:xfrm>
              <a:off x="9979578" y="4897866"/>
              <a:ext cx="46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Mistral" panose="03090702030407020403" pitchFamily="66" charset="0"/>
                </a:rPr>
                <a:t>Yes</a:t>
              </a:r>
            </a:p>
          </p:txBody>
        </p:sp>
        <p:cxnSp>
          <p:nvCxnSpPr>
            <p:cNvPr id="276" name="Connector: Curved 275">
              <a:extLst>
                <a:ext uri="{FF2B5EF4-FFF2-40B4-BE49-F238E27FC236}">
                  <a16:creationId xmlns:a16="http://schemas.microsoft.com/office/drawing/2014/main" id="{21A14CB0-D45C-4375-9FDE-9F3F55428F12}"/>
                </a:ext>
              </a:extLst>
            </p:cNvPr>
            <p:cNvCxnSpPr>
              <a:cxnSpLocks/>
              <a:stCxn id="156" idx="2"/>
              <a:endCxn id="242" idx="0"/>
            </p:cNvCxnSpPr>
            <p:nvPr/>
          </p:nvCxnSpPr>
          <p:spPr>
            <a:xfrm rot="16200000" flipH="1">
              <a:off x="9855855" y="4283182"/>
              <a:ext cx="987508" cy="1974247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9" name="Oval 278">
            <a:extLst>
              <a:ext uri="{FF2B5EF4-FFF2-40B4-BE49-F238E27FC236}">
                <a16:creationId xmlns:a16="http://schemas.microsoft.com/office/drawing/2014/main" id="{280EC2E2-30EF-4DED-AD92-85278C09A7D6}"/>
              </a:ext>
            </a:extLst>
          </p:cNvPr>
          <p:cNvSpPr/>
          <p:nvPr/>
        </p:nvSpPr>
        <p:spPr>
          <a:xfrm>
            <a:off x="8332698" y="5355883"/>
            <a:ext cx="1679687" cy="911052"/>
          </a:xfrm>
          <a:custGeom>
            <a:avLst/>
            <a:gdLst>
              <a:gd name="connsiteX0" fmla="*/ 0 w 1679687"/>
              <a:gd name="connsiteY0" fmla="*/ 455526 h 911052"/>
              <a:gd name="connsiteX1" fmla="*/ 839844 w 1679687"/>
              <a:gd name="connsiteY1" fmla="*/ 0 h 911052"/>
              <a:gd name="connsiteX2" fmla="*/ 1679688 w 1679687"/>
              <a:gd name="connsiteY2" fmla="*/ 455526 h 911052"/>
              <a:gd name="connsiteX3" fmla="*/ 839844 w 1679687"/>
              <a:gd name="connsiteY3" fmla="*/ 911052 h 911052"/>
              <a:gd name="connsiteX4" fmla="*/ 0 w 1679687"/>
              <a:gd name="connsiteY4" fmla="*/ 455526 h 91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9687" h="911052" fill="none" extrusionOk="0">
                <a:moveTo>
                  <a:pt x="0" y="455526"/>
                </a:moveTo>
                <a:cubicBezTo>
                  <a:pt x="-39669" y="224192"/>
                  <a:pt x="334436" y="4469"/>
                  <a:pt x="839844" y="0"/>
                </a:cubicBezTo>
                <a:cubicBezTo>
                  <a:pt x="1316171" y="39219"/>
                  <a:pt x="1682421" y="213005"/>
                  <a:pt x="1679688" y="455526"/>
                </a:cubicBezTo>
                <a:cubicBezTo>
                  <a:pt x="1675601" y="641980"/>
                  <a:pt x="1327185" y="921941"/>
                  <a:pt x="839844" y="911052"/>
                </a:cubicBezTo>
                <a:cubicBezTo>
                  <a:pt x="334481" y="898581"/>
                  <a:pt x="-427" y="697480"/>
                  <a:pt x="0" y="455526"/>
                </a:cubicBezTo>
                <a:close/>
              </a:path>
              <a:path w="1679687" h="911052" stroke="0" extrusionOk="0">
                <a:moveTo>
                  <a:pt x="0" y="455526"/>
                </a:moveTo>
                <a:cubicBezTo>
                  <a:pt x="-10614" y="173511"/>
                  <a:pt x="346693" y="21506"/>
                  <a:pt x="839844" y="0"/>
                </a:cubicBezTo>
                <a:cubicBezTo>
                  <a:pt x="1269709" y="-8923"/>
                  <a:pt x="1660480" y="239836"/>
                  <a:pt x="1679688" y="455526"/>
                </a:cubicBezTo>
                <a:cubicBezTo>
                  <a:pt x="1666836" y="713266"/>
                  <a:pt x="1315106" y="912794"/>
                  <a:pt x="839844" y="911052"/>
                </a:cubicBezTo>
                <a:cubicBezTo>
                  <a:pt x="406192" y="904286"/>
                  <a:pt x="-40650" y="692338"/>
                  <a:pt x="0" y="455526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77676795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or </a:t>
            </a:r>
            <a:r>
              <a:rPr lang="en-US" dirty="0">
                <a:latin typeface="Corbel" panose="020B0503020204020204" pitchFamily="34" charset="0"/>
              </a:rPr>
              <a:t>upload</a:t>
            </a:r>
            <a:r>
              <a:rPr lang="en-US" dirty="0"/>
              <a:t> a profile</a:t>
            </a:r>
          </a:p>
        </p:txBody>
      </p: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F98B23C9-4EFE-4C2B-A995-115BEDB0DBD2}"/>
              </a:ext>
            </a:extLst>
          </p:cNvPr>
          <p:cNvCxnSpPr>
            <a:cxnSpLocks/>
            <a:stCxn id="156" idx="2"/>
          </p:cNvCxnSpPr>
          <p:nvPr/>
        </p:nvCxnSpPr>
        <p:spPr>
          <a:xfrm rot="5400000">
            <a:off x="9014374" y="5007770"/>
            <a:ext cx="579331" cy="116894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A5135E82-21DA-4450-9783-85AA28323EF8}"/>
              </a:ext>
            </a:extLst>
          </p:cNvPr>
          <p:cNvSpPr txBox="1"/>
          <p:nvPr/>
        </p:nvSpPr>
        <p:spPr>
          <a:xfrm>
            <a:off x="8887983" y="5010416"/>
            <a:ext cx="46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istral" panose="03090702030407020403" pitchFamily="66" charset="0"/>
              </a:rPr>
              <a:t>No</a:t>
            </a:r>
          </a:p>
        </p:txBody>
      </p:sp>
      <p:cxnSp>
        <p:nvCxnSpPr>
          <p:cNvPr id="283" name="Connector: Curved 282">
            <a:extLst>
              <a:ext uri="{FF2B5EF4-FFF2-40B4-BE49-F238E27FC236}">
                <a16:creationId xmlns:a16="http://schemas.microsoft.com/office/drawing/2014/main" id="{C123DD3B-DC54-4AB7-871C-047226C99D24}"/>
              </a:ext>
            </a:extLst>
          </p:cNvPr>
          <p:cNvCxnSpPr>
            <a:cxnSpLocks/>
            <a:stCxn id="279" idx="6"/>
            <a:endCxn id="242" idx="2"/>
          </p:cNvCxnSpPr>
          <p:nvPr/>
        </p:nvCxnSpPr>
        <p:spPr>
          <a:xfrm>
            <a:off x="10012385" y="5811409"/>
            <a:ext cx="519563" cy="2577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BD7BCD-4522-4ED0-9998-A84B177AA707}"/>
              </a:ext>
            </a:extLst>
          </p:cNvPr>
          <p:cNvSpPr txBox="1"/>
          <p:nvPr/>
        </p:nvSpPr>
        <p:spPr>
          <a:xfrm>
            <a:off x="855195" y="6479534"/>
            <a:ext cx="10348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Gothic" panose="020B0502020202020204" pitchFamily="34" charset="0"/>
              </a:rPr>
              <a:t>*</a:t>
            </a:r>
            <a:r>
              <a:rPr lang="en-US" sz="1050" b="1" dirty="0">
                <a:latin typeface="Century Gothic" panose="020B0502020202020204" pitchFamily="34" charset="0"/>
              </a:rPr>
              <a:t>Stack</a:t>
            </a:r>
            <a:r>
              <a:rPr lang="en-US" sz="1050" dirty="0">
                <a:latin typeface="Century Gothic" panose="020B0502020202020204" pitchFamily="34" charset="0"/>
              </a:rPr>
              <a:t>: for multiple tables with the same columns (e.g. one per census); </a:t>
            </a:r>
            <a:r>
              <a:rPr lang="en-US" sz="1050" b="1" dirty="0">
                <a:latin typeface="Century Gothic" panose="020B0502020202020204" pitchFamily="34" charset="0"/>
              </a:rPr>
              <a:t>Merge</a:t>
            </a:r>
            <a:r>
              <a:rPr lang="en-US" sz="1050" dirty="0">
                <a:latin typeface="Century Gothic" panose="020B0502020202020204" pitchFamily="34" charset="0"/>
              </a:rPr>
              <a:t>: for two tables that have one key column (e.g. to bring in species table or plot table into your measurement table). </a:t>
            </a:r>
            <a:r>
              <a:rPr lang="en-US" sz="1050" b="1" dirty="0">
                <a:latin typeface="Century Gothic" panose="020B0502020202020204" pitchFamily="34" charset="0"/>
              </a:rPr>
              <a:t>Tidy</a:t>
            </a:r>
            <a:r>
              <a:rPr lang="en-US" sz="1050" dirty="0">
                <a:latin typeface="Century Gothic" panose="020B0502020202020204" pitchFamily="34" charset="0"/>
              </a:rPr>
              <a:t>: for cases where  you have measurements in multiple columns (e.g. one separate DBH column for each census).</a:t>
            </a:r>
            <a:endParaRPr lang="en-US" sz="105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E893BDA-6653-480F-8E8D-4061C38D7676}"/>
              </a:ext>
            </a:extLst>
          </p:cNvPr>
          <p:cNvGrpSpPr/>
          <p:nvPr/>
        </p:nvGrpSpPr>
        <p:grpSpPr>
          <a:xfrm>
            <a:off x="5132938" y="1784734"/>
            <a:ext cx="551840" cy="1979998"/>
            <a:chOff x="5132938" y="1784734"/>
            <a:chExt cx="551840" cy="1979998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CD45C9A8-BBFB-4F6A-815F-15DB01C968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02297" y="2515375"/>
              <a:ext cx="1979998" cy="518715"/>
            </a:xfrm>
            <a:prstGeom prst="bentConnector3">
              <a:avLst>
                <a:gd name="adj1" fmla="val 19954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A21FAD5-6CB0-4620-AC6F-61DFDE34DFD6}"/>
                </a:ext>
              </a:extLst>
            </p:cNvPr>
            <p:cNvSpPr txBox="1"/>
            <p:nvPr/>
          </p:nvSpPr>
          <p:spPr>
            <a:xfrm>
              <a:off x="5233995" y="1855469"/>
              <a:ext cx="450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Mistral" panose="03090702030407020403" pitchFamily="66" charset="0"/>
                </a:rPr>
                <a:t>No</a:t>
              </a:r>
            </a:p>
          </p:txBody>
        </p:sp>
      </p:grpSp>
      <p:sp>
        <p:nvSpPr>
          <p:cNvPr id="98" name="Arrow: Pentagon 97">
            <a:extLst>
              <a:ext uri="{FF2B5EF4-FFF2-40B4-BE49-F238E27FC236}">
                <a16:creationId xmlns:a16="http://schemas.microsoft.com/office/drawing/2014/main" id="{4968BFBD-181E-43E1-ADD7-45D4AFAED6C9}"/>
              </a:ext>
            </a:extLst>
          </p:cNvPr>
          <p:cNvSpPr/>
          <p:nvPr/>
        </p:nvSpPr>
        <p:spPr>
          <a:xfrm rot="5400000">
            <a:off x="-1507412" y="3201170"/>
            <a:ext cx="4916427" cy="484632"/>
          </a:xfrm>
          <a:custGeom>
            <a:avLst/>
            <a:gdLst>
              <a:gd name="connsiteX0" fmla="*/ 0 w 4916427"/>
              <a:gd name="connsiteY0" fmla="*/ 0 h 484632"/>
              <a:gd name="connsiteX1" fmla="*/ 234310 w 4916427"/>
              <a:gd name="connsiteY1" fmla="*/ 0 h 484632"/>
              <a:gd name="connsiteX2" fmla="*/ 4916427 w 4916427"/>
              <a:gd name="connsiteY2" fmla="*/ 242316 h 484632"/>
              <a:gd name="connsiteX3" fmla="*/ 234310 w 4916427"/>
              <a:gd name="connsiteY3" fmla="*/ 484632 h 484632"/>
              <a:gd name="connsiteX4" fmla="*/ 0 w 4916427"/>
              <a:gd name="connsiteY4" fmla="*/ 484632 h 484632"/>
              <a:gd name="connsiteX5" fmla="*/ 0 w 4916427"/>
              <a:gd name="connsiteY5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6427" h="484632" fill="none" extrusionOk="0">
                <a:moveTo>
                  <a:pt x="0" y="0"/>
                </a:moveTo>
                <a:cubicBezTo>
                  <a:pt x="33249" y="19133"/>
                  <a:pt x="160879" y="17526"/>
                  <a:pt x="234310" y="0"/>
                </a:cubicBezTo>
                <a:cubicBezTo>
                  <a:pt x="1383554" y="177598"/>
                  <a:pt x="4071809" y="36732"/>
                  <a:pt x="4916427" y="242316"/>
                </a:cubicBezTo>
                <a:cubicBezTo>
                  <a:pt x="4205490" y="210699"/>
                  <a:pt x="1889123" y="494853"/>
                  <a:pt x="234310" y="484632"/>
                </a:cubicBezTo>
                <a:cubicBezTo>
                  <a:pt x="175008" y="500780"/>
                  <a:pt x="103200" y="463659"/>
                  <a:pt x="0" y="484632"/>
                </a:cubicBezTo>
                <a:cubicBezTo>
                  <a:pt x="16701" y="386276"/>
                  <a:pt x="18199" y="178783"/>
                  <a:pt x="0" y="0"/>
                </a:cubicBezTo>
                <a:close/>
              </a:path>
              <a:path w="4916427" h="484632" stroke="0" extrusionOk="0">
                <a:moveTo>
                  <a:pt x="0" y="0"/>
                </a:moveTo>
                <a:cubicBezTo>
                  <a:pt x="52991" y="3659"/>
                  <a:pt x="189540" y="-12627"/>
                  <a:pt x="234310" y="0"/>
                </a:cubicBezTo>
                <a:cubicBezTo>
                  <a:pt x="1059781" y="-18564"/>
                  <a:pt x="4309912" y="79204"/>
                  <a:pt x="4916427" y="242316"/>
                </a:cubicBezTo>
                <a:cubicBezTo>
                  <a:pt x="4075780" y="234422"/>
                  <a:pt x="1724861" y="362683"/>
                  <a:pt x="234310" y="484632"/>
                </a:cubicBezTo>
                <a:cubicBezTo>
                  <a:pt x="167719" y="474608"/>
                  <a:pt x="95145" y="501805"/>
                  <a:pt x="0" y="484632"/>
                </a:cubicBezTo>
                <a:cubicBezTo>
                  <a:pt x="28966" y="280366"/>
                  <a:pt x="-6443" y="57047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2804800851">
                  <a:prstGeom prst="homePlate">
                    <a:avLst>
                      <a:gd name="adj" fmla="val 96611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BFD75C8-9AAA-4FB6-9B81-C8713D1C575F}"/>
              </a:ext>
            </a:extLst>
          </p:cNvPr>
          <p:cNvSpPr txBox="1"/>
          <p:nvPr/>
        </p:nvSpPr>
        <p:spPr>
          <a:xfrm>
            <a:off x="454462" y="1734793"/>
            <a:ext cx="977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Century Gothic" panose="020B0502020202020204" pitchFamily="34" charset="0"/>
              </a:rPr>
              <a:t>∞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2B5709C-DFF6-4609-804D-7FAB3967BC88}"/>
              </a:ext>
            </a:extLst>
          </p:cNvPr>
          <p:cNvSpPr txBox="1"/>
          <p:nvPr/>
        </p:nvSpPr>
        <p:spPr>
          <a:xfrm>
            <a:off x="809488" y="4694505"/>
            <a:ext cx="338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ADF76F-22BB-4B48-B178-A9EECECBB8CC}"/>
              </a:ext>
            </a:extLst>
          </p:cNvPr>
          <p:cNvSpPr txBox="1"/>
          <p:nvPr/>
        </p:nvSpPr>
        <p:spPr>
          <a:xfrm>
            <a:off x="534115" y="934515"/>
            <a:ext cx="82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Century Gothic" panose="020B0502020202020204" pitchFamily="34" charset="0"/>
              </a:rPr>
              <a:t>Number of </a:t>
            </a:r>
          </a:p>
          <a:p>
            <a:pPr algn="ctr"/>
            <a:r>
              <a:rPr lang="en-US" sz="1200" b="1" i="1" dirty="0">
                <a:latin typeface="Century Gothic" panose="020B0502020202020204" pitchFamily="34" charset="0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137464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48" grpId="0" animBg="1"/>
      <p:bldP spid="3" grpId="0" animBg="1"/>
      <p:bldP spid="5" grpId="0" animBg="1"/>
      <p:bldP spid="6" grpId="0" animBg="1"/>
      <p:bldP spid="7" grpId="0" animBg="1"/>
      <p:bldP spid="15" grpId="0" animBg="1"/>
      <p:bldP spid="16" grpId="0" animBg="1"/>
      <p:bldP spid="42" grpId="0" animBg="1"/>
      <p:bldP spid="58" grpId="0" animBg="1"/>
      <p:bldP spid="107" grpId="0" animBg="1"/>
      <p:bldP spid="142" grpId="0" animBg="1"/>
      <p:bldP spid="156" grpId="0" animBg="1"/>
      <p:bldP spid="172" grpId="0" animBg="1"/>
      <p:bldP spid="222" grpId="0" animBg="1"/>
      <p:bldP spid="242" grpId="0" animBg="1"/>
      <p:bldP spid="268" grpId="0" animBg="1"/>
      <p:bldP spid="279" grpId="0" animBg="1"/>
      <p:bldP spid="282" grpId="0"/>
      <p:bldP spid="98" grpId="0" animBg="1"/>
      <p:bldP spid="99" grpId="0"/>
      <p:bldP spid="101" grpId="0"/>
      <p:bldP spid="1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8F7A1F-8B7E-4CC1-A188-E644FEDF5196}"/>
              </a:ext>
            </a:extLst>
          </p:cNvPr>
          <p:cNvSpPr/>
          <p:nvPr/>
        </p:nvSpPr>
        <p:spPr>
          <a:xfrm>
            <a:off x="1019982" y="145595"/>
            <a:ext cx="2882785" cy="1373602"/>
          </a:xfrm>
          <a:custGeom>
            <a:avLst/>
            <a:gdLst>
              <a:gd name="connsiteX0" fmla="*/ 0 w 2882785"/>
              <a:gd name="connsiteY0" fmla="*/ 228938 h 1373602"/>
              <a:gd name="connsiteX1" fmla="*/ 228938 w 2882785"/>
              <a:gd name="connsiteY1" fmla="*/ 0 h 1373602"/>
              <a:gd name="connsiteX2" fmla="*/ 2653847 w 2882785"/>
              <a:gd name="connsiteY2" fmla="*/ 0 h 1373602"/>
              <a:gd name="connsiteX3" fmla="*/ 2882785 w 2882785"/>
              <a:gd name="connsiteY3" fmla="*/ 228938 h 1373602"/>
              <a:gd name="connsiteX4" fmla="*/ 2882785 w 2882785"/>
              <a:gd name="connsiteY4" fmla="*/ 1144664 h 1373602"/>
              <a:gd name="connsiteX5" fmla="*/ 2653847 w 2882785"/>
              <a:gd name="connsiteY5" fmla="*/ 1373602 h 1373602"/>
              <a:gd name="connsiteX6" fmla="*/ 228938 w 2882785"/>
              <a:gd name="connsiteY6" fmla="*/ 1373602 h 1373602"/>
              <a:gd name="connsiteX7" fmla="*/ 0 w 2882785"/>
              <a:gd name="connsiteY7" fmla="*/ 1144664 h 1373602"/>
              <a:gd name="connsiteX8" fmla="*/ 0 w 2882785"/>
              <a:gd name="connsiteY8" fmla="*/ 228938 h 137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785" h="1373602" fill="none" extrusionOk="0">
                <a:moveTo>
                  <a:pt x="0" y="228938"/>
                </a:moveTo>
                <a:cubicBezTo>
                  <a:pt x="-13003" y="98768"/>
                  <a:pt x="82103" y="6954"/>
                  <a:pt x="228938" y="0"/>
                </a:cubicBezTo>
                <a:cubicBezTo>
                  <a:pt x="1135114" y="72301"/>
                  <a:pt x="1801369" y="128079"/>
                  <a:pt x="2653847" y="0"/>
                </a:cubicBezTo>
                <a:cubicBezTo>
                  <a:pt x="2787883" y="16128"/>
                  <a:pt x="2880978" y="104354"/>
                  <a:pt x="2882785" y="228938"/>
                </a:cubicBezTo>
                <a:cubicBezTo>
                  <a:pt x="2936486" y="670590"/>
                  <a:pt x="2840272" y="802491"/>
                  <a:pt x="2882785" y="1144664"/>
                </a:cubicBezTo>
                <a:cubicBezTo>
                  <a:pt x="2886576" y="1278492"/>
                  <a:pt x="2781447" y="1372595"/>
                  <a:pt x="2653847" y="1373602"/>
                </a:cubicBezTo>
                <a:cubicBezTo>
                  <a:pt x="1758280" y="1208605"/>
                  <a:pt x="601705" y="1442355"/>
                  <a:pt x="228938" y="1373602"/>
                </a:cubicBezTo>
                <a:cubicBezTo>
                  <a:pt x="122217" y="1388365"/>
                  <a:pt x="18325" y="1276197"/>
                  <a:pt x="0" y="1144664"/>
                </a:cubicBezTo>
                <a:cubicBezTo>
                  <a:pt x="45652" y="873034"/>
                  <a:pt x="65584" y="510345"/>
                  <a:pt x="0" y="228938"/>
                </a:cubicBezTo>
                <a:close/>
              </a:path>
              <a:path w="2882785" h="1373602" stroke="0" extrusionOk="0">
                <a:moveTo>
                  <a:pt x="0" y="228938"/>
                </a:moveTo>
                <a:cubicBezTo>
                  <a:pt x="-1288" y="98110"/>
                  <a:pt x="118021" y="-16008"/>
                  <a:pt x="228938" y="0"/>
                </a:cubicBezTo>
                <a:cubicBezTo>
                  <a:pt x="760066" y="-161424"/>
                  <a:pt x="1627175" y="-82688"/>
                  <a:pt x="2653847" y="0"/>
                </a:cubicBezTo>
                <a:cubicBezTo>
                  <a:pt x="2785312" y="-4213"/>
                  <a:pt x="2896955" y="104404"/>
                  <a:pt x="2882785" y="228938"/>
                </a:cubicBezTo>
                <a:cubicBezTo>
                  <a:pt x="2813701" y="427420"/>
                  <a:pt x="2878497" y="1027492"/>
                  <a:pt x="2882785" y="1144664"/>
                </a:cubicBezTo>
                <a:cubicBezTo>
                  <a:pt x="2898182" y="1280685"/>
                  <a:pt x="2777392" y="1359245"/>
                  <a:pt x="2653847" y="1373602"/>
                </a:cubicBezTo>
                <a:cubicBezTo>
                  <a:pt x="1954094" y="1481598"/>
                  <a:pt x="1254571" y="1323010"/>
                  <a:pt x="228938" y="1373602"/>
                </a:cubicBezTo>
                <a:cubicBezTo>
                  <a:pt x="101222" y="1374999"/>
                  <a:pt x="-1088" y="1268723"/>
                  <a:pt x="0" y="1144664"/>
                </a:cubicBezTo>
                <a:cubicBezTo>
                  <a:pt x="77695" y="799562"/>
                  <a:pt x="-71122" y="408612"/>
                  <a:pt x="0" y="22893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76000"/>
            </a:schemeClr>
          </a:solidFill>
          <a:ln w="1905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Forest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Plot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TreeID</a:t>
            </a:r>
            <a:endParaRPr lang="en-US" sz="12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DBH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HOM</a:t>
            </a:r>
          </a:p>
          <a:p>
            <a:pPr algn="ctr"/>
            <a:endParaRPr lang="en-US" sz="1200" b="1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FBBE5D3-B090-46FD-AA1D-84194B4C629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950330" y="949842"/>
            <a:ext cx="1705162" cy="162246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7B3DFED8-E9F9-4BC9-A70C-261DAEAD4A7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902767" y="832396"/>
            <a:ext cx="1752725" cy="11744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52536D-B83B-4CD3-A425-2C150459F883}"/>
              </a:ext>
            </a:extLst>
          </p:cNvPr>
          <p:cNvSpPr/>
          <p:nvPr/>
        </p:nvSpPr>
        <p:spPr>
          <a:xfrm>
            <a:off x="5655492" y="263041"/>
            <a:ext cx="2882785" cy="1373602"/>
          </a:xfrm>
          <a:custGeom>
            <a:avLst/>
            <a:gdLst>
              <a:gd name="connsiteX0" fmla="*/ 0 w 2882785"/>
              <a:gd name="connsiteY0" fmla="*/ 228938 h 1373602"/>
              <a:gd name="connsiteX1" fmla="*/ 228938 w 2882785"/>
              <a:gd name="connsiteY1" fmla="*/ 0 h 1373602"/>
              <a:gd name="connsiteX2" fmla="*/ 2653847 w 2882785"/>
              <a:gd name="connsiteY2" fmla="*/ 0 h 1373602"/>
              <a:gd name="connsiteX3" fmla="*/ 2882785 w 2882785"/>
              <a:gd name="connsiteY3" fmla="*/ 228938 h 1373602"/>
              <a:gd name="connsiteX4" fmla="*/ 2882785 w 2882785"/>
              <a:gd name="connsiteY4" fmla="*/ 1144664 h 1373602"/>
              <a:gd name="connsiteX5" fmla="*/ 2653847 w 2882785"/>
              <a:gd name="connsiteY5" fmla="*/ 1373602 h 1373602"/>
              <a:gd name="connsiteX6" fmla="*/ 228938 w 2882785"/>
              <a:gd name="connsiteY6" fmla="*/ 1373602 h 1373602"/>
              <a:gd name="connsiteX7" fmla="*/ 0 w 2882785"/>
              <a:gd name="connsiteY7" fmla="*/ 1144664 h 1373602"/>
              <a:gd name="connsiteX8" fmla="*/ 0 w 2882785"/>
              <a:gd name="connsiteY8" fmla="*/ 228938 h 137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785" h="1373602" fill="none" extrusionOk="0">
                <a:moveTo>
                  <a:pt x="0" y="228938"/>
                </a:moveTo>
                <a:cubicBezTo>
                  <a:pt x="-13003" y="98768"/>
                  <a:pt x="82103" y="6954"/>
                  <a:pt x="228938" y="0"/>
                </a:cubicBezTo>
                <a:cubicBezTo>
                  <a:pt x="1135114" y="72301"/>
                  <a:pt x="1801369" y="128079"/>
                  <a:pt x="2653847" y="0"/>
                </a:cubicBezTo>
                <a:cubicBezTo>
                  <a:pt x="2787883" y="16128"/>
                  <a:pt x="2880978" y="104354"/>
                  <a:pt x="2882785" y="228938"/>
                </a:cubicBezTo>
                <a:cubicBezTo>
                  <a:pt x="2936486" y="670590"/>
                  <a:pt x="2840272" y="802491"/>
                  <a:pt x="2882785" y="1144664"/>
                </a:cubicBezTo>
                <a:cubicBezTo>
                  <a:pt x="2886576" y="1278492"/>
                  <a:pt x="2781447" y="1372595"/>
                  <a:pt x="2653847" y="1373602"/>
                </a:cubicBezTo>
                <a:cubicBezTo>
                  <a:pt x="1758280" y="1208605"/>
                  <a:pt x="601705" y="1442355"/>
                  <a:pt x="228938" y="1373602"/>
                </a:cubicBezTo>
                <a:cubicBezTo>
                  <a:pt x="122217" y="1388365"/>
                  <a:pt x="18325" y="1276197"/>
                  <a:pt x="0" y="1144664"/>
                </a:cubicBezTo>
                <a:cubicBezTo>
                  <a:pt x="45652" y="873034"/>
                  <a:pt x="65584" y="510345"/>
                  <a:pt x="0" y="228938"/>
                </a:cubicBezTo>
                <a:close/>
              </a:path>
              <a:path w="2882785" h="1373602" stroke="0" extrusionOk="0">
                <a:moveTo>
                  <a:pt x="0" y="228938"/>
                </a:moveTo>
                <a:cubicBezTo>
                  <a:pt x="-1288" y="98110"/>
                  <a:pt x="118021" y="-16008"/>
                  <a:pt x="228938" y="0"/>
                </a:cubicBezTo>
                <a:cubicBezTo>
                  <a:pt x="760066" y="-161424"/>
                  <a:pt x="1627175" y="-82688"/>
                  <a:pt x="2653847" y="0"/>
                </a:cubicBezTo>
                <a:cubicBezTo>
                  <a:pt x="2785312" y="-4213"/>
                  <a:pt x="2896955" y="104404"/>
                  <a:pt x="2882785" y="228938"/>
                </a:cubicBezTo>
                <a:cubicBezTo>
                  <a:pt x="2813701" y="427420"/>
                  <a:pt x="2878497" y="1027492"/>
                  <a:pt x="2882785" y="1144664"/>
                </a:cubicBezTo>
                <a:cubicBezTo>
                  <a:pt x="2898182" y="1280685"/>
                  <a:pt x="2777392" y="1359245"/>
                  <a:pt x="2653847" y="1373602"/>
                </a:cubicBezTo>
                <a:cubicBezTo>
                  <a:pt x="1954094" y="1481598"/>
                  <a:pt x="1254571" y="1323010"/>
                  <a:pt x="228938" y="1373602"/>
                </a:cubicBezTo>
                <a:cubicBezTo>
                  <a:pt x="101222" y="1374999"/>
                  <a:pt x="-1088" y="1268723"/>
                  <a:pt x="0" y="1144664"/>
                </a:cubicBezTo>
                <a:cubicBezTo>
                  <a:pt x="77695" y="799562"/>
                  <a:pt x="-71122" y="408612"/>
                  <a:pt x="0" y="228938"/>
                </a:cubicBezTo>
                <a:close/>
              </a:path>
            </a:pathLst>
          </a:custGeom>
          <a:solidFill>
            <a:schemeClr val="bg2">
              <a:alpha val="76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Standardized 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Site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Plot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IdTRee</a:t>
            </a:r>
            <a:endParaRPr lang="en-US" sz="12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Diameter (in cm)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HOM (in m)</a:t>
            </a:r>
          </a:p>
          <a:p>
            <a:pPr algn="ctr"/>
            <a:endParaRPr lang="en-US" sz="12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808BE7-5FD5-40DF-A596-BD31671E998E}"/>
              </a:ext>
            </a:extLst>
          </p:cNvPr>
          <p:cNvSpPr/>
          <p:nvPr/>
        </p:nvSpPr>
        <p:spPr>
          <a:xfrm>
            <a:off x="1067545" y="1693834"/>
            <a:ext cx="2882785" cy="1756936"/>
          </a:xfrm>
          <a:custGeom>
            <a:avLst/>
            <a:gdLst>
              <a:gd name="connsiteX0" fmla="*/ 0 w 2882785"/>
              <a:gd name="connsiteY0" fmla="*/ 292829 h 1756936"/>
              <a:gd name="connsiteX1" fmla="*/ 292829 w 2882785"/>
              <a:gd name="connsiteY1" fmla="*/ 0 h 1756936"/>
              <a:gd name="connsiteX2" fmla="*/ 2589956 w 2882785"/>
              <a:gd name="connsiteY2" fmla="*/ 0 h 1756936"/>
              <a:gd name="connsiteX3" fmla="*/ 2882785 w 2882785"/>
              <a:gd name="connsiteY3" fmla="*/ 292829 h 1756936"/>
              <a:gd name="connsiteX4" fmla="*/ 2882785 w 2882785"/>
              <a:gd name="connsiteY4" fmla="*/ 1464107 h 1756936"/>
              <a:gd name="connsiteX5" fmla="*/ 2589956 w 2882785"/>
              <a:gd name="connsiteY5" fmla="*/ 1756936 h 1756936"/>
              <a:gd name="connsiteX6" fmla="*/ 292829 w 2882785"/>
              <a:gd name="connsiteY6" fmla="*/ 1756936 h 1756936"/>
              <a:gd name="connsiteX7" fmla="*/ 0 w 2882785"/>
              <a:gd name="connsiteY7" fmla="*/ 1464107 h 1756936"/>
              <a:gd name="connsiteX8" fmla="*/ 0 w 2882785"/>
              <a:gd name="connsiteY8" fmla="*/ 292829 h 175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785" h="1756936" fill="none" extrusionOk="0">
                <a:moveTo>
                  <a:pt x="0" y="292829"/>
                </a:moveTo>
                <a:cubicBezTo>
                  <a:pt x="-9959" y="128247"/>
                  <a:pt x="112322" y="6404"/>
                  <a:pt x="292829" y="0"/>
                </a:cubicBezTo>
                <a:cubicBezTo>
                  <a:pt x="635771" y="72301"/>
                  <a:pt x="1984172" y="128079"/>
                  <a:pt x="2589956" y="0"/>
                </a:cubicBezTo>
                <a:cubicBezTo>
                  <a:pt x="2757292" y="11913"/>
                  <a:pt x="2866871" y="147439"/>
                  <a:pt x="2882785" y="292829"/>
                </a:cubicBezTo>
                <a:cubicBezTo>
                  <a:pt x="2779786" y="785932"/>
                  <a:pt x="2886636" y="1130751"/>
                  <a:pt x="2882785" y="1464107"/>
                </a:cubicBezTo>
                <a:cubicBezTo>
                  <a:pt x="2892759" y="1645271"/>
                  <a:pt x="2761117" y="1748748"/>
                  <a:pt x="2589956" y="1756936"/>
                </a:cubicBezTo>
                <a:cubicBezTo>
                  <a:pt x="2338441" y="1591939"/>
                  <a:pt x="802741" y="1825689"/>
                  <a:pt x="292829" y="1756936"/>
                </a:cubicBezTo>
                <a:cubicBezTo>
                  <a:pt x="154914" y="1774762"/>
                  <a:pt x="12958" y="1629434"/>
                  <a:pt x="0" y="1464107"/>
                </a:cubicBezTo>
                <a:cubicBezTo>
                  <a:pt x="-19996" y="1064663"/>
                  <a:pt x="-104246" y="701710"/>
                  <a:pt x="0" y="292829"/>
                </a:cubicBezTo>
                <a:close/>
              </a:path>
              <a:path w="2882785" h="1756936" stroke="0" extrusionOk="0">
                <a:moveTo>
                  <a:pt x="0" y="292829"/>
                </a:moveTo>
                <a:cubicBezTo>
                  <a:pt x="-6805" y="107906"/>
                  <a:pt x="148409" y="-17847"/>
                  <a:pt x="292829" y="0"/>
                </a:cubicBezTo>
                <a:cubicBezTo>
                  <a:pt x="701449" y="-161424"/>
                  <a:pt x="1577865" y="-82688"/>
                  <a:pt x="2589956" y="0"/>
                </a:cubicBezTo>
                <a:cubicBezTo>
                  <a:pt x="2773084" y="-17940"/>
                  <a:pt x="2887039" y="131676"/>
                  <a:pt x="2882785" y="292829"/>
                </a:cubicBezTo>
                <a:cubicBezTo>
                  <a:pt x="2796541" y="499956"/>
                  <a:pt x="2913983" y="1304693"/>
                  <a:pt x="2882785" y="1464107"/>
                </a:cubicBezTo>
                <a:cubicBezTo>
                  <a:pt x="2888138" y="1629163"/>
                  <a:pt x="2750483" y="1750992"/>
                  <a:pt x="2589956" y="1756936"/>
                </a:cubicBezTo>
                <a:cubicBezTo>
                  <a:pt x="1562125" y="1864932"/>
                  <a:pt x="739595" y="1706344"/>
                  <a:pt x="292829" y="1756936"/>
                </a:cubicBezTo>
                <a:cubicBezTo>
                  <a:pt x="118443" y="1770789"/>
                  <a:pt x="-6906" y="1610729"/>
                  <a:pt x="0" y="1464107"/>
                </a:cubicBezTo>
                <a:cubicBezTo>
                  <a:pt x="88131" y="1016363"/>
                  <a:pt x="-52463" y="506491"/>
                  <a:pt x="0" y="29282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76000"/>
            </a:schemeClr>
          </a:solidFill>
          <a:ln w="1905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INPUT Profile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Site = “Forest”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Plot = “Plot”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 err="1"/>
              <a:t>IdTree</a:t>
            </a:r>
            <a:r>
              <a:rPr lang="en-US" sz="1200" b="0" i="0" u="none" dirty="0"/>
              <a:t> = “</a:t>
            </a:r>
            <a:r>
              <a:rPr lang="en-US" sz="1200" b="0" i="0" u="none" dirty="0" err="1"/>
              <a:t>TreeID</a:t>
            </a:r>
            <a:r>
              <a:rPr lang="en-US" sz="1200" b="0" i="0" u="none" dirty="0"/>
              <a:t>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Diameter = “DBH”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DianeterUnitMan</a:t>
            </a:r>
            <a:r>
              <a:rPr lang="en-US" sz="1200" dirty="0"/>
              <a:t> = “mm”</a:t>
            </a:r>
            <a:endParaRPr lang="en-US" sz="1200" b="0" i="0" u="none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HOM = “HOM”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HOMUnitMan</a:t>
            </a:r>
            <a:r>
              <a:rPr lang="en-US" sz="1200" dirty="0"/>
              <a:t> = “mm”</a:t>
            </a:r>
            <a:endParaRPr lang="en-US" sz="1200" b="0" i="0" u="none" dirty="0"/>
          </a:p>
          <a:p>
            <a:pPr algn="ctr"/>
            <a:endParaRPr lang="en-US" sz="12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3AD23F-1621-49BE-A5E8-5F868F43F281}"/>
              </a:ext>
            </a:extLst>
          </p:cNvPr>
          <p:cNvSpPr/>
          <p:nvPr/>
        </p:nvSpPr>
        <p:spPr>
          <a:xfrm>
            <a:off x="8972365" y="168300"/>
            <a:ext cx="2596555" cy="1902416"/>
          </a:xfrm>
          <a:custGeom>
            <a:avLst/>
            <a:gdLst>
              <a:gd name="connsiteX0" fmla="*/ 0 w 2596555"/>
              <a:gd name="connsiteY0" fmla="*/ 317076 h 1902416"/>
              <a:gd name="connsiteX1" fmla="*/ 317076 w 2596555"/>
              <a:gd name="connsiteY1" fmla="*/ 0 h 1902416"/>
              <a:gd name="connsiteX2" fmla="*/ 2279479 w 2596555"/>
              <a:gd name="connsiteY2" fmla="*/ 0 h 1902416"/>
              <a:gd name="connsiteX3" fmla="*/ 2596555 w 2596555"/>
              <a:gd name="connsiteY3" fmla="*/ 317076 h 1902416"/>
              <a:gd name="connsiteX4" fmla="*/ 2596555 w 2596555"/>
              <a:gd name="connsiteY4" fmla="*/ 1585340 h 1902416"/>
              <a:gd name="connsiteX5" fmla="*/ 2279479 w 2596555"/>
              <a:gd name="connsiteY5" fmla="*/ 1902416 h 1902416"/>
              <a:gd name="connsiteX6" fmla="*/ 317076 w 2596555"/>
              <a:gd name="connsiteY6" fmla="*/ 1902416 h 1902416"/>
              <a:gd name="connsiteX7" fmla="*/ 0 w 2596555"/>
              <a:gd name="connsiteY7" fmla="*/ 1585340 h 1902416"/>
              <a:gd name="connsiteX8" fmla="*/ 0 w 2596555"/>
              <a:gd name="connsiteY8" fmla="*/ 317076 h 190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6555" h="1902416" fill="none" extrusionOk="0">
                <a:moveTo>
                  <a:pt x="0" y="317076"/>
                </a:moveTo>
                <a:cubicBezTo>
                  <a:pt x="-27864" y="133965"/>
                  <a:pt x="114270" y="9441"/>
                  <a:pt x="317076" y="0"/>
                </a:cubicBezTo>
                <a:cubicBezTo>
                  <a:pt x="1043919" y="72301"/>
                  <a:pt x="1473386" y="128079"/>
                  <a:pt x="2279479" y="0"/>
                </a:cubicBezTo>
                <a:cubicBezTo>
                  <a:pt x="2456062" y="3115"/>
                  <a:pt x="2584120" y="154723"/>
                  <a:pt x="2596555" y="317076"/>
                </a:cubicBezTo>
                <a:cubicBezTo>
                  <a:pt x="2483060" y="772885"/>
                  <a:pt x="2585687" y="1335822"/>
                  <a:pt x="2596555" y="1585340"/>
                </a:cubicBezTo>
                <a:cubicBezTo>
                  <a:pt x="2604204" y="1775364"/>
                  <a:pt x="2462450" y="1895600"/>
                  <a:pt x="2279479" y="1902416"/>
                </a:cubicBezTo>
                <a:cubicBezTo>
                  <a:pt x="1335499" y="1737419"/>
                  <a:pt x="791579" y="1971169"/>
                  <a:pt x="317076" y="1902416"/>
                </a:cubicBezTo>
                <a:cubicBezTo>
                  <a:pt x="169193" y="1922805"/>
                  <a:pt x="7541" y="1762552"/>
                  <a:pt x="0" y="1585340"/>
                </a:cubicBezTo>
                <a:cubicBezTo>
                  <a:pt x="-25651" y="1448007"/>
                  <a:pt x="-5170" y="937576"/>
                  <a:pt x="0" y="317076"/>
                </a:cubicBezTo>
                <a:close/>
              </a:path>
              <a:path w="2596555" h="1902416" stroke="0" extrusionOk="0">
                <a:moveTo>
                  <a:pt x="0" y="317076"/>
                </a:moveTo>
                <a:cubicBezTo>
                  <a:pt x="-4131" y="127879"/>
                  <a:pt x="145708" y="-3866"/>
                  <a:pt x="317076" y="0"/>
                </a:cubicBezTo>
                <a:cubicBezTo>
                  <a:pt x="1004442" y="-161424"/>
                  <a:pt x="1659617" y="-82688"/>
                  <a:pt x="2279479" y="0"/>
                </a:cubicBezTo>
                <a:cubicBezTo>
                  <a:pt x="2479245" y="-20661"/>
                  <a:pt x="2615900" y="144561"/>
                  <a:pt x="2596555" y="317076"/>
                </a:cubicBezTo>
                <a:cubicBezTo>
                  <a:pt x="2532415" y="664374"/>
                  <a:pt x="2537720" y="1136406"/>
                  <a:pt x="2596555" y="1585340"/>
                </a:cubicBezTo>
                <a:cubicBezTo>
                  <a:pt x="2618634" y="1774198"/>
                  <a:pt x="2449055" y="1874932"/>
                  <a:pt x="2279479" y="1902416"/>
                </a:cubicBezTo>
                <a:cubicBezTo>
                  <a:pt x="2064984" y="2010412"/>
                  <a:pt x="568072" y="1851824"/>
                  <a:pt x="317076" y="1902416"/>
                </a:cubicBezTo>
                <a:cubicBezTo>
                  <a:pt x="139596" y="1905002"/>
                  <a:pt x="-6258" y="1746769"/>
                  <a:pt x="0" y="1585340"/>
                </a:cubicBezTo>
                <a:cubicBezTo>
                  <a:pt x="-75792" y="1235100"/>
                  <a:pt x="-67568" y="776743"/>
                  <a:pt x="0" y="31707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76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OUTPUTProfile</a:t>
            </a:r>
            <a:endParaRPr lang="en-US" sz="1200" b="1" dirty="0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>
                <a:solidFill>
                  <a:schemeClr val="tx1"/>
                </a:solidFill>
              </a:rPr>
              <a:t>Site = “Site”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>
                <a:solidFill>
                  <a:schemeClr val="tx1"/>
                </a:solidFill>
              </a:rPr>
              <a:t>Plot = “Quadrat”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 err="1">
                <a:solidFill>
                  <a:schemeClr val="tx1"/>
                </a:solidFill>
              </a:rPr>
              <a:t>IdTree</a:t>
            </a:r>
            <a:r>
              <a:rPr lang="en-US" sz="1200" b="0" i="0" u="none" dirty="0">
                <a:solidFill>
                  <a:schemeClr val="tx1"/>
                </a:solidFill>
              </a:rPr>
              <a:t> = “</a:t>
            </a:r>
            <a:r>
              <a:rPr lang="en-US" sz="1200" b="0" i="0" u="none" dirty="0" err="1">
                <a:solidFill>
                  <a:schemeClr val="tx1"/>
                </a:solidFill>
              </a:rPr>
              <a:t>TagID</a:t>
            </a:r>
            <a:r>
              <a:rPr lang="en-US" sz="1200" b="0" i="0" u="none" dirty="0">
                <a:solidFill>
                  <a:schemeClr val="tx1"/>
                </a:solidFill>
              </a:rPr>
              <a:t>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>
                <a:solidFill>
                  <a:schemeClr val="tx1"/>
                </a:solidFill>
              </a:rPr>
              <a:t>Diameter = “</a:t>
            </a:r>
            <a:r>
              <a:rPr lang="en-US" sz="1200" b="0" i="0" u="none" dirty="0" err="1">
                <a:solidFill>
                  <a:schemeClr val="tx1"/>
                </a:solidFill>
              </a:rPr>
              <a:t>TreeDiameter</a:t>
            </a:r>
            <a:r>
              <a:rPr lang="en-US" sz="1200" b="0" i="0" u="none" dirty="0">
                <a:solidFill>
                  <a:schemeClr val="tx1"/>
                </a:solidFill>
              </a:rPr>
              <a:t>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DianeterUnitMan</a:t>
            </a:r>
            <a:r>
              <a:rPr lang="en-US" sz="1200" dirty="0">
                <a:solidFill>
                  <a:schemeClr val="tx1"/>
                </a:solidFill>
              </a:rPr>
              <a:t> = “dm”</a:t>
            </a:r>
            <a:endParaRPr lang="en-US" sz="1200" b="0" i="0" u="none" dirty="0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>
                <a:solidFill>
                  <a:schemeClr val="tx1"/>
                </a:solidFill>
              </a:rPr>
              <a:t>HOM = “HOM”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HOMUnitMan</a:t>
            </a:r>
            <a:r>
              <a:rPr lang="en-US" sz="1200" dirty="0">
                <a:solidFill>
                  <a:schemeClr val="tx1"/>
                </a:solidFill>
              </a:rPr>
              <a:t> = “cm”</a:t>
            </a:r>
            <a:endParaRPr lang="en-US" sz="1200" b="0" i="0" u="none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DE1318-0649-49C3-A2E8-3615B8F8B1FA}"/>
              </a:ext>
            </a:extLst>
          </p:cNvPr>
          <p:cNvSpPr/>
          <p:nvPr/>
        </p:nvSpPr>
        <p:spPr>
          <a:xfrm>
            <a:off x="5703055" y="2505383"/>
            <a:ext cx="4841342" cy="1442906"/>
          </a:xfrm>
          <a:prstGeom prst="roundRect">
            <a:avLst/>
          </a:prstGeom>
          <a:solidFill>
            <a:schemeClr val="bg2">
              <a:alpha val="76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Downloaded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Quadrat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TagID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TreeDiameter</a:t>
            </a:r>
            <a:r>
              <a:rPr lang="en-US" sz="1200" dirty="0"/>
              <a:t> (in dm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rgbClr val="FF0000"/>
                </a:solidFill>
              </a:rPr>
              <a:t>potentially corrected</a:t>
            </a:r>
            <a:r>
              <a:rPr lang="en-US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HOM (in cm, </a:t>
            </a:r>
            <a:r>
              <a:rPr lang="en-US" sz="1200" dirty="0">
                <a:solidFill>
                  <a:srgbClr val="FF0000"/>
                </a:solidFill>
              </a:rPr>
              <a:t>potentially adjusted to one height</a:t>
            </a:r>
            <a:r>
              <a:rPr lang="en-US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ctr"/>
            <a:endParaRPr lang="en-US" sz="1200" b="1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E35B7A4-7D32-4FC9-A9CD-9E319FB2B00E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5400000">
            <a:off x="8979852" y="1214591"/>
            <a:ext cx="434667" cy="214691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44A0B7B-AA51-46C0-A0DB-CD6CEC973F2F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rot="16200000" flipH="1">
            <a:off x="7175935" y="1557592"/>
            <a:ext cx="868740" cy="102684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52C4C07-F9ED-422B-BD24-1182C45C1830}"/>
              </a:ext>
            </a:extLst>
          </p:cNvPr>
          <p:cNvSpPr/>
          <p:nvPr/>
        </p:nvSpPr>
        <p:spPr>
          <a:xfrm>
            <a:off x="4731391" y="4285699"/>
            <a:ext cx="3447875" cy="2509384"/>
          </a:xfrm>
          <a:custGeom>
            <a:avLst/>
            <a:gdLst>
              <a:gd name="connsiteX0" fmla="*/ 0 w 3447875"/>
              <a:gd name="connsiteY0" fmla="*/ 0 h 2509384"/>
              <a:gd name="connsiteX1" fmla="*/ 3447875 w 3447875"/>
              <a:gd name="connsiteY1" fmla="*/ 0 h 2509384"/>
              <a:gd name="connsiteX2" fmla="*/ 3447875 w 3447875"/>
              <a:gd name="connsiteY2" fmla="*/ 2509384 h 2509384"/>
              <a:gd name="connsiteX3" fmla="*/ 0 w 3447875"/>
              <a:gd name="connsiteY3" fmla="*/ 2509384 h 2509384"/>
              <a:gd name="connsiteX4" fmla="*/ 0 w 3447875"/>
              <a:gd name="connsiteY4" fmla="*/ 0 h 250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7875" h="2509384" fill="none" extrusionOk="0">
                <a:moveTo>
                  <a:pt x="0" y="0"/>
                </a:moveTo>
                <a:cubicBezTo>
                  <a:pt x="855867" y="52073"/>
                  <a:pt x="1986325" y="160253"/>
                  <a:pt x="3447875" y="0"/>
                </a:cubicBezTo>
                <a:cubicBezTo>
                  <a:pt x="3450696" y="869210"/>
                  <a:pt x="3417801" y="2246434"/>
                  <a:pt x="3447875" y="2509384"/>
                </a:cubicBezTo>
                <a:cubicBezTo>
                  <a:pt x="2483553" y="2461042"/>
                  <a:pt x="580656" y="2599799"/>
                  <a:pt x="0" y="2509384"/>
                </a:cubicBezTo>
                <a:cubicBezTo>
                  <a:pt x="-39254" y="1874621"/>
                  <a:pt x="106525" y="732468"/>
                  <a:pt x="0" y="0"/>
                </a:cubicBezTo>
                <a:close/>
              </a:path>
              <a:path w="3447875" h="2509384" stroke="0" extrusionOk="0">
                <a:moveTo>
                  <a:pt x="0" y="0"/>
                </a:moveTo>
                <a:cubicBezTo>
                  <a:pt x="977615" y="-163432"/>
                  <a:pt x="2085196" y="-18369"/>
                  <a:pt x="3447875" y="0"/>
                </a:cubicBezTo>
                <a:cubicBezTo>
                  <a:pt x="3282411" y="365875"/>
                  <a:pt x="3345413" y="1537674"/>
                  <a:pt x="3447875" y="2509384"/>
                </a:cubicBezTo>
                <a:cubicBezTo>
                  <a:pt x="2995151" y="2362453"/>
                  <a:pt x="418335" y="2366325"/>
                  <a:pt x="0" y="2509384"/>
                </a:cubicBezTo>
                <a:cubicBezTo>
                  <a:pt x="-18838" y="2114870"/>
                  <a:pt x="2439" y="265672"/>
                  <a:pt x="0" y="0"/>
                </a:cubicBezTo>
                <a:close/>
              </a:path>
            </a:pathLst>
          </a:custGeom>
          <a:solidFill>
            <a:srgbClr val="CCCCFF">
              <a:alpha val="76000"/>
            </a:srgbClr>
          </a:solidFill>
          <a:ln w="190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316385676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OPTION 1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u="none" dirty="0">
                <a:solidFill>
                  <a:schemeClr val="tx1"/>
                </a:solidFill>
              </a:rPr>
              <a:t>Quadrat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TagID</a:t>
            </a:r>
            <a:endParaRPr lang="en-US" sz="1200" b="0" i="0" u="none" strike="noStrike" kern="1200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err="1">
                <a:solidFill>
                  <a:srgbClr val="000000"/>
                </a:solidFill>
              </a:rPr>
              <a:t>TreeDiameter</a:t>
            </a:r>
            <a:r>
              <a:rPr lang="en-US" sz="1200" b="0" i="0" u="none" strike="noStrike" kern="1200" baseline="0" dirty="0">
                <a:solidFill>
                  <a:srgbClr val="000000"/>
                </a:solidFill>
              </a:rPr>
              <a:t> (in dm, </a:t>
            </a:r>
            <a:r>
              <a:rPr lang="en-US" sz="1200" b="0" i="0" u="none" strike="noStrike" kern="1200" baseline="0" dirty="0">
                <a:solidFill>
                  <a:srgbClr val="FF0000"/>
                </a:solidFill>
              </a:rPr>
              <a:t>potentially corrected)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rgbClr val="000000"/>
                </a:solidFill>
              </a:rPr>
              <a:t>HOM (in cm, </a:t>
            </a:r>
            <a:r>
              <a:rPr lang="en-US" sz="1200" b="0" i="0" u="none" strike="noStrike" kern="1200" baseline="0" dirty="0">
                <a:solidFill>
                  <a:srgbClr val="FF0000"/>
                </a:solidFill>
              </a:rPr>
              <a:t>potentially adjusted to one height)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</a:rPr>
              <a:t>DiameterOriginal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in dm, </a:t>
            </a:r>
            <a:r>
              <a:rPr lang="en-US" sz="1200" b="1" dirty="0">
                <a:solidFill>
                  <a:schemeClr val="tx1"/>
                </a:solidFill>
              </a:rPr>
              <a:t>not corrected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i="0" u="none" strike="noStrike" kern="1200" baseline="0" dirty="0" err="1">
                <a:solidFill>
                  <a:schemeClr val="tx1"/>
                </a:solidFill>
              </a:rPr>
              <a:t>HOMOriginal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>
                <a:solidFill>
                  <a:srgbClr val="000000"/>
                </a:solidFill>
              </a:rPr>
              <a:t>in cm, </a:t>
            </a:r>
            <a:r>
              <a:rPr lang="en-US" sz="1200" b="1" dirty="0">
                <a:solidFill>
                  <a:schemeClr val="tx1"/>
                </a:solidFill>
              </a:rPr>
              <a:t>not adjusted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sz="11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25A419-E289-41A1-9A45-37BA9633806A}"/>
              </a:ext>
            </a:extLst>
          </p:cNvPr>
          <p:cNvSpPr/>
          <p:nvPr/>
        </p:nvSpPr>
        <p:spPr>
          <a:xfrm>
            <a:off x="8340056" y="4285699"/>
            <a:ext cx="3739649" cy="2509384"/>
          </a:xfrm>
          <a:custGeom>
            <a:avLst/>
            <a:gdLst>
              <a:gd name="connsiteX0" fmla="*/ 0 w 3739649"/>
              <a:gd name="connsiteY0" fmla="*/ 0 h 2509384"/>
              <a:gd name="connsiteX1" fmla="*/ 3739649 w 3739649"/>
              <a:gd name="connsiteY1" fmla="*/ 0 h 2509384"/>
              <a:gd name="connsiteX2" fmla="*/ 3739649 w 3739649"/>
              <a:gd name="connsiteY2" fmla="*/ 2509384 h 2509384"/>
              <a:gd name="connsiteX3" fmla="*/ 0 w 3739649"/>
              <a:gd name="connsiteY3" fmla="*/ 2509384 h 2509384"/>
              <a:gd name="connsiteX4" fmla="*/ 0 w 3739649"/>
              <a:gd name="connsiteY4" fmla="*/ 0 h 250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9649" h="2509384" fill="none" extrusionOk="0">
                <a:moveTo>
                  <a:pt x="0" y="0"/>
                </a:moveTo>
                <a:cubicBezTo>
                  <a:pt x="1640901" y="-75252"/>
                  <a:pt x="3060854" y="-73551"/>
                  <a:pt x="3739649" y="0"/>
                </a:cubicBezTo>
                <a:cubicBezTo>
                  <a:pt x="3862104" y="579114"/>
                  <a:pt x="3785681" y="1289142"/>
                  <a:pt x="3739649" y="2509384"/>
                </a:cubicBezTo>
                <a:cubicBezTo>
                  <a:pt x="2961319" y="2557839"/>
                  <a:pt x="497385" y="2570947"/>
                  <a:pt x="0" y="2509384"/>
                </a:cubicBezTo>
                <a:cubicBezTo>
                  <a:pt x="117602" y="1743661"/>
                  <a:pt x="-77045" y="682938"/>
                  <a:pt x="0" y="0"/>
                </a:cubicBezTo>
                <a:close/>
              </a:path>
              <a:path w="3739649" h="2509384" stroke="0" extrusionOk="0">
                <a:moveTo>
                  <a:pt x="0" y="0"/>
                </a:moveTo>
                <a:cubicBezTo>
                  <a:pt x="1817822" y="61998"/>
                  <a:pt x="2572780" y="103168"/>
                  <a:pt x="3739649" y="0"/>
                </a:cubicBezTo>
                <a:cubicBezTo>
                  <a:pt x="3728890" y="257094"/>
                  <a:pt x="3825136" y="1847271"/>
                  <a:pt x="3739649" y="2509384"/>
                </a:cubicBezTo>
                <a:cubicBezTo>
                  <a:pt x="2069725" y="2359065"/>
                  <a:pt x="912649" y="2520163"/>
                  <a:pt x="0" y="2509384"/>
                </a:cubicBezTo>
                <a:cubicBezTo>
                  <a:pt x="39961" y="2130166"/>
                  <a:pt x="-6014" y="337615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6000"/>
            </a:schemeClr>
          </a:solidFill>
          <a:ln w="190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75515771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OPTION 2</a:t>
            </a: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u="none" dirty="0">
                <a:solidFill>
                  <a:schemeClr val="tx1"/>
                </a:solidFill>
              </a:rPr>
              <a:t>Quadrat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TagID</a:t>
            </a:r>
            <a:endParaRPr lang="en-US" sz="1200" b="0" i="0" u="none" strike="noStrike" kern="1200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err="1">
                <a:solidFill>
                  <a:srgbClr val="000000"/>
                </a:solidFill>
              </a:rPr>
              <a:t>TreeDiameter</a:t>
            </a:r>
            <a:r>
              <a:rPr lang="en-US" sz="1200" b="0" i="0" u="none" strike="noStrike" kern="1200" baseline="0" dirty="0">
                <a:solidFill>
                  <a:srgbClr val="000000"/>
                </a:solidFill>
              </a:rPr>
              <a:t> (in dm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chemeClr val="tx1"/>
                </a:solidFill>
              </a:rPr>
              <a:t>not corrected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sz="1200" b="0" i="0" u="none" strike="noStrike" kern="1200" baseline="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rgbClr val="000000"/>
                </a:solidFill>
              </a:rPr>
              <a:t>HOM (in cm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chemeClr val="tx1"/>
                </a:solidFill>
              </a:rPr>
              <a:t>not adjusted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sz="1200" b="0" i="0" u="none" strike="noStrike" kern="1200" baseline="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i="0" u="none" strike="noStrike" kern="1200" baseline="0" dirty="0" err="1">
                <a:solidFill>
                  <a:srgbClr val="000000"/>
                </a:solidFill>
              </a:rPr>
              <a:t>TreeDiameterCorr</a:t>
            </a:r>
            <a:r>
              <a:rPr lang="en-US" sz="1200" b="0" i="0" u="none" strike="noStrike" kern="1200" baseline="0" dirty="0">
                <a:solidFill>
                  <a:srgbClr val="000000"/>
                </a:solidFill>
              </a:rPr>
              <a:t> (in dm, </a:t>
            </a:r>
            <a:r>
              <a:rPr lang="en-US" sz="1200" b="0" i="0" u="none" strike="noStrike" kern="1200" baseline="0" dirty="0">
                <a:solidFill>
                  <a:srgbClr val="FF0000"/>
                </a:solidFill>
              </a:rPr>
              <a:t>potentially corrected)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i="0" u="none" strike="noStrike" kern="1200" baseline="0" dirty="0" err="1">
                <a:solidFill>
                  <a:srgbClr val="000000"/>
                </a:solidFill>
              </a:rPr>
              <a:t>HOMCorr</a:t>
            </a:r>
            <a:r>
              <a:rPr lang="en-US" sz="1200" b="0" i="0" u="none" strike="noStrike" kern="1200" baseline="0" dirty="0">
                <a:solidFill>
                  <a:srgbClr val="000000"/>
                </a:solidFill>
              </a:rPr>
              <a:t> (in cm, </a:t>
            </a:r>
            <a:r>
              <a:rPr lang="en-US" sz="1200" b="0" i="0" u="none" strike="noStrike" kern="1200" baseline="0" dirty="0">
                <a:solidFill>
                  <a:srgbClr val="FF0000"/>
                </a:solidFill>
              </a:rPr>
              <a:t>potentially adjusted to one height)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D77C00-7FB5-4CE7-B78A-E8506BB146D4}"/>
              </a:ext>
            </a:extLst>
          </p:cNvPr>
          <p:cNvSpPr txBox="1"/>
          <p:nvPr/>
        </p:nvSpPr>
        <p:spPr>
          <a:xfrm>
            <a:off x="5420612" y="6410293"/>
            <a:ext cx="206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of Original?</a:t>
            </a:r>
          </a:p>
        </p:txBody>
      </p:sp>
    </p:spTree>
    <p:extLst>
      <p:ext uri="{BB962C8B-B14F-4D97-AF65-F5344CB8AC3E}">
        <p14:creationId xmlns:p14="http://schemas.microsoft.com/office/powerpoint/2010/main" val="373771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8" grpId="0" animBg="1"/>
      <p:bldP spid="49" grpId="0" animBg="1"/>
      <p:bldP spid="50" grpId="0" animBg="1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89559438-D21F-45F2-838A-C1BEC0ED97E1}"/>
              </a:ext>
            </a:extLst>
          </p:cNvPr>
          <p:cNvCxnSpPr>
            <a:cxnSpLocks/>
            <a:stCxn id="24" idx="2"/>
            <a:endCxn id="192" idx="3"/>
          </p:cNvCxnSpPr>
          <p:nvPr/>
        </p:nvCxnSpPr>
        <p:spPr>
          <a:xfrm rot="5400000">
            <a:off x="6335427" y="2138630"/>
            <a:ext cx="3377799" cy="2537925"/>
          </a:xfrm>
          <a:prstGeom prst="curved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151100A-F516-4B07-B6DE-ACB48D386F3B}"/>
              </a:ext>
            </a:extLst>
          </p:cNvPr>
          <p:cNvSpPr/>
          <p:nvPr/>
        </p:nvSpPr>
        <p:spPr>
          <a:xfrm>
            <a:off x="4460031" y="2064762"/>
            <a:ext cx="6609351" cy="2736052"/>
          </a:xfrm>
          <a:custGeom>
            <a:avLst/>
            <a:gdLst>
              <a:gd name="connsiteX0" fmla="*/ 0 w 6609351"/>
              <a:gd name="connsiteY0" fmla="*/ 456018 h 2736052"/>
              <a:gd name="connsiteX1" fmla="*/ 456018 w 6609351"/>
              <a:gd name="connsiteY1" fmla="*/ 0 h 2736052"/>
              <a:gd name="connsiteX2" fmla="*/ 6153333 w 6609351"/>
              <a:gd name="connsiteY2" fmla="*/ 0 h 2736052"/>
              <a:gd name="connsiteX3" fmla="*/ 6609351 w 6609351"/>
              <a:gd name="connsiteY3" fmla="*/ 456018 h 2736052"/>
              <a:gd name="connsiteX4" fmla="*/ 6609351 w 6609351"/>
              <a:gd name="connsiteY4" fmla="*/ 2280034 h 2736052"/>
              <a:gd name="connsiteX5" fmla="*/ 6153333 w 6609351"/>
              <a:gd name="connsiteY5" fmla="*/ 2736052 h 2736052"/>
              <a:gd name="connsiteX6" fmla="*/ 456018 w 6609351"/>
              <a:gd name="connsiteY6" fmla="*/ 2736052 h 2736052"/>
              <a:gd name="connsiteX7" fmla="*/ 0 w 6609351"/>
              <a:gd name="connsiteY7" fmla="*/ 2280034 h 2736052"/>
              <a:gd name="connsiteX8" fmla="*/ 0 w 6609351"/>
              <a:gd name="connsiteY8" fmla="*/ 456018 h 273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9351" h="2736052" fill="none" extrusionOk="0">
                <a:moveTo>
                  <a:pt x="0" y="456018"/>
                </a:moveTo>
                <a:cubicBezTo>
                  <a:pt x="6933" y="229614"/>
                  <a:pt x="190759" y="11318"/>
                  <a:pt x="456018" y="0"/>
                </a:cubicBezTo>
                <a:cubicBezTo>
                  <a:pt x="1958248" y="-62407"/>
                  <a:pt x="5084289" y="36669"/>
                  <a:pt x="6153333" y="0"/>
                </a:cubicBezTo>
                <a:cubicBezTo>
                  <a:pt x="6418419" y="-766"/>
                  <a:pt x="6595919" y="204727"/>
                  <a:pt x="6609351" y="456018"/>
                </a:cubicBezTo>
                <a:cubicBezTo>
                  <a:pt x="6671605" y="1006335"/>
                  <a:pt x="6726831" y="2092853"/>
                  <a:pt x="6609351" y="2280034"/>
                </a:cubicBezTo>
                <a:cubicBezTo>
                  <a:pt x="6603173" y="2531346"/>
                  <a:pt x="6421951" y="2734173"/>
                  <a:pt x="6153333" y="2736052"/>
                </a:cubicBezTo>
                <a:cubicBezTo>
                  <a:pt x="5019125" y="2782753"/>
                  <a:pt x="2979685" y="2636521"/>
                  <a:pt x="456018" y="2736052"/>
                </a:cubicBezTo>
                <a:cubicBezTo>
                  <a:pt x="229636" y="2701653"/>
                  <a:pt x="23682" y="2514598"/>
                  <a:pt x="0" y="2280034"/>
                </a:cubicBezTo>
                <a:cubicBezTo>
                  <a:pt x="159374" y="2021761"/>
                  <a:pt x="-60947" y="1127068"/>
                  <a:pt x="0" y="456018"/>
                </a:cubicBezTo>
                <a:close/>
              </a:path>
              <a:path w="6609351" h="2736052" stroke="0" extrusionOk="0">
                <a:moveTo>
                  <a:pt x="0" y="456018"/>
                </a:moveTo>
                <a:cubicBezTo>
                  <a:pt x="18586" y="206366"/>
                  <a:pt x="175834" y="20130"/>
                  <a:pt x="456018" y="0"/>
                </a:cubicBezTo>
                <a:cubicBezTo>
                  <a:pt x="1521078" y="132456"/>
                  <a:pt x="5135884" y="155"/>
                  <a:pt x="6153333" y="0"/>
                </a:cubicBezTo>
                <a:cubicBezTo>
                  <a:pt x="6372041" y="-8164"/>
                  <a:pt x="6623935" y="250411"/>
                  <a:pt x="6609351" y="456018"/>
                </a:cubicBezTo>
                <a:cubicBezTo>
                  <a:pt x="6664542" y="1129200"/>
                  <a:pt x="6450976" y="2066144"/>
                  <a:pt x="6609351" y="2280034"/>
                </a:cubicBezTo>
                <a:cubicBezTo>
                  <a:pt x="6615996" y="2573307"/>
                  <a:pt x="6358108" y="2736632"/>
                  <a:pt x="6153333" y="2736052"/>
                </a:cubicBezTo>
                <a:cubicBezTo>
                  <a:pt x="3559886" y="2577379"/>
                  <a:pt x="1280324" y="2584822"/>
                  <a:pt x="456018" y="2736052"/>
                </a:cubicBezTo>
                <a:cubicBezTo>
                  <a:pt x="206448" y="2708357"/>
                  <a:pt x="-4315" y="2529661"/>
                  <a:pt x="0" y="2280034"/>
                </a:cubicBezTo>
                <a:cubicBezTo>
                  <a:pt x="162685" y="1672293"/>
                  <a:pt x="96244" y="853384"/>
                  <a:pt x="0" y="45601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1000"/>
            </a:schemeClr>
          </a:solidFill>
          <a:ln w="38100">
            <a:prstDash val="lgDashDotDot"/>
            <a:extLst>
              <a:ext uri="{C807C97D-BFC1-408E-A445-0C87EB9F89A2}">
                <ask:lineSketchStyleProps xmlns:ask="http://schemas.microsoft.com/office/drawing/2018/sketchyshapes" sd="204717041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OPTIONAL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72FDDD-0D99-4CAD-B749-B1D5B3E759C7}"/>
              </a:ext>
            </a:extLst>
          </p:cNvPr>
          <p:cNvSpPr/>
          <p:nvPr/>
        </p:nvSpPr>
        <p:spPr>
          <a:xfrm>
            <a:off x="1019982" y="145595"/>
            <a:ext cx="2882785" cy="1373602"/>
          </a:xfrm>
          <a:custGeom>
            <a:avLst/>
            <a:gdLst>
              <a:gd name="connsiteX0" fmla="*/ 0 w 2882785"/>
              <a:gd name="connsiteY0" fmla="*/ 228938 h 1373602"/>
              <a:gd name="connsiteX1" fmla="*/ 228938 w 2882785"/>
              <a:gd name="connsiteY1" fmla="*/ 0 h 1373602"/>
              <a:gd name="connsiteX2" fmla="*/ 2653847 w 2882785"/>
              <a:gd name="connsiteY2" fmla="*/ 0 h 1373602"/>
              <a:gd name="connsiteX3" fmla="*/ 2882785 w 2882785"/>
              <a:gd name="connsiteY3" fmla="*/ 228938 h 1373602"/>
              <a:gd name="connsiteX4" fmla="*/ 2882785 w 2882785"/>
              <a:gd name="connsiteY4" fmla="*/ 1144664 h 1373602"/>
              <a:gd name="connsiteX5" fmla="*/ 2653847 w 2882785"/>
              <a:gd name="connsiteY5" fmla="*/ 1373602 h 1373602"/>
              <a:gd name="connsiteX6" fmla="*/ 228938 w 2882785"/>
              <a:gd name="connsiteY6" fmla="*/ 1373602 h 1373602"/>
              <a:gd name="connsiteX7" fmla="*/ 0 w 2882785"/>
              <a:gd name="connsiteY7" fmla="*/ 1144664 h 1373602"/>
              <a:gd name="connsiteX8" fmla="*/ 0 w 2882785"/>
              <a:gd name="connsiteY8" fmla="*/ 228938 h 137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785" h="1373602" fill="none" extrusionOk="0">
                <a:moveTo>
                  <a:pt x="0" y="228938"/>
                </a:moveTo>
                <a:cubicBezTo>
                  <a:pt x="-13003" y="98768"/>
                  <a:pt x="82103" y="6954"/>
                  <a:pt x="228938" y="0"/>
                </a:cubicBezTo>
                <a:cubicBezTo>
                  <a:pt x="1135114" y="72301"/>
                  <a:pt x="1801369" y="128079"/>
                  <a:pt x="2653847" y="0"/>
                </a:cubicBezTo>
                <a:cubicBezTo>
                  <a:pt x="2787883" y="16128"/>
                  <a:pt x="2880978" y="104354"/>
                  <a:pt x="2882785" y="228938"/>
                </a:cubicBezTo>
                <a:cubicBezTo>
                  <a:pt x="2936486" y="670590"/>
                  <a:pt x="2840272" y="802491"/>
                  <a:pt x="2882785" y="1144664"/>
                </a:cubicBezTo>
                <a:cubicBezTo>
                  <a:pt x="2886576" y="1278492"/>
                  <a:pt x="2781447" y="1372595"/>
                  <a:pt x="2653847" y="1373602"/>
                </a:cubicBezTo>
                <a:cubicBezTo>
                  <a:pt x="1758280" y="1208605"/>
                  <a:pt x="601705" y="1442355"/>
                  <a:pt x="228938" y="1373602"/>
                </a:cubicBezTo>
                <a:cubicBezTo>
                  <a:pt x="122217" y="1388365"/>
                  <a:pt x="18325" y="1276197"/>
                  <a:pt x="0" y="1144664"/>
                </a:cubicBezTo>
                <a:cubicBezTo>
                  <a:pt x="45652" y="873034"/>
                  <a:pt x="65584" y="510345"/>
                  <a:pt x="0" y="228938"/>
                </a:cubicBezTo>
                <a:close/>
              </a:path>
              <a:path w="2882785" h="1373602" stroke="0" extrusionOk="0">
                <a:moveTo>
                  <a:pt x="0" y="228938"/>
                </a:moveTo>
                <a:cubicBezTo>
                  <a:pt x="-1288" y="98110"/>
                  <a:pt x="118021" y="-16008"/>
                  <a:pt x="228938" y="0"/>
                </a:cubicBezTo>
                <a:cubicBezTo>
                  <a:pt x="760066" y="-161424"/>
                  <a:pt x="1627175" y="-82688"/>
                  <a:pt x="2653847" y="0"/>
                </a:cubicBezTo>
                <a:cubicBezTo>
                  <a:pt x="2785312" y="-4213"/>
                  <a:pt x="2896955" y="104404"/>
                  <a:pt x="2882785" y="228938"/>
                </a:cubicBezTo>
                <a:cubicBezTo>
                  <a:pt x="2813701" y="427420"/>
                  <a:pt x="2878497" y="1027492"/>
                  <a:pt x="2882785" y="1144664"/>
                </a:cubicBezTo>
                <a:cubicBezTo>
                  <a:pt x="2898182" y="1280685"/>
                  <a:pt x="2777392" y="1359245"/>
                  <a:pt x="2653847" y="1373602"/>
                </a:cubicBezTo>
                <a:cubicBezTo>
                  <a:pt x="1954094" y="1481598"/>
                  <a:pt x="1254571" y="1323010"/>
                  <a:pt x="228938" y="1373602"/>
                </a:cubicBezTo>
                <a:cubicBezTo>
                  <a:pt x="101222" y="1374999"/>
                  <a:pt x="-1088" y="1268723"/>
                  <a:pt x="0" y="1144664"/>
                </a:cubicBezTo>
                <a:cubicBezTo>
                  <a:pt x="77695" y="799562"/>
                  <a:pt x="-71122" y="408612"/>
                  <a:pt x="0" y="22893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Forest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Plot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TreeID</a:t>
            </a:r>
            <a:endParaRPr lang="en-US" sz="12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DBH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HOM</a:t>
            </a:r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7C8066-82A6-496B-B20C-58FCC35406D1}"/>
              </a:ext>
            </a:extLst>
          </p:cNvPr>
          <p:cNvSpPr/>
          <p:nvPr/>
        </p:nvSpPr>
        <p:spPr>
          <a:xfrm>
            <a:off x="1067167" y="1792198"/>
            <a:ext cx="2882785" cy="1756936"/>
          </a:xfrm>
          <a:custGeom>
            <a:avLst/>
            <a:gdLst>
              <a:gd name="connsiteX0" fmla="*/ 0 w 2882785"/>
              <a:gd name="connsiteY0" fmla="*/ 292829 h 1756936"/>
              <a:gd name="connsiteX1" fmla="*/ 292829 w 2882785"/>
              <a:gd name="connsiteY1" fmla="*/ 0 h 1756936"/>
              <a:gd name="connsiteX2" fmla="*/ 2589956 w 2882785"/>
              <a:gd name="connsiteY2" fmla="*/ 0 h 1756936"/>
              <a:gd name="connsiteX3" fmla="*/ 2882785 w 2882785"/>
              <a:gd name="connsiteY3" fmla="*/ 292829 h 1756936"/>
              <a:gd name="connsiteX4" fmla="*/ 2882785 w 2882785"/>
              <a:gd name="connsiteY4" fmla="*/ 1464107 h 1756936"/>
              <a:gd name="connsiteX5" fmla="*/ 2589956 w 2882785"/>
              <a:gd name="connsiteY5" fmla="*/ 1756936 h 1756936"/>
              <a:gd name="connsiteX6" fmla="*/ 292829 w 2882785"/>
              <a:gd name="connsiteY6" fmla="*/ 1756936 h 1756936"/>
              <a:gd name="connsiteX7" fmla="*/ 0 w 2882785"/>
              <a:gd name="connsiteY7" fmla="*/ 1464107 h 1756936"/>
              <a:gd name="connsiteX8" fmla="*/ 0 w 2882785"/>
              <a:gd name="connsiteY8" fmla="*/ 292829 h 175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785" h="1756936" fill="none" extrusionOk="0">
                <a:moveTo>
                  <a:pt x="0" y="292829"/>
                </a:moveTo>
                <a:cubicBezTo>
                  <a:pt x="-9959" y="128247"/>
                  <a:pt x="112322" y="6404"/>
                  <a:pt x="292829" y="0"/>
                </a:cubicBezTo>
                <a:cubicBezTo>
                  <a:pt x="635771" y="72301"/>
                  <a:pt x="1984172" y="128079"/>
                  <a:pt x="2589956" y="0"/>
                </a:cubicBezTo>
                <a:cubicBezTo>
                  <a:pt x="2757292" y="11913"/>
                  <a:pt x="2866871" y="147439"/>
                  <a:pt x="2882785" y="292829"/>
                </a:cubicBezTo>
                <a:cubicBezTo>
                  <a:pt x="2779786" y="785932"/>
                  <a:pt x="2886636" y="1130751"/>
                  <a:pt x="2882785" y="1464107"/>
                </a:cubicBezTo>
                <a:cubicBezTo>
                  <a:pt x="2892759" y="1645271"/>
                  <a:pt x="2761117" y="1748748"/>
                  <a:pt x="2589956" y="1756936"/>
                </a:cubicBezTo>
                <a:cubicBezTo>
                  <a:pt x="2338441" y="1591939"/>
                  <a:pt x="802741" y="1825689"/>
                  <a:pt x="292829" y="1756936"/>
                </a:cubicBezTo>
                <a:cubicBezTo>
                  <a:pt x="154914" y="1774762"/>
                  <a:pt x="12958" y="1629434"/>
                  <a:pt x="0" y="1464107"/>
                </a:cubicBezTo>
                <a:cubicBezTo>
                  <a:pt x="-19996" y="1064663"/>
                  <a:pt x="-104246" y="701710"/>
                  <a:pt x="0" y="292829"/>
                </a:cubicBezTo>
                <a:close/>
              </a:path>
              <a:path w="2882785" h="1756936" stroke="0" extrusionOk="0">
                <a:moveTo>
                  <a:pt x="0" y="292829"/>
                </a:moveTo>
                <a:cubicBezTo>
                  <a:pt x="-6805" y="107906"/>
                  <a:pt x="148409" y="-17847"/>
                  <a:pt x="292829" y="0"/>
                </a:cubicBezTo>
                <a:cubicBezTo>
                  <a:pt x="701449" y="-161424"/>
                  <a:pt x="1577865" y="-82688"/>
                  <a:pt x="2589956" y="0"/>
                </a:cubicBezTo>
                <a:cubicBezTo>
                  <a:pt x="2773084" y="-17940"/>
                  <a:pt x="2887039" y="131676"/>
                  <a:pt x="2882785" y="292829"/>
                </a:cubicBezTo>
                <a:cubicBezTo>
                  <a:pt x="2796541" y="499956"/>
                  <a:pt x="2913983" y="1304693"/>
                  <a:pt x="2882785" y="1464107"/>
                </a:cubicBezTo>
                <a:cubicBezTo>
                  <a:pt x="2888138" y="1629163"/>
                  <a:pt x="2750483" y="1750992"/>
                  <a:pt x="2589956" y="1756936"/>
                </a:cubicBezTo>
                <a:cubicBezTo>
                  <a:pt x="1562125" y="1864932"/>
                  <a:pt x="739595" y="1706344"/>
                  <a:pt x="292829" y="1756936"/>
                </a:cubicBezTo>
                <a:cubicBezTo>
                  <a:pt x="118443" y="1770789"/>
                  <a:pt x="-6906" y="1610729"/>
                  <a:pt x="0" y="1464107"/>
                </a:cubicBezTo>
                <a:cubicBezTo>
                  <a:pt x="88131" y="1016363"/>
                  <a:pt x="-52463" y="506491"/>
                  <a:pt x="0" y="29282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Profile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Site = “Forest”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Plot = “Plot”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 err="1"/>
              <a:t>IdTree</a:t>
            </a:r>
            <a:r>
              <a:rPr lang="en-US" sz="1200" b="0" i="0" u="none" dirty="0"/>
              <a:t> = “</a:t>
            </a:r>
            <a:r>
              <a:rPr lang="en-US" sz="1200" b="0" i="0" u="none" dirty="0" err="1"/>
              <a:t>TreeID</a:t>
            </a:r>
            <a:r>
              <a:rPr lang="en-US" sz="1200" b="0" i="0" u="none" dirty="0"/>
              <a:t>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Diameter = “DBH”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DianeterUnitMan</a:t>
            </a:r>
            <a:r>
              <a:rPr lang="en-US" sz="1200" dirty="0"/>
              <a:t> = “mm”</a:t>
            </a:r>
            <a:endParaRPr lang="en-US" sz="1200" b="0" i="0" u="none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HOM = “HOM”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HOMUnitMan</a:t>
            </a:r>
            <a:r>
              <a:rPr lang="en-US" sz="1200" dirty="0"/>
              <a:t> = “mm”</a:t>
            </a:r>
            <a:endParaRPr lang="en-US" sz="1200" b="0" i="0" u="none" dirty="0"/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A8697A4-53C0-4D67-81BD-0525F4077C9B}"/>
              </a:ext>
            </a:extLst>
          </p:cNvPr>
          <p:cNvCxnSpPr>
            <a:cxnSpLocks/>
            <a:stCxn id="15" idx="3"/>
            <a:endCxn id="177" idx="1"/>
          </p:cNvCxnSpPr>
          <p:nvPr/>
        </p:nvCxnSpPr>
        <p:spPr>
          <a:xfrm flipV="1">
            <a:off x="3949952" y="1316982"/>
            <a:ext cx="489720" cy="135368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5A25CE8-6D08-42E4-A4A9-73D09E0ED90C}"/>
              </a:ext>
            </a:extLst>
          </p:cNvPr>
          <p:cNvCxnSpPr>
            <a:cxnSpLocks/>
            <a:stCxn id="14" idx="3"/>
            <a:endCxn id="177" idx="1"/>
          </p:cNvCxnSpPr>
          <p:nvPr/>
        </p:nvCxnSpPr>
        <p:spPr>
          <a:xfrm>
            <a:off x="3902767" y="832396"/>
            <a:ext cx="536905" cy="48458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CEFC18-E468-4F0A-BB6A-E6C57C1BA1F7}"/>
              </a:ext>
            </a:extLst>
          </p:cNvPr>
          <p:cNvSpPr/>
          <p:nvPr/>
        </p:nvSpPr>
        <p:spPr>
          <a:xfrm>
            <a:off x="7851895" y="345091"/>
            <a:ext cx="2882785" cy="1373602"/>
          </a:xfrm>
          <a:custGeom>
            <a:avLst/>
            <a:gdLst>
              <a:gd name="connsiteX0" fmla="*/ 0 w 2882785"/>
              <a:gd name="connsiteY0" fmla="*/ 228938 h 1373602"/>
              <a:gd name="connsiteX1" fmla="*/ 228938 w 2882785"/>
              <a:gd name="connsiteY1" fmla="*/ 0 h 1373602"/>
              <a:gd name="connsiteX2" fmla="*/ 2653847 w 2882785"/>
              <a:gd name="connsiteY2" fmla="*/ 0 h 1373602"/>
              <a:gd name="connsiteX3" fmla="*/ 2882785 w 2882785"/>
              <a:gd name="connsiteY3" fmla="*/ 228938 h 1373602"/>
              <a:gd name="connsiteX4" fmla="*/ 2882785 w 2882785"/>
              <a:gd name="connsiteY4" fmla="*/ 1144664 h 1373602"/>
              <a:gd name="connsiteX5" fmla="*/ 2653847 w 2882785"/>
              <a:gd name="connsiteY5" fmla="*/ 1373602 h 1373602"/>
              <a:gd name="connsiteX6" fmla="*/ 228938 w 2882785"/>
              <a:gd name="connsiteY6" fmla="*/ 1373602 h 1373602"/>
              <a:gd name="connsiteX7" fmla="*/ 0 w 2882785"/>
              <a:gd name="connsiteY7" fmla="*/ 1144664 h 1373602"/>
              <a:gd name="connsiteX8" fmla="*/ 0 w 2882785"/>
              <a:gd name="connsiteY8" fmla="*/ 228938 h 137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785" h="1373602" fill="none" extrusionOk="0">
                <a:moveTo>
                  <a:pt x="0" y="228938"/>
                </a:moveTo>
                <a:cubicBezTo>
                  <a:pt x="-13003" y="98768"/>
                  <a:pt x="82103" y="6954"/>
                  <a:pt x="228938" y="0"/>
                </a:cubicBezTo>
                <a:cubicBezTo>
                  <a:pt x="1135114" y="72301"/>
                  <a:pt x="1801369" y="128079"/>
                  <a:pt x="2653847" y="0"/>
                </a:cubicBezTo>
                <a:cubicBezTo>
                  <a:pt x="2787883" y="16128"/>
                  <a:pt x="2880978" y="104354"/>
                  <a:pt x="2882785" y="228938"/>
                </a:cubicBezTo>
                <a:cubicBezTo>
                  <a:pt x="2936486" y="670590"/>
                  <a:pt x="2840272" y="802491"/>
                  <a:pt x="2882785" y="1144664"/>
                </a:cubicBezTo>
                <a:cubicBezTo>
                  <a:pt x="2886576" y="1278492"/>
                  <a:pt x="2781447" y="1372595"/>
                  <a:pt x="2653847" y="1373602"/>
                </a:cubicBezTo>
                <a:cubicBezTo>
                  <a:pt x="1758280" y="1208605"/>
                  <a:pt x="601705" y="1442355"/>
                  <a:pt x="228938" y="1373602"/>
                </a:cubicBezTo>
                <a:cubicBezTo>
                  <a:pt x="122217" y="1388365"/>
                  <a:pt x="18325" y="1276197"/>
                  <a:pt x="0" y="1144664"/>
                </a:cubicBezTo>
                <a:cubicBezTo>
                  <a:pt x="45652" y="873034"/>
                  <a:pt x="65584" y="510345"/>
                  <a:pt x="0" y="228938"/>
                </a:cubicBezTo>
                <a:close/>
              </a:path>
              <a:path w="2882785" h="1373602" stroke="0" extrusionOk="0">
                <a:moveTo>
                  <a:pt x="0" y="228938"/>
                </a:moveTo>
                <a:cubicBezTo>
                  <a:pt x="-1288" y="98110"/>
                  <a:pt x="118021" y="-16008"/>
                  <a:pt x="228938" y="0"/>
                </a:cubicBezTo>
                <a:cubicBezTo>
                  <a:pt x="760066" y="-161424"/>
                  <a:pt x="1627175" y="-82688"/>
                  <a:pt x="2653847" y="0"/>
                </a:cubicBezTo>
                <a:cubicBezTo>
                  <a:pt x="2785312" y="-4213"/>
                  <a:pt x="2896955" y="104404"/>
                  <a:pt x="2882785" y="228938"/>
                </a:cubicBezTo>
                <a:cubicBezTo>
                  <a:pt x="2813701" y="427420"/>
                  <a:pt x="2878497" y="1027492"/>
                  <a:pt x="2882785" y="1144664"/>
                </a:cubicBezTo>
                <a:cubicBezTo>
                  <a:pt x="2898182" y="1280685"/>
                  <a:pt x="2777392" y="1359245"/>
                  <a:pt x="2653847" y="1373602"/>
                </a:cubicBezTo>
                <a:cubicBezTo>
                  <a:pt x="1954094" y="1481598"/>
                  <a:pt x="1254571" y="1323010"/>
                  <a:pt x="228938" y="1373602"/>
                </a:cubicBezTo>
                <a:cubicBezTo>
                  <a:pt x="101222" y="1374999"/>
                  <a:pt x="-1088" y="1268723"/>
                  <a:pt x="0" y="1144664"/>
                </a:cubicBezTo>
                <a:cubicBezTo>
                  <a:pt x="77695" y="799562"/>
                  <a:pt x="-71122" y="408612"/>
                  <a:pt x="0" y="228938"/>
                </a:cubicBezTo>
                <a:close/>
              </a:path>
            </a:pathLst>
          </a:custGeom>
          <a:solidFill>
            <a:schemeClr val="bg2"/>
          </a:solidFill>
          <a:ln w="38100"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Standardized 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Site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Plot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IdTRee</a:t>
            </a:r>
            <a:endParaRPr lang="en-US" sz="12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Diameter (in cm)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HOM (in m)</a:t>
            </a:r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CDC504A-F359-41C5-8D5C-E3AFE93DD1E2}"/>
              </a:ext>
            </a:extLst>
          </p:cNvPr>
          <p:cNvCxnSpPr>
            <a:cxnSpLocks/>
            <a:stCxn id="177" idx="3"/>
            <a:endCxn id="24" idx="1"/>
          </p:cNvCxnSpPr>
          <p:nvPr/>
        </p:nvCxnSpPr>
        <p:spPr>
          <a:xfrm flipV="1">
            <a:off x="7514247" y="1031892"/>
            <a:ext cx="337648" cy="28509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686C914F-EF67-4924-9844-81E00E017C0F}"/>
              </a:ext>
            </a:extLst>
          </p:cNvPr>
          <p:cNvSpPr/>
          <p:nvPr/>
        </p:nvSpPr>
        <p:spPr>
          <a:xfrm>
            <a:off x="5735206" y="3187625"/>
            <a:ext cx="3558082" cy="1388050"/>
          </a:xfrm>
          <a:custGeom>
            <a:avLst/>
            <a:gdLst>
              <a:gd name="connsiteX0" fmla="*/ 0 w 3558082"/>
              <a:gd name="connsiteY0" fmla="*/ 231346 h 1388050"/>
              <a:gd name="connsiteX1" fmla="*/ 231346 w 3558082"/>
              <a:gd name="connsiteY1" fmla="*/ 0 h 1388050"/>
              <a:gd name="connsiteX2" fmla="*/ 3326736 w 3558082"/>
              <a:gd name="connsiteY2" fmla="*/ 0 h 1388050"/>
              <a:gd name="connsiteX3" fmla="*/ 3558082 w 3558082"/>
              <a:gd name="connsiteY3" fmla="*/ 231346 h 1388050"/>
              <a:gd name="connsiteX4" fmla="*/ 3558082 w 3558082"/>
              <a:gd name="connsiteY4" fmla="*/ 1156704 h 1388050"/>
              <a:gd name="connsiteX5" fmla="*/ 3326736 w 3558082"/>
              <a:gd name="connsiteY5" fmla="*/ 1388050 h 1388050"/>
              <a:gd name="connsiteX6" fmla="*/ 231346 w 3558082"/>
              <a:gd name="connsiteY6" fmla="*/ 1388050 h 1388050"/>
              <a:gd name="connsiteX7" fmla="*/ 0 w 3558082"/>
              <a:gd name="connsiteY7" fmla="*/ 1156704 h 1388050"/>
              <a:gd name="connsiteX8" fmla="*/ 0 w 3558082"/>
              <a:gd name="connsiteY8" fmla="*/ 231346 h 138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8082" h="1388050" fill="none" extrusionOk="0">
                <a:moveTo>
                  <a:pt x="0" y="231346"/>
                </a:moveTo>
                <a:cubicBezTo>
                  <a:pt x="-23688" y="96781"/>
                  <a:pt x="82592" y="7155"/>
                  <a:pt x="231346" y="0"/>
                </a:cubicBezTo>
                <a:cubicBezTo>
                  <a:pt x="1691863" y="72301"/>
                  <a:pt x="1987246" y="128079"/>
                  <a:pt x="3326736" y="0"/>
                </a:cubicBezTo>
                <a:cubicBezTo>
                  <a:pt x="3457537" y="6438"/>
                  <a:pt x="3544900" y="117107"/>
                  <a:pt x="3558082" y="231346"/>
                </a:cubicBezTo>
                <a:cubicBezTo>
                  <a:pt x="3521774" y="619213"/>
                  <a:pt x="3579859" y="748360"/>
                  <a:pt x="3558082" y="1156704"/>
                </a:cubicBezTo>
                <a:cubicBezTo>
                  <a:pt x="3567271" y="1302383"/>
                  <a:pt x="3464706" y="1379198"/>
                  <a:pt x="3326736" y="1388050"/>
                </a:cubicBezTo>
                <a:cubicBezTo>
                  <a:pt x="2777835" y="1223053"/>
                  <a:pt x="987443" y="1456803"/>
                  <a:pt x="231346" y="1388050"/>
                </a:cubicBezTo>
                <a:cubicBezTo>
                  <a:pt x="116536" y="1397752"/>
                  <a:pt x="13812" y="1288312"/>
                  <a:pt x="0" y="1156704"/>
                </a:cubicBezTo>
                <a:cubicBezTo>
                  <a:pt x="63090" y="939424"/>
                  <a:pt x="-20293" y="567091"/>
                  <a:pt x="0" y="231346"/>
                </a:cubicBezTo>
                <a:close/>
              </a:path>
              <a:path w="3558082" h="1388050" stroke="0" extrusionOk="0">
                <a:moveTo>
                  <a:pt x="0" y="231346"/>
                </a:moveTo>
                <a:cubicBezTo>
                  <a:pt x="-5488" y="84869"/>
                  <a:pt x="106841" y="-3366"/>
                  <a:pt x="231346" y="0"/>
                </a:cubicBezTo>
                <a:cubicBezTo>
                  <a:pt x="1312569" y="-161424"/>
                  <a:pt x="2922799" y="-82688"/>
                  <a:pt x="3326736" y="0"/>
                </a:cubicBezTo>
                <a:cubicBezTo>
                  <a:pt x="3471906" y="-14585"/>
                  <a:pt x="3581110" y="106673"/>
                  <a:pt x="3558082" y="231346"/>
                </a:cubicBezTo>
                <a:cubicBezTo>
                  <a:pt x="3633986" y="338881"/>
                  <a:pt x="3500342" y="857229"/>
                  <a:pt x="3558082" y="1156704"/>
                </a:cubicBezTo>
                <a:cubicBezTo>
                  <a:pt x="3578386" y="1297110"/>
                  <a:pt x="3453902" y="1385057"/>
                  <a:pt x="3326736" y="1388050"/>
                </a:cubicBezTo>
                <a:cubicBezTo>
                  <a:pt x="3015624" y="1496046"/>
                  <a:pt x="1140026" y="1337458"/>
                  <a:pt x="231346" y="1388050"/>
                </a:cubicBezTo>
                <a:cubicBezTo>
                  <a:pt x="96386" y="1395918"/>
                  <a:pt x="-6381" y="1270518"/>
                  <a:pt x="0" y="1156704"/>
                </a:cubicBezTo>
                <a:cubicBezTo>
                  <a:pt x="82103" y="929505"/>
                  <a:pt x="59505" y="514353"/>
                  <a:pt x="0" y="231346"/>
                </a:cubicBezTo>
                <a:close/>
              </a:path>
            </a:pathLst>
          </a:custGeom>
          <a:solidFill>
            <a:schemeClr val="bg2"/>
          </a:solidFill>
          <a:ln w="38100"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Corrected 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Site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Plot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IdTree</a:t>
            </a:r>
            <a:endParaRPr lang="en-US" sz="12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Diameter (in cm, and corrected)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HOM (in m, and changed to standard height)</a:t>
            </a:r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6F08A24-E470-4BCD-AC5F-B9A411E3F089}"/>
              </a:ext>
            </a:extLst>
          </p:cNvPr>
          <p:cNvSpPr/>
          <p:nvPr/>
        </p:nvSpPr>
        <p:spPr>
          <a:xfrm>
            <a:off x="1186197" y="5403647"/>
            <a:ext cx="4102938" cy="1373602"/>
          </a:xfrm>
          <a:custGeom>
            <a:avLst/>
            <a:gdLst>
              <a:gd name="connsiteX0" fmla="*/ 0 w 4102938"/>
              <a:gd name="connsiteY0" fmla="*/ 228938 h 1373602"/>
              <a:gd name="connsiteX1" fmla="*/ 228938 w 4102938"/>
              <a:gd name="connsiteY1" fmla="*/ 0 h 1373602"/>
              <a:gd name="connsiteX2" fmla="*/ 3874000 w 4102938"/>
              <a:gd name="connsiteY2" fmla="*/ 0 h 1373602"/>
              <a:gd name="connsiteX3" fmla="*/ 4102938 w 4102938"/>
              <a:gd name="connsiteY3" fmla="*/ 228938 h 1373602"/>
              <a:gd name="connsiteX4" fmla="*/ 4102938 w 4102938"/>
              <a:gd name="connsiteY4" fmla="*/ 1144664 h 1373602"/>
              <a:gd name="connsiteX5" fmla="*/ 3874000 w 4102938"/>
              <a:gd name="connsiteY5" fmla="*/ 1373602 h 1373602"/>
              <a:gd name="connsiteX6" fmla="*/ 228938 w 4102938"/>
              <a:gd name="connsiteY6" fmla="*/ 1373602 h 1373602"/>
              <a:gd name="connsiteX7" fmla="*/ 0 w 4102938"/>
              <a:gd name="connsiteY7" fmla="*/ 1144664 h 1373602"/>
              <a:gd name="connsiteX8" fmla="*/ 0 w 4102938"/>
              <a:gd name="connsiteY8" fmla="*/ 228938 h 137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2938" h="1373602" fill="none" extrusionOk="0">
                <a:moveTo>
                  <a:pt x="0" y="228938"/>
                </a:moveTo>
                <a:cubicBezTo>
                  <a:pt x="-13003" y="98768"/>
                  <a:pt x="82103" y="6954"/>
                  <a:pt x="228938" y="0"/>
                </a:cubicBezTo>
                <a:cubicBezTo>
                  <a:pt x="1882257" y="72301"/>
                  <a:pt x="2939643" y="128079"/>
                  <a:pt x="3874000" y="0"/>
                </a:cubicBezTo>
                <a:cubicBezTo>
                  <a:pt x="4008036" y="16128"/>
                  <a:pt x="4101131" y="104354"/>
                  <a:pt x="4102938" y="228938"/>
                </a:cubicBezTo>
                <a:cubicBezTo>
                  <a:pt x="4156639" y="670590"/>
                  <a:pt x="4060425" y="802491"/>
                  <a:pt x="4102938" y="1144664"/>
                </a:cubicBezTo>
                <a:cubicBezTo>
                  <a:pt x="4106729" y="1278492"/>
                  <a:pt x="4001600" y="1372595"/>
                  <a:pt x="3874000" y="1373602"/>
                </a:cubicBezTo>
                <a:cubicBezTo>
                  <a:pt x="3123282" y="1208605"/>
                  <a:pt x="1251251" y="1442355"/>
                  <a:pt x="228938" y="1373602"/>
                </a:cubicBezTo>
                <a:cubicBezTo>
                  <a:pt x="122217" y="1388365"/>
                  <a:pt x="18325" y="1276197"/>
                  <a:pt x="0" y="1144664"/>
                </a:cubicBezTo>
                <a:cubicBezTo>
                  <a:pt x="45652" y="873034"/>
                  <a:pt x="65584" y="510345"/>
                  <a:pt x="0" y="228938"/>
                </a:cubicBezTo>
                <a:close/>
              </a:path>
              <a:path w="4102938" h="1373602" stroke="0" extrusionOk="0">
                <a:moveTo>
                  <a:pt x="0" y="228938"/>
                </a:moveTo>
                <a:cubicBezTo>
                  <a:pt x="-1288" y="98110"/>
                  <a:pt x="118021" y="-16008"/>
                  <a:pt x="228938" y="0"/>
                </a:cubicBezTo>
                <a:cubicBezTo>
                  <a:pt x="979233" y="-161424"/>
                  <a:pt x="2585944" y="-82688"/>
                  <a:pt x="3874000" y="0"/>
                </a:cubicBezTo>
                <a:cubicBezTo>
                  <a:pt x="4005465" y="-4213"/>
                  <a:pt x="4117108" y="104404"/>
                  <a:pt x="4102938" y="228938"/>
                </a:cubicBezTo>
                <a:cubicBezTo>
                  <a:pt x="4033854" y="427420"/>
                  <a:pt x="4098650" y="1027492"/>
                  <a:pt x="4102938" y="1144664"/>
                </a:cubicBezTo>
                <a:cubicBezTo>
                  <a:pt x="4118335" y="1280685"/>
                  <a:pt x="3997545" y="1359245"/>
                  <a:pt x="3874000" y="1373602"/>
                </a:cubicBezTo>
                <a:cubicBezTo>
                  <a:pt x="2677979" y="1481598"/>
                  <a:pt x="1804220" y="1323010"/>
                  <a:pt x="228938" y="1373602"/>
                </a:cubicBezTo>
                <a:cubicBezTo>
                  <a:pt x="101222" y="1374999"/>
                  <a:pt x="-1088" y="1268723"/>
                  <a:pt x="0" y="1144664"/>
                </a:cubicBezTo>
                <a:cubicBezTo>
                  <a:pt x="77695" y="799562"/>
                  <a:pt x="-71122" y="408612"/>
                  <a:pt x="0" y="22893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Downloaded 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Site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Plot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IdTRee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Diameter (in dm) </a:t>
            </a:r>
            <a:r>
              <a:rPr lang="en-US" sz="1200" dirty="0">
                <a:solidFill>
                  <a:srgbClr val="FF0000"/>
                </a:solidFill>
              </a:rPr>
              <a:t>(potentially corrected)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HOM (in cm) </a:t>
            </a:r>
            <a:r>
              <a:rPr lang="en-US" sz="1200" dirty="0">
                <a:solidFill>
                  <a:srgbClr val="FF0000"/>
                </a:solidFill>
              </a:rPr>
              <a:t>(potentially adjusted to one height)</a:t>
            </a:r>
            <a:endParaRPr lang="en-US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EE65A5A-160C-4DEC-A487-2F599347DA37}"/>
              </a:ext>
            </a:extLst>
          </p:cNvPr>
          <p:cNvSpPr/>
          <p:nvPr/>
        </p:nvSpPr>
        <p:spPr>
          <a:xfrm>
            <a:off x="8095027" y="5020313"/>
            <a:ext cx="2882785" cy="1756936"/>
          </a:xfrm>
          <a:custGeom>
            <a:avLst/>
            <a:gdLst>
              <a:gd name="connsiteX0" fmla="*/ 0 w 2882785"/>
              <a:gd name="connsiteY0" fmla="*/ 292829 h 1756936"/>
              <a:gd name="connsiteX1" fmla="*/ 292829 w 2882785"/>
              <a:gd name="connsiteY1" fmla="*/ 0 h 1756936"/>
              <a:gd name="connsiteX2" fmla="*/ 2589956 w 2882785"/>
              <a:gd name="connsiteY2" fmla="*/ 0 h 1756936"/>
              <a:gd name="connsiteX3" fmla="*/ 2882785 w 2882785"/>
              <a:gd name="connsiteY3" fmla="*/ 292829 h 1756936"/>
              <a:gd name="connsiteX4" fmla="*/ 2882785 w 2882785"/>
              <a:gd name="connsiteY4" fmla="*/ 1464107 h 1756936"/>
              <a:gd name="connsiteX5" fmla="*/ 2589956 w 2882785"/>
              <a:gd name="connsiteY5" fmla="*/ 1756936 h 1756936"/>
              <a:gd name="connsiteX6" fmla="*/ 292829 w 2882785"/>
              <a:gd name="connsiteY6" fmla="*/ 1756936 h 1756936"/>
              <a:gd name="connsiteX7" fmla="*/ 0 w 2882785"/>
              <a:gd name="connsiteY7" fmla="*/ 1464107 h 1756936"/>
              <a:gd name="connsiteX8" fmla="*/ 0 w 2882785"/>
              <a:gd name="connsiteY8" fmla="*/ 292829 h 175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785" h="1756936" fill="none" extrusionOk="0">
                <a:moveTo>
                  <a:pt x="0" y="292829"/>
                </a:moveTo>
                <a:cubicBezTo>
                  <a:pt x="-9959" y="128247"/>
                  <a:pt x="112322" y="6404"/>
                  <a:pt x="292829" y="0"/>
                </a:cubicBezTo>
                <a:cubicBezTo>
                  <a:pt x="635771" y="72301"/>
                  <a:pt x="1984172" y="128079"/>
                  <a:pt x="2589956" y="0"/>
                </a:cubicBezTo>
                <a:cubicBezTo>
                  <a:pt x="2757292" y="11913"/>
                  <a:pt x="2866871" y="147439"/>
                  <a:pt x="2882785" y="292829"/>
                </a:cubicBezTo>
                <a:cubicBezTo>
                  <a:pt x="2779786" y="785932"/>
                  <a:pt x="2886636" y="1130751"/>
                  <a:pt x="2882785" y="1464107"/>
                </a:cubicBezTo>
                <a:cubicBezTo>
                  <a:pt x="2892759" y="1645271"/>
                  <a:pt x="2761117" y="1748748"/>
                  <a:pt x="2589956" y="1756936"/>
                </a:cubicBezTo>
                <a:cubicBezTo>
                  <a:pt x="2338441" y="1591939"/>
                  <a:pt x="802741" y="1825689"/>
                  <a:pt x="292829" y="1756936"/>
                </a:cubicBezTo>
                <a:cubicBezTo>
                  <a:pt x="154914" y="1774762"/>
                  <a:pt x="12958" y="1629434"/>
                  <a:pt x="0" y="1464107"/>
                </a:cubicBezTo>
                <a:cubicBezTo>
                  <a:pt x="-19996" y="1064663"/>
                  <a:pt x="-104246" y="701710"/>
                  <a:pt x="0" y="292829"/>
                </a:cubicBezTo>
                <a:close/>
              </a:path>
              <a:path w="2882785" h="1756936" stroke="0" extrusionOk="0">
                <a:moveTo>
                  <a:pt x="0" y="292829"/>
                </a:moveTo>
                <a:cubicBezTo>
                  <a:pt x="-6805" y="107906"/>
                  <a:pt x="148409" y="-17847"/>
                  <a:pt x="292829" y="0"/>
                </a:cubicBezTo>
                <a:cubicBezTo>
                  <a:pt x="701449" y="-161424"/>
                  <a:pt x="1577865" y="-82688"/>
                  <a:pt x="2589956" y="0"/>
                </a:cubicBezTo>
                <a:cubicBezTo>
                  <a:pt x="2773084" y="-17940"/>
                  <a:pt x="2887039" y="131676"/>
                  <a:pt x="2882785" y="292829"/>
                </a:cubicBezTo>
                <a:cubicBezTo>
                  <a:pt x="2796541" y="499956"/>
                  <a:pt x="2913983" y="1304693"/>
                  <a:pt x="2882785" y="1464107"/>
                </a:cubicBezTo>
                <a:cubicBezTo>
                  <a:pt x="2888138" y="1629163"/>
                  <a:pt x="2750483" y="1750992"/>
                  <a:pt x="2589956" y="1756936"/>
                </a:cubicBezTo>
                <a:cubicBezTo>
                  <a:pt x="1562125" y="1864932"/>
                  <a:pt x="739595" y="1706344"/>
                  <a:pt x="292829" y="1756936"/>
                </a:cubicBezTo>
                <a:cubicBezTo>
                  <a:pt x="118443" y="1770789"/>
                  <a:pt x="-6906" y="1610729"/>
                  <a:pt x="0" y="1464107"/>
                </a:cubicBezTo>
                <a:cubicBezTo>
                  <a:pt x="88131" y="1016363"/>
                  <a:pt x="-52463" y="506491"/>
                  <a:pt x="0" y="29282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Profile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Site = “Site”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Plot = “Quadrat”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 err="1"/>
              <a:t>IdTree</a:t>
            </a:r>
            <a:r>
              <a:rPr lang="en-US" sz="1200" b="0" i="0" u="none" dirty="0"/>
              <a:t> = “</a:t>
            </a:r>
            <a:r>
              <a:rPr lang="en-US" sz="1200" b="0" i="0" u="none" dirty="0" err="1"/>
              <a:t>TagID</a:t>
            </a:r>
            <a:r>
              <a:rPr lang="en-US" sz="1200" b="0" i="0" u="none" dirty="0"/>
              <a:t>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Diameter = “</a:t>
            </a:r>
            <a:r>
              <a:rPr lang="en-US" sz="1200" b="0" i="0" u="none" dirty="0" err="1"/>
              <a:t>TreeDiameter</a:t>
            </a:r>
            <a:r>
              <a:rPr lang="en-US" sz="1200" b="0" i="0" u="none" dirty="0"/>
              <a:t>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DianeterUnitMan</a:t>
            </a:r>
            <a:r>
              <a:rPr lang="en-US" sz="1200" dirty="0"/>
              <a:t> = “dm”</a:t>
            </a:r>
            <a:endParaRPr lang="en-US" sz="1200" b="0" i="0" u="none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HOM = “HOM”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HOMUnitMan</a:t>
            </a:r>
            <a:r>
              <a:rPr lang="en-US" sz="1200" dirty="0"/>
              <a:t> = “cm”</a:t>
            </a:r>
            <a:endParaRPr lang="en-US" sz="1200" b="0" i="0" u="none" dirty="0"/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F8496793-7852-459E-8FE7-6C11EBCFD5B0}"/>
              </a:ext>
            </a:extLst>
          </p:cNvPr>
          <p:cNvCxnSpPr>
            <a:cxnSpLocks/>
            <a:stCxn id="24" idx="2"/>
            <a:endCxn id="193" idx="0"/>
          </p:cNvCxnSpPr>
          <p:nvPr/>
        </p:nvCxnSpPr>
        <p:spPr>
          <a:xfrm rot="5400000">
            <a:off x="7636600" y="1104937"/>
            <a:ext cx="1042933" cy="2270445"/>
          </a:xfrm>
          <a:prstGeom prst="curvedConnector3">
            <a:avLst>
              <a:gd name="adj1" fmla="val 50000"/>
            </a:avLst>
          </a:prstGeom>
          <a:ln w="19050">
            <a:prstDash val="lgDashDot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FA605A4F-61FB-40A9-AB92-01D98A2F7D11}"/>
              </a:ext>
            </a:extLst>
          </p:cNvPr>
          <p:cNvCxnSpPr>
            <a:cxnSpLocks/>
            <a:stCxn id="193" idx="2"/>
            <a:endCxn id="86" idx="0"/>
          </p:cNvCxnSpPr>
          <p:nvPr/>
        </p:nvCxnSpPr>
        <p:spPr>
          <a:xfrm rot="16200000" flipH="1">
            <a:off x="7183240" y="2856618"/>
            <a:ext cx="170610" cy="49140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BB81503-69CF-4C7B-BB72-815741131331}"/>
              </a:ext>
            </a:extLst>
          </p:cNvPr>
          <p:cNvSpPr/>
          <p:nvPr/>
        </p:nvSpPr>
        <p:spPr>
          <a:xfrm>
            <a:off x="9045778" y="2169300"/>
            <a:ext cx="1839653" cy="566903"/>
          </a:xfrm>
          <a:custGeom>
            <a:avLst/>
            <a:gdLst>
              <a:gd name="connsiteX0" fmla="*/ 0 w 1839653"/>
              <a:gd name="connsiteY0" fmla="*/ 94486 h 566903"/>
              <a:gd name="connsiteX1" fmla="*/ 94486 w 1839653"/>
              <a:gd name="connsiteY1" fmla="*/ 0 h 566903"/>
              <a:gd name="connsiteX2" fmla="*/ 1745167 w 1839653"/>
              <a:gd name="connsiteY2" fmla="*/ 0 h 566903"/>
              <a:gd name="connsiteX3" fmla="*/ 1839653 w 1839653"/>
              <a:gd name="connsiteY3" fmla="*/ 94486 h 566903"/>
              <a:gd name="connsiteX4" fmla="*/ 1839653 w 1839653"/>
              <a:gd name="connsiteY4" fmla="*/ 472417 h 566903"/>
              <a:gd name="connsiteX5" fmla="*/ 1745167 w 1839653"/>
              <a:gd name="connsiteY5" fmla="*/ 566903 h 566903"/>
              <a:gd name="connsiteX6" fmla="*/ 94486 w 1839653"/>
              <a:gd name="connsiteY6" fmla="*/ 566903 h 566903"/>
              <a:gd name="connsiteX7" fmla="*/ 0 w 1839653"/>
              <a:gd name="connsiteY7" fmla="*/ 472417 h 566903"/>
              <a:gd name="connsiteX8" fmla="*/ 0 w 1839653"/>
              <a:gd name="connsiteY8" fmla="*/ 94486 h 56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9653" h="566903" fill="none" extrusionOk="0">
                <a:moveTo>
                  <a:pt x="0" y="94486"/>
                </a:moveTo>
                <a:cubicBezTo>
                  <a:pt x="-7988" y="40011"/>
                  <a:pt x="38319" y="1358"/>
                  <a:pt x="94486" y="0"/>
                </a:cubicBezTo>
                <a:cubicBezTo>
                  <a:pt x="439179" y="68209"/>
                  <a:pt x="931682" y="-54736"/>
                  <a:pt x="1745167" y="0"/>
                </a:cubicBezTo>
                <a:cubicBezTo>
                  <a:pt x="1800877" y="7487"/>
                  <a:pt x="1838417" y="43572"/>
                  <a:pt x="1839653" y="94486"/>
                </a:cubicBezTo>
                <a:cubicBezTo>
                  <a:pt x="1819150" y="273414"/>
                  <a:pt x="1810371" y="394899"/>
                  <a:pt x="1839653" y="472417"/>
                </a:cubicBezTo>
                <a:cubicBezTo>
                  <a:pt x="1840198" y="525663"/>
                  <a:pt x="1799397" y="565127"/>
                  <a:pt x="1745167" y="566903"/>
                </a:cubicBezTo>
                <a:cubicBezTo>
                  <a:pt x="926477" y="688530"/>
                  <a:pt x="353452" y="703167"/>
                  <a:pt x="94486" y="566903"/>
                </a:cubicBezTo>
                <a:cubicBezTo>
                  <a:pt x="47816" y="571030"/>
                  <a:pt x="3743" y="525640"/>
                  <a:pt x="0" y="472417"/>
                </a:cubicBezTo>
                <a:cubicBezTo>
                  <a:pt x="-17458" y="283768"/>
                  <a:pt x="-23426" y="211326"/>
                  <a:pt x="0" y="94486"/>
                </a:cubicBezTo>
                <a:close/>
              </a:path>
              <a:path w="1839653" h="566903" stroke="0" extrusionOk="0">
                <a:moveTo>
                  <a:pt x="0" y="94486"/>
                </a:moveTo>
                <a:cubicBezTo>
                  <a:pt x="-2377" y="34199"/>
                  <a:pt x="45211" y="-2999"/>
                  <a:pt x="94486" y="0"/>
                </a:cubicBezTo>
                <a:cubicBezTo>
                  <a:pt x="528429" y="99113"/>
                  <a:pt x="1181167" y="122894"/>
                  <a:pt x="1745167" y="0"/>
                </a:cubicBezTo>
                <a:cubicBezTo>
                  <a:pt x="1799909" y="-2145"/>
                  <a:pt x="1846972" y="43287"/>
                  <a:pt x="1839653" y="94486"/>
                </a:cubicBezTo>
                <a:cubicBezTo>
                  <a:pt x="1843865" y="270088"/>
                  <a:pt x="1833563" y="377315"/>
                  <a:pt x="1839653" y="472417"/>
                </a:cubicBezTo>
                <a:cubicBezTo>
                  <a:pt x="1844109" y="527373"/>
                  <a:pt x="1796043" y="560417"/>
                  <a:pt x="1745167" y="566903"/>
                </a:cubicBezTo>
                <a:cubicBezTo>
                  <a:pt x="1353686" y="562536"/>
                  <a:pt x="344336" y="486015"/>
                  <a:pt x="94486" y="566903"/>
                </a:cubicBezTo>
                <a:cubicBezTo>
                  <a:pt x="41748" y="567511"/>
                  <a:pt x="-460" y="523595"/>
                  <a:pt x="0" y="472417"/>
                </a:cubicBezTo>
                <a:cubicBezTo>
                  <a:pt x="-33097" y="368164"/>
                  <a:pt x="-2509" y="223181"/>
                  <a:pt x="0" y="9448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Arguments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…</a:t>
            </a:r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FB3D22C1-2F5D-4D81-A325-EB0601772A69}"/>
              </a:ext>
            </a:extLst>
          </p:cNvPr>
          <p:cNvCxnSpPr>
            <a:cxnSpLocks/>
            <a:stCxn id="99" idx="1"/>
            <a:endCxn id="193" idx="0"/>
          </p:cNvCxnSpPr>
          <p:nvPr/>
        </p:nvCxnSpPr>
        <p:spPr>
          <a:xfrm rot="10800000" flipV="1">
            <a:off x="7022844" y="2452752"/>
            <a:ext cx="2022935" cy="308874"/>
          </a:xfrm>
          <a:prstGeom prst="curved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3B50406E-54D6-4820-A544-D1FD54E876B3}"/>
              </a:ext>
            </a:extLst>
          </p:cNvPr>
          <p:cNvCxnSpPr>
            <a:cxnSpLocks/>
            <a:stCxn id="88" idx="1"/>
            <a:endCxn id="192" idx="3"/>
          </p:cNvCxnSpPr>
          <p:nvPr/>
        </p:nvCxnSpPr>
        <p:spPr>
          <a:xfrm rot="10800000">
            <a:off x="6755363" y="5096493"/>
            <a:ext cx="1339664" cy="80228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4025CDA4-8502-4D60-B81D-314DF30049A1}"/>
              </a:ext>
            </a:extLst>
          </p:cNvPr>
          <p:cNvCxnSpPr>
            <a:cxnSpLocks/>
          </p:cNvCxnSpPr>
          <p:nvPr/>
        </p:nvCxnSpPr>
        <p:spPr>
          <a:xfrm rot="5400000">
            <a:off x="6874397" y="4456642"/>
            <a:ext cx="520817" cy="758884"/>
          </a:xfrm>
          <a:prstGeom prst="curvedConnector2">
            <a:avLst/>
          </a:prstGeom>
          <a:ln w="19050">
            <a:prstDash val="lgDashDot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40EE95B4-BCDA-4C76-8FC4-F55C5034DF40}"/>
              </a:ext>
            </a:extLst>
          </p:cNvPr>
          <p:cNvCxnSpPr>
            <a:cxnSpLocks/>
            <a:stCxn id="192" idx="1"/>
            <a:endCxn id="87" idx="0"/>
          </p:cNvCxnSpPr>
          <p:nvPr/>
        </p:nvCxnSpPr>
        <p:spPr>
          <a:xfrm rot="10800000" flipH="1" flipV="1">
            <a:off x="2010628" y="5096491"/>
            <a:ext cx="1227037" cy="307155"/>
          </a:xfrm>
          <a:prstGeom prst="curvedConnector4">
            <a:avLst>
              <a:gd name="adj1" fmla="val -18630"/>
              <a:gd name="adj2" fmla="val 70786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2AAD1D0D-C34B-4820-9776-225A2F60AC86}"/>
              </a:ext>
            </a:extLst>
          </p:cNvPr>
          <p:cNvSpPr/>
          <p:nvPr/>
        </p:nvSpPr>
        <p:spPr>
          <a:xfrm>
            <a:off x="4439672" y="1189287"/>
            <a:ext cx="3074575" cy="255389"/>
          </a:xfrm>
          <a:custGeom>
            <a:avLst/>
            <a:gdLst>
              <a:gd name="connsiteX0" fmla="*/ 0 w 3074575"/>
              <a:gd name="connsiteY0" fmla="*/ 42566 h 255389"/>
              <a:gd name="connsiteX1" fmla="*/ 42566 w 3074575"/>
              <a:gd name="connsiteY1" fmla="*/ 0 h 255389"/>
              <a:gd name="connsiteX2" fmla="*/ 3032009 w 3074575"/>
              <a:gd name="connsiteY2" fmla="*/ 0 h 255389"/>
              <a:gd name="connsiteX3" fmla="*/ 3074575 w 3074575"/>
              <a:gd name="connsiteY3" fmla="*/ 42566 h 255389"/>
              <a:gd name="connsiteX4" fmla="*/ 3074575 w 3074575"/>
              <a:gd name="connsiteY4" fmla="*/ 212823 h 255389"/>
              <a:gd name="connsiteX5" fmla="*/ 3032009 w 3074575"/>
              <a:gd name="connsiteY5" fmla="*/ 255389 h 255389"/>
              <a:gd name="connsiteX6" fmla="*/ 42566 w 3074575"/>
              <a:gd name="connsiteY6" fmla="*/ 255389 h 255389"/>
              <a:gd name="connsiteX7" fmla="*/ 0 w 3074575"/>
              <a:gd name="connsiteY7" fmla="*/ 212823 h 255389"/>
              <a:gd name="connsiteX8" fmla="*/ 0 w 3074575"/>
              <a:gd name="connsiteY8" fmla="*/ 42566 h 25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4575" h="255389" fill="none" extrusionOk="0">
                <a:moveTo>
                  <a:pt x="0" y="42566"/>
                </a:moveTo>
                <a:cubicBezTo>
                  <a:pt x="557" y="17033"/>
                  <a:pt x="18739" y="1163"/>
                  <a:pt x="42566" y="0"/>
                </a:cubicBezTo>
                <a:cubicBezTo>
                  <a:pt x="1456820" y="-116466"/>
                  <a:pt x="2016878" y="-141167"/>
                  <a:pt x="3032009" y="0"/>
                </a:cubicBezTo>
                <a:cubicBezTo>
                  <a:pt x="3055893" y="37"/>
                  <a:pt x="3073164" y="18866"/>
                  <a:pt x="3074575" y="42566"/>
                </a:cubicBezTo>
                <a:cubicBezTo>
                  <a:pt x="3081958" y="78609"/>
                  <a:pt x="3062105" y="139916"/>
                  <a:pt x="3074575" y="212823"/>
                </a:cubicBezTo>
                <a:cubicBezTo>
                  <a:pt x="3077045" y="238394"/>
                  <a:pt x="3057349" y="253372"/>
                  <a:pt x="3032009" y="255389"/>
                </a:cubicBezTo>
                <a:cubicBezTo>
                  <a:pt x="2207546" y="195794"/>
                  <a:pt x="931601" y="374122"/>
                  <a:pt x="42566" y="255389"/>
                </a:cubicBezTo>
                <a:cubicBezTo>
                  <a:pt x="22199" y="252092"/>
                  <a:pt x="435" y="236653"/>
                  <a:pt x="0" y="212823"/>
                </a:cubicBezTo>
                <a:cubicBezTo>
                  <a:pt x="-3927" y="156271"/>
                  <a:pt x="-2522" y="120968"/>
                  <a:pt x="0" y="42566"/>
                </a:cubicBezTo>
                <a:close/>
              </a:path>
              <a:path w="3074575" h="255389" stroke="0" extrusionOk="0">
                <a:moveTo>
                  <a:pt x="0" y="42566"/>
                </a:moveTo>
                <a:cubicBezTo>
                  <a:pt x="-3654" y="20299"/>
                  <a:pt x="19364" y="-725"/>
                  <a:pt x="42566" y="0"/>
                </a:cubicBezTo>
                <a:cubicBezTo>
                  <a:pt x="603512" y="108859"/>
                  <a:pt x="2581613" y="93383"/>
                  <a:pt x="3032009" y="0"/>
                </a:cubicBezTo>
                <a:cubicBezTo>
                  <a:pt x="3058173" y="228"/>
                  <a:pt x="3072144" y="17774"/>
                  <a:pt x="3074575" y="42566"/>
                </a:cubicBezTo>
                <a:cubicBezTo>
                  <a:pt x="3088335" y="89520"/>
                  <a:pt x="3088550" y="182027"/>
                  <a:pt x="3074575" y="212823"/>
                </a:cubicBezTo>
                <a:cubicBezTo>
                  <a:pt x="3072882" y="240323"/>
                  <a:pt x="3051744" y="254720"/>
                  <a:pt x="3032009" y="255389"/>
                </a:cubicBezTo>
                <a:cubicBezTo>
                  <a:pt x="1641771" y="255686"/>
                  <a:pt x="1082794" y="91106"/>
                  <a:pt x="42566" y="255389"/>
                </a:cubicBezTo>
                <a:cubicBezTo>
                  <a:pt x="16012" y="256798"/>
                  <a:pt x="-2836" y="235047"/>
                  <a:pt x="0" y="212823"/>
                </a:cubicBezTo>
                <a:cubicBezTo>
                  <a:pt x="-2807" y="147581"/>
                  <a:pt x="2632" y="79262"/>
                  <a:pt x="0" y="4256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57265931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RequiredFormat</a:t>
            </a:r>
            <a:r>
              <a:rPr lang="en-US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 Data, Input Profile)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5487ECDC-DAF6-4276-9A63-BF73C281A74C}"/>
              </a:ext>
            </a:extLst>
          </p:cNvPr>
          <p:cNvSpPr/>
          <p:nvPr/>
        </p:nvSpPr>
        <p:spPr>
          <a:xfrm>
            <a:off x="2010629" y="4968797"/>
            <a:ext cx="4744734" cy="255389"/>
          </a:xfrm>
          <a:custGeom>
            <a:avLst/>
            <a:gdLst>
              <a:gd name="connsiteX0" fmla="*/ 0 w 4744734"/>
              <a:gd name="connsiteY0" fmla="*/ 42566 h 255389"/>
              <a:gd name="connsiteX1" fmla="*/ 42566 w 4744734"/>
              <a:gd name="connsiteY1" fmla="*/ 0 h 255389"/>
              <a:gd name="connsiteX2" fmla="*/ 4702168 w 4744734"/>
              <a:gd name="connsiteY2" fmla="*/ 0 h 255389"/>
              <a:gd name="connsiteX3" fmla="*/ 4744734 w 4744734"/>
              <a:gd name="connsiteY3" fmla="*/ 42566 h 255389"/>
              <a:gd name="connsiteX4" fmla="*/ 4744734 w 4744734"/>
              <a:gd name="connsiteY4" fmla="*/ 212823 h 255389"/>
              <a:gd name="connsiteX5" fmla="*/ 4702168 w 4744734"/>
              <a:gd name="connsiteY5" fmla="*/ 255389 h 255389"/>
              <a:gd name="connsiteX6" fmla="*/ 42566 w 4744734"/>
              <a:gd name="connsiteY6" fmla="*/ 255389 h 255389"/>
              <a:gd name="connsiteX7" fmla="*/ 0 w 4744734"/>
              <a:gd name="connsiteY7" fmla="*/ 212823 h 255389"/>
              <a:gd name="connsiteX8" fmla="*/ 0 w 4744734"/>
              <a:gd name="connsiteY8" fmla="*/ 42566 h 25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4734" h="255389" fill="none" extrusionOk="0">
                <a:moveTo>
                  <a:pt x="0" y="42566"/>
                </a:moveTo>
                <a:cubicBezTo>
                  <a:pt x="557" y="17033"/>
                  <a:pt x="18739" y="1163"/>
                  <a:pt x="42566" y="0"/>
                </a:cubicBezTo>
                <a:cubicBezTo>
                  <a:pt x="1158451" y="-116466"/>
                  <a:pt x="3969244" y="-141167"/>
                  <a:pt x="4702168" y="0"/>
                </a:cubicBezTo>
                <a:cubicBezTo>
                  <a:pt x="4726052" y="37"/>
                  <a:pt x="4743323" y="18866"/>
                  <a:pt x="4744734" y="42566"/>
                </a:cubicBezTo>
                <a:cubicBezTo>
                  <a:pt x="4752117" y="78609"/>
                  <a:pt x="4732264" y="139916"/>
                  <a:pt x="4744734" y="212823"/>
                </a:cubicBezTo>
                <a:cubicBezTo>
                  <a:pt x="4747204" y="238394"/>
                  <a:pt x="4727508" y="253372"/>
                  <a:pt x="4702168" y="255389"/>
                </a:cubicBezTo>
                <a:cubicBezTo>
                  <a:pt x="3900940" y="195794"/>
                  <a:pt x="856752" y="374122"/>
                  <a:pt x="42566" y="255389"/>
                </a:cubicBezTo>
                <a:cubicBezTo>
                  <a:pt x="22199" y="252092"/>
                  <a:pt x="435" y="236653"/>
                  <a:pt x="0" y="212823"/>
                </a:cubicBezTo>
                <a:cubicBezTo>
                  <a:pt x="-3927" y="156271"/>
                  <a:pt x="-2522" y="120968"/>
                  <a:pt x="0" y="42566"/>
                </a:cubicBezTo>
                <a:close/>
              </a:path>
              <a:path w="4744734" h="255389" stroke="0" extrusionOk="0">
                <a:moveTo>
                  <a:pt x="0" y="42566"/>
                </a:moveTo>
                <a:cubicBezTo>
                  <a:pt x="-3654" y="20299"/>
                  <a:pt x="19364" y="-725"/>
                  <a:pt x="42566" y="0"/>
                </a:cubicBezTo>
                <a:cubicBezTo>
                  <a:pt x="883113" y="108859"/>
                  <a:pt x="2670491" y="93383"/>
                  <a:pt x="4702168" y="0"/>
                </a:cubicBezTo>
                <a:cubicBezTo>
                  <a:pt x="4728332" y="228"/>
                  <a:pt x="4742303" y="17774"/>
                  <a:pt x="4744734" y="42566"/>
                </a:cubicBezTo>
                <a:cubicBezTo>
                  <a:pt x="4758494" y="89520"/>
                  <a:pt x="4758709" y="182027"/>
                  <a:pt x="4744734" y="212823"/>
                </a:cubicBezTo>
                <a:cubicBezTo>
                  <a:pt x="4743041" y="240323"/>
                  <a:pt x="4721903" y="254720"/>
                  <a:pt x="4702168" y="255389"/>
                </a:cubicBezTo>
                <a:cubicBezTo>
                  <a:pt x="4093086" y="255686"/>
                  <a:pt x="1389628" y="91106"/>
                  <a:pt x="42566" y="255389"/>
                </a:cubicBezTo>
                <a:cubicBezTo>
                  <a:pt x="16012" y="256798"/>
                  <a:pt x="-2836" y="235047"/>
                  <a:pt x="0" y="212823"/>
                </a:cubicBezTo>
                <a:cubicBezTo>
                  <a:pt x="-2807" y="147581"/>
                  <a:pt x="2632" y="79262"/>
                  <a:pt x="0" y="4256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57265931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ReversedRequiredFormat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(Standard or Corrected Data, Output Profile)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5001D79B-8F6A-47B8-A672-BD0710895625}"/>
              </a:ext>
            </a:extLst>
          </p:cNvPr>
          <p:cNvSpPr/>
          <p:nvPr/>
        </p:nvSpPr>
        <p:spPr>
          <a:xfrm>
            <a:off x="5102231" y="2761626"/>
            <a:ext cx="3841223" cy="255389"/>
          </a:xfrm>
          <a:custGeom>
            <a:avLst/>
            <a:gdLst>
              <a:gd name="connsiteX0" fmla="*/ 0 w 3841223"/>
              <a:gd name="connsiteY0" fmla="*/ 42566 h 255389"/>
              <a:gd name="connsiteX1" fmla="*/ 42566 w 3841223"/>
              <a:gd name="connsiteY1" fmla="*/ 0 h 255389"/>
              <a:gd name="connsiteX2" fmla="*/ 3798657 w 3841223"/>
              <a:gd name="connsiteY2" fmla="*/ 0 h 255389"/>
              <a:gd name="connsiteX3" fmla="*/ 3841223 w 3841223"/>
              <a:gd name="connsiteY3" fmla="*/ 42566 h 255389"/>
              <a:gd name="connsiteX4" fmla="*/ 3841223 w 3841223"/>
              <a:gd name="connsiteY4" fmla="*/ 212823 h 255389"/>
              <a:gd name="connsiteX5" fmla="*/ 3798657 w 3841223"/>
              <a:gd name="connsiteY5" fmla="*/ 255389 h 255389"/>
              <a:gd name="connsiteX6" fmla="*/ 42566 w 3841223"/>
              <a:gd name="connsiteY6" fmla="*/ 255389 h 255389"/>
              <a:gd name="connsiteX7" fmla="*/ 0 w 3841223"/>
              <a:gd name="connsiteY7" fmla="*/ 212823 h 255389"/>
              <a:gd name="connsiteX8" fmla="*/ 0 w 3841223"/>
              <a:gd name="connsiteY8" fmla="*/ 42566 h 25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1223" h="255389" fill="none" extrusionOk="0">
                <a:moveTo>
                  <a:pt x="0" y="42566"/>
                </a:moveTo>
                <a:cubicBezTo>
                  <a:pt x="-373" y="19389"/>
                  <a:pt x="19820" y="644"/>
                  <a:pt x="42566" y="0"/>
                </a:cubicBezTo>
                <a:cubicBezTo>
                  <a:pt x="1123480" y="-41674"/>
                  <a:pt x="2174066" y="-34848"/>
                  <a:pt x="3798657" y="0"/>
                </a:cubicBezTo>
                <a:cubicBezTo>
                  <a:pt x="3819543" y="932"/>
                  <a:pt x="3840249" y="18979"/>
                  <a:pt x="3841223" y="42566"/>
                </a:cubicBezTo>
                <a:cubicBezTo>
                  <a:pt x="3854083" y="126473"/>
                  <a:pt x="3850836" y="179966"/>
                  <a:pt x="3841223" y="212823"/>
                </a:cubicBezTo>
                <a:cubicBezTo>
                  <a:pt x="3843701" y="237771"/>
                  <a:pt x="3825001" y="254771"/>
                  <a:pt x="3798657" y="255389"/>
                </a:cubicBezTo>
                <a:cubicBezTo>
                  <a:pt x="2645395" y="90656"/>
                  <a:pt x="854943" y="338442"/>
                  <a:pt x="42566" y="255389"/>
                </a:cubicBezTo>
                <a:cubicBezTo>
                  <a:pt x="19723" y="256073"/>
                  <a:pt x="1896" y="238495"/>
                  <a:pt x="0" y="212823"/>
                </a:cubicBezTo>
                <a:cubicBezTo>
                  <a:pt x="10592" y="132180"/>
                  <a:pt x="8441" y="120037"/>
                  <a:pt x="0" y="42566"/>
                </a:cubicBezTo>
                <a:close/>
              </a:path>
              <a:path w="3841223" h="255389" stroke="0" extrusionOk="0">
                <a:moveTo>
                  <a:pt x="0" y="42566"/>
                </a:moveTo>
                <a:cubicBezTo>
                  <a:pt x="106" y="21018"/>
                  <a:pt x="15061" y="300"/>
                  <a:pt x="42566" y="0"/>
                </a:cubicBezTo>
                <a:cubicBezTo>
                  <a:pt x="1820016" y="-151106"/>
                  <a:pt x="3229248" y="127079"/>
                  <a:pt x="3798657" y="0"/>
                </a:cubicBezTo>
                <a:cubicBezTo>
                  <a:pt x="3821759" y="-3697"/>
                  <a:pt x="3840404" y="15697"/>
                  <a:pt x="3841223" y="42566"/>
                </a:cubicBezTo>
                <a:cubicBezTo>
                  <a:pt x="3838099" y="62213"/>
                  <a:pt x="3827579" y="184536"/>
                  <a:pt x="3841223" y="212823"/>
                </a:cubicBezTo>
                <a:cubicBezTo>
                  <a:pt x="3845634" y="237886"/>
                  <a:pt x="3822036" y="254946"/>
                  <a:pt x="3798657" y="255389"/>
                </a:cubicBezTo>
                <a:cubicBezTo>
                  <a:pt x="2580805" y="241929"/>
                  <a:pt x="421361" y="409815"/>
                  <a:pt x="42566" y="255389"/>
                </a:cubicBezTo>
                <a:cubicBezTo>
                  <a:pt x="20245" y="253528"/>
                  <a:pt x="1990" y="235971"/>
                  <a:pt x="0" y="212823"/>
                </a:cubicBezTo>
                <a:cubicBezTo>
                  <a:pt x="-14272" y="143512"/>
                  <a:pt x="-13844" y="106476"/>
                  <a:pt x="0" y="4256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93864521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Vincyanes’function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(Standardized Data, Arguments)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733287-9B0B-4209-8C92-E3B243D334A7}"/>
              </a:ext>
            </a:extLst>
          </p:cNvPr>
          <p:cNvSpPr/>
          <p:nvPr/>
        </p:nvSpPr>
        <p:spPr>
          <a:xfrm>
            <a:off x="1040341" y="145595"/>
            <a:ext cx="2882785" cy="1373602"/>
          </a:xfrm>
          <a:custGeom>
            <a:avLst/>
            <a:gdLst>
              <a:gd name="connsiteX0" fmla="*/ 0 w 2882785"/>
              <a:gd name="connsiteY0" fmla="*/ 228938 h 1373602"/>
              <a:gd name="connsiteX1" fmla="*/ 228938 w 2882785"/>
              <a:gd name="connsiteY1" fmla="*/ 0 h 1373602"/>
              <a:gd name="connsiteX2" fmla="*/ 2653847 w 2882785"/>
              <a:gd name="connsiteY2" fmla="*/ 0 h 1373602"/>
              <a:gd name="connsiteX3" fmla="*/ 2882785 w 2882785"/>
              <a:gd name="connsiteY3" fmla="*/ 228938 h 1373602"/>
              <a:gd name="connsiteX4" fmla="*/ 2882785 w 2882785"/>
              <a:gd name="connsiteY4" fmla="*/ 1144664 h 1373602"/>
              <a:gd name="connsiteX5" fmla="*/ 2653847 w 2882785"/>
              <a:gd name="connsiteY5" fmla="*/ 1373602 h 1373602"/>
              <a:gd name="connsiteX6" fmla="*/ 228938 w 2882785"/>
              <a:gd name="connsiteY6" fmla="*/ 1373602 h 1373602"/>
              <a:gd name="connsiteX7" fmla="*/ 0 w 2882785"/>
              <a:gd name="connsiteY7" fmla="*/ 1144664 h 1373602"/>
              <a:gd name="connsiteX8" fmla="*/ 0 w 2882785"/>
              <a:gd name="connsiteY8" fmla="*/ 228938 h 137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785" h="1373602" fill="none" extrusionOk="0">
                <a:moveTo>
                  <a:pt x="0" y="228938"/>
                </a:moveTo>
                <a:cubicBezTo>
                  <a:pt x="-13003" y="98768"/>
                  <a:pt x="82103" y="6954"/>
                  <a:pt x="228938" y="0"/>
                </a:cubicBezTo>
                <a:cubicBezTo>
                  <a:pt x="1135114" y="72301"/>
                  <a:pt x="1801369" y="128079"/>
                  <a:pt x="2653847" y="0"/>
                </a:cubicBezTo>
                <a:cubicBezTo>
                  <a:pt x="2787883" y="16128"/>
                  <a:pt x="2880978" y="104354"/>
                  <a:pt x="2882785" y="228938"/>
                </a:cubicBezTo>
                <a:cubicBezTo>
                  <a:pt x="2936486" y="670590"/>
                  <a:pt x="2840272" y="802491"/>
                  <a:pt x="2882785" y="1144664"/>
                </a:cubicBezTo>
                <a:cubicBezTo>
                  <a:pt x="2886576" y="1278492"/>
                  <a:pt x="2781447" y="1372595"/>
                  <a:pt x="2653847" y="1373602"/>
                </a:cubicBezTo>
                <a:cubicBezTo>
                  <a:pt x="1758280" y="1208605"/>
                  <a:pt x="601705" y="1442355"/>
                  <a:pt x="228938" y="1373602"/>
                </a:cubicBezTo>
                <a:cubicBezTo>
                  <a:pt x="122217" y="1388365"/>
                  <a:pt x="18325" y="1276197"/>
                  <a:pt x="0" y="1144664"/>
                </a:cubicBezTo>
                <a:cubicBezTo>
                  <a:pt x="45652" y="873034"/>
                  <a:pt x="65584" y="510345"/>
                  <a:pt x="0" y="228938"/>
                </a:cubicBezTo>
                <a:close/>
              </a:path>
              <a:path w="2882785" h="1373602" stroke="0" extrusionOk="0">
                <a:moveTo>
                  <a:pt x="0" y="228938"/>
                </a:moveTo>
                <a:cubicBezTo>
                  <a:pt x="-1288" y="98110"/>
                  <a:pt x="118021" y="-16008"/>
                  <a:pt x="228938" y="0"/>
                </a:cubicBezTo>
                <a:cubicBezTo>
                  <a:pt x="760066" y="-161424"/>
                  <a:pt x="1627175" y="-82688"/>
                  <a:pt x="2653847" y="0"/>
                </a:cubicBezTo>
                <a:cubicBezTo>
                  <a:pt x="2785312" y="-4213"/>
                  <a:pt x="2896955" y="104404"/>
                  <a:pt x="2882785" y="228938"/>
                </a:cubicBezTo>
                <a:cubicBezTo>
                  <a:pt x="2813701" y="427420"/>
                  <a:pt x="2878497" y="1027492"/>
                  <a:pt x="2882785" y="1144664"/>
                </a:cubicBezTo>
                <a:cubicBezTo>
                  <a:pt x="2898182" y="1280685"/>
                  <a:pt x="2777392" y="1359245"/>
                  <a:pt x="2653847" y="1373602"/>
                </a:cubicBezTo>
                <a:cubicBezTo>
                  <a:pt x="1954094" y="1481598"/>
                  <a:pt x="1254571" y="1323010"/>
                  <a:pt x="228938" y="1373602"/>
                </a:cubicBezTo>
                <a:cubicBezTo>
                  <a:pt x="101222" y="1374999"/>
                  <a:pt x="-1088" y="1268723"/>
                  <a:pt x="0" y="1144664"/>
                </a:cubicBezTo>
                <a:cubicBezTo>
                  <a:pt x="77695" y="799562"/>
                  <a:pt x="-71122" y="408612"/>
                  <a:pt x="0" y="22893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Forest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Plot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TreeID</a:t>
            </a:r>
            <a:endParaRPr lang="en-US" sz="12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DBH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HOM</a:t>
            </a:r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DAA150F-1B48-4D7A-AAB7-B97EA4C0EB8C}"/>
              </a:ext>
            </a:extLst>
          </p:cNvPr>
          <p:cNvSpPr/>
          <p:nvPr/>
        </p:nvSpPr>
        <p:spPr>
          <a:xfrm>
            <a:off x="1087526" y="1792198"/>
            <a:ext cx="2882785" cy="1756936"/>
          </a:xfrm>
          <a:custGeom>
            <a:avLst/>
            <a:gdLst>
              <a:gd name="connsiteX0" fmla="*/ 0 w 2882785"/>
              <a:gd name="connsiteY0" fmla="*/ 292829 h 1756936"/>
              <a:gd name="connsiteX1" fmla="*/ 292829 w 2882785"/>
              <a:gd name="connsiteY1" fmla="*/ 0 h 1756936"/>
              <a:gd name="connsiteX2" fmla="*/ 2589956 w 2882785"/>
              <a:gd name="connsiteY2" fmla="*/ 0 h 1756936"/>
              <a:gd name="connsiteX3" fmla="*/ 2882785 w 2882785"/>
              <a:gd name="connsiteY3" fmla="*/ 292829 h 1756936"/>
              <a:gd name="connsiteX4" fmla="*/ 2882785 w 2882785"/>
              <a:gd name="connsiteY4" fmla="*/ 1464107 h 1756936"/>
              <a:gd name="connsiteX5" fmla="*/ 2589956 w 2882785"/>
              <a:gd name="connsiteY5" fmla="*/ 1756936 h 1756936"/>
              <a:gd name="connsiteX6" fmla="*/ 292829 w 2882785"/>
              <a:gd name="connsiteY6" fmla="*/ 1756936 h 1756936"/>
              <a:gd name="connsiteX7" fmla="*/ 0 w 2882785"/>
              <a:gd name="connsiteY7" fmla="*/ 1464107 h 1756936"/>
              <a:gd name="connsiteX8" fmla="*/ 0 w 2882785"/>
              <a:gd name="connsiteY8" fmla="*/ 292829 h 175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785" h="1756936" fill="none" extrusionOk="0">
                <a:moveTo>
                  <a:pt x="0" y="292829"/>
                </a:moveTo>
                <a:cubicBezTo>
                  <a:pt x="-9959" y="128247"/>
                  <a:pt x="112322" y="6404"/>
                  <a:pt x="292829" y="0"/>
                </a:cubicBezTo>
                <a:cubicBezTo>
                  <a:pt x="635771" y="72301"/>
                  <a:pt x="1984172" y="128079"/>
                  <a:pt x="2589956" y="0"/>
                </a:cubicBezTo>
                <a:cubicBezTo>
                  <a:pt x="2757292" y="11913"/>
                  <a:pt x="2866871" y="147439"/>
                  <a:pt x="2882785" y="292829"/>
                </a:cubicBezTo>
                <a:cubicBezTo>
                  <a:pt x="2779786" y="785932"/>
                  <a:pt x="2886636" y="1130751"/>
                  <a:pt x="2882785" y="1464107"/>
                </a:cubicBezTo>
                <a:cubicBezTo>
                  <a:pt x="2892759" y="1645271"/>
                  <a:pt x="2761117" y="1748748"/>
                  <a:pt x="2589956" y="1756936"/>
                </a:cubicBezTo>
                <a:cubicBezTo>
                  <a:pt x="2338441" y="1591939"/>
                  <a:pt x="802741" y="1825689"/>
                  <a:pt x="292829" y="1756936"/>
                </a:cubicBezTo>
                <a:cubicBezTo>
                  <a:pt x="154914" y="1774762"/>
                  <a:pt x="12958" y="1629434"/>
                  <a:pt x="0" y="1464107"/>
                </a:cubicBezTo>
                <a:cubicBezTo>
                  <a:pt x="-19996" y="1064663"/>
                  <a:pt x="-104246" y="701710"/>
                  <a:pt x="0" y="292829"/>
                </a:cubicBezTo>
                <a:close/>
              </a:path>
              <a:path w="2882785" h="1756936" stroke="0" extrusionOk="0">
                <a:moveTo>
                  <a:pt x="0" y="292829"/>
                </a:moveTo>
                <a:cubicBezTo>
                  <a:pt x="-6805" y="107906"/>
                  <a:pt x="148409" y="-17847"/>
                  <a:pt x="292829" y="0"/>
                </a:cubicBezTo>
                <a:cubicBezTo>
                  <a:pt x="701449" y="-161424"/>
                  <a:pt x="1577865" y="-82688"/>
                  <a:pt x="2589956" y="0"/>
                </a:cubicBezTo>
                <a:cubicBezTo>
                  <a:pt x="2773084" y="-17940"/>
                  <a:pt x="2887039" y="131676"/>
                  <a:pt x="2882785" y="292829"/>
                </a:cubicBezTo>
                <a:cubicBezTo>
                  <a:pt x="2796541" y="499956"/>
                  <a:pt x="2913983" y="1304693"/>
                  <a:pt x="2882785" y="1464107"/>
                </a:cubicBezTo>
                <a:cubicBezTo>
                  <a:pt x="2888138" y="1629163"/>
                  <a:pt x="2750483" y="1750992"/>
                  <a:pt x="2589956" y="1756936"/>
                </a:cubicBezTo>
                <a:cubicBezTo>
                  <a:pt x="1562125" y="1864932"/>
                  <a:pt x="739595" y="1706344"/>
                  <a:pt x="292829" y="1756936"/>
                </a:cubicBezTo>
                <a:cubicBezTo>
                  <a:pt x="118443" y="1770789"/>
                  <a:pt x="-6906" y="1610729"/>
                  <a:pt x="0" y="1464107"/>
                </a:cubicBezTo>
                <a:cubicBezTo>
                  <a:pt x="88131" y="1016363"/>
                  <a:pt x="-52463" y="506491"/>
                  <a:pt x="0" y="29282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Profile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Site = “Forest”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Plot = “Plot”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 err="1"/>
              <a:t>IdTree</a:t>
            </a:r>
            <a:r>
              <a:rPr lang="en-US" sz="1200" b="0" i="0" u="none" dirty="0"/>
              <a:t> = “</a:t>
            </a:r>
            <a:r>
              <a:rPr lang="en-US" sz="1200" b="0" i="0" u="none" dirty="0" err="1"/>
              <a:t>TreeID</a:t>
            </a:r>
            <a:r>
              <a:rPr lang="en-US" sz="1200" b="0" i="0" u="none" dirty="0"/>
              <a:t>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Diameter = “DBH”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DianeterUnitMan</a:t>
            </a:r>
            <a:r>
              <a:rPr lang="en-US" sz="1200" dirty="0"/>
              <a:t> = “mm”</a:t>
            </a:r>
            <a:endParaRPr lang="en-US" sz="1200" b="0" i="0" u="none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HOM = “HOM”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HOMUnitMan</a:t>
            </a:r>
            <a:r>
              <a:rPr lang="en-US" sz="1200" dirty="0"/>
              <a:t> = “mm”</a:t>
            </a:r>
            <a:endParaRPr lang="en-US" sz="1200" b="0" i="0" u="none" dirty="0"/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8900CC-BDE3-4E86-8CD7-C550B36719FD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923126" y="832396"/>
            <a:ext cx="536905" cy="48458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5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5" grpId="0" animBg="1"/>
      <p:bldP spid="24" grpId="0" animBg="1"/>
      <p:bldP spid="86" grpId="0" animBg="1"/>
      <p:bldP spid="87" grpId="0" animBg="1"/>
      <p:bldP spid="88" grpId="0" animBg="1"/>
      <p:bldP spid="99" grpId="0" animBg="1"/>
      <p:bldP spid="177" grpId="0" animBg="1"/>
      <p:bldP spid="192" grpId="0" animBg="1"/>
      <p:bldP spid="193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89559438-D21F-45F2-838A-C1BEC0ED97E1}"/>
              </a:ext>
            </a:extLst>
          </p:cNvPr>
          <p:cNvCxnSpPr>
            <a:cxnSpLocks/>
            <a:stCxn id="24" idx="2"/>
            <a:endCxn id="192" idx="3"/>
          </p:cNvCxnSpPr>
          <p:nvPr/>
        </p:nvCxnSpPr>
        <p:spPr>
          <a:xfrm rot="5400000">
            <a:off x="6239338" y="1827994"/>
            <a:ext cx="3165123" cy="3093529"/>
          </a:xfrm>
          <a:prstGeom prst="curved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151100A-F516-4B07-B6DE-ACB48D386F3B}"/>
              </a:ext>
            </a:extLst>
          </p:cNvPr>
          <p:cNvSpPr/>
          <p:nvPr/>
        </p:nvSpPr>
        <p:spPr>
          <a:xfrm>
            <a:off x="4460031" y="2064762"/>
            <a:ext cx="6609351" cy="2736052"/>
          </a:xfrm>
          <a:custGeom>
            <a:avLst/>
            <a:gdLst>
              <a:gd name="connsiteX0" fmla="*/ 0 w 6609351"/>
              <a:gd name="connsiteY0" fmla="*/ 456018 h 2736052"/>
              <a:gd name="connsiteX1" fmla="*/ 456018 w 6609351"/>
              <a:gd name="connsiteY1" fmla="*/ 0 h 2736052"/>
              <a:gd name="connsiteX2" fmla="*/ 6153333 w 6609351"/>
              <a:gd name="connsiteY2" fmla="*/ 0 h 2736052"/>
              <a:gd name="connsiteX3" fmla="*/ 6609351 w 6609351"/>
              <a:gd name="connsiteY3" fmla="*/ 456018 h 2736052"/>
              <a:gd name="connsiteX4" fmla="*/ 6609351 w 6609351"/>
              <a:gd name="connsiteY4" fmla="*/ 2280034 h 2736052"/>
              <a:gd name="connsiteX5" fmla="*/ 6153333 w 6609351"/>
              <a:gd name="connsiteY5" fmla="*/ 2736052 h 2736052"/>
              <a:gd name="connsiteX6" fmla="*/ 456018 w 6609351"/>
              <a:gd name="connsiteY6" fmla="*/ 2736052 h 2736052"/>
              <a:gd name="connsiteX7" fmla="*/ 0 w 6609351"/>
              <a:gd name="connsiteY7" fmla="*/ 2280034 h 2736052"/>
              <a:gd name="connsiteX8" fmla="*/ 0 w 6609351"/>
              <a:gd name="connsiteY8" fmla="*/ 456018 h 273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9351" h="2736052" fill="none" extrusionOk="0">
                <a:moveTo>
                  <a:pt x="0" y="456018"/>
                </a:moveTo>
                <a:cubicBezTo>
                  <a:pt x="6933" y="229614"/>
                  <a:pt x="190759" y="11318"/>
                  <a:pt x="456018" y="0"/>
                </a:cubicBezTo>
                <a:cubicBezTo>
                  <a:pt x="1958248" y="-62407"/>
                  <a:pt x="5084289" y="36669"/>
                  <a:pt x="6153333" y="0"/>
                </a:cubicBezTo>
                <a:cubicBezTo>
                  <a:pt x="6418419" y="-766"/>
                  <a:pt x="6595919" y="204727"/>
                  <a:pt x="6609351" y="456018"/>
                </a:cubicBezTo>
                <a:cubicBezTo>
                  <a:pt x="6671605" y="1006335"/>
                  <a:pt x="6726831" y="2092853"/>
                  <a:pt x="6609351" y="2280034"/>
                </a:cubicBezTo>
                <a:cubicBezTo>
                  <a:pt x="6603173" y="2531346"/>
                  <a:pt x="6421951" y="2734173"/>
                  <a:pt x="6153333" y="2736052"/>
                </a:cubicBezTo>
                <a:cubicBezTo>
                  <a:pt x="5019125" y="2782753"/>
                  <a:pt x="2979685" y="2636521"/>
                  <a:pt x="456018" y="2736052"/>
                </a:cubicBezTo>
                <a:cubicBezTo>
                  <a:pt x="229636" y="2701653"/>
                  <a:pt x="23682" y="2514598"/>
                  <a:pt x="0" y="2280034"/>
                </a:cubicBezTo>
                <a:cubicBezTo>
                  <a:pt x="159374" y="2021761"/>
                  <a:pt x="-60947" y="1127068"/>
                  <a:pt x="0" y="456018"/>
                </a:cubicBezTo>
                <a:close/>
              </a:path>
              <a:path w="6609351" h="2736052" stroke="0" extrusionOk="0">
                <a:moveTo>
                  <a:pt x="0" y="456018"/>
                </a:moveTo>
                <a:cubicBezTo>
                  <a:pt x="18586" y="206366"/>
                  <a:pt x="175834" y="20130"/>
                  <a:pt x="456018" y="0"/>
                </a:cubicBezTo>
                <a:cubicBezTo>
                  <a:pt x="1521078" y="132456"/>
                  <a:pt x="5135884" y="155"/>
                  <a:pt x="6153333" y="0"/>
                </a:cubicBezTo>
                <a:cubicBezTo>
                  <a:pt x="6372041" y="-8164"/>
                  <a:pt x="6623935" y="250411"/>
                  <a:pt x="6609351" y="456018"/>
                </a:cubicBezTo>
                <a:cubicBezTo>
                  <a:pt x="6664542" y="1129200"/>
                  <a:pt x="6450976" y="2066144"/>
                  <a:pt x="6609351" y="2280034"/>
                </a:cubicBezTo>
                <a:cubicBezTo>
                  <a:pt x="6615996" y="2573307"/>
                  <a:pt x="6358108" y="2736632"/>
                  <a:pt x="6153333" y="2736052"/>
                </a:cubicBezTo>
                <a:cubicBezTo>
                  <a:pt x="3559886" y="2577379"/>
                  <a:pt x="1280324" y="2584822"/>
                  <a:pt x="456018" y="2736052"/>
                </a:cubicBezTo>
                <a:cubicBezTo>
                  <a:pt x="206448" y="2708357"/>
                  <a:pt x="-4315" y="2529661"/>
                  <a:pt x="0" y="2280034"/>
                </a:cubicBezTo>
                <a:cubicBezTo>
                  <a:pt x="162685" y="1672293"/>
                  <a:pt x="96244" y="853384"/>
                  <a:pt x="0" y="45601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1000"/>
            </a:schemeClr>
          </a:solidFill>
          <a:ln w="38100">
            <a:prstDash val="lgDashDotDot"/>
            <a:extLst>
              <a:ext uri="{C807C97D-BFC1-408E-A445-0C87EB9F89A2}">
                <ask:lineSketchStyleProps xmlns:ask="http://schemas.microsoft.com/office/drawing/2018/sketchyshapes" sd="204717041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OPTIONAL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72FDDD-0D99-4CAD-B749-B1D5B3E759C7}"/>
              </a:ext>
            </a:extLst>
          </p:cNvPr>
          <p:cNvSpPr/>
          <p:nvPr/>
        </p:nvSpPr>
        <p:spPr>
          <a:xfrm>
            <a:off x="1019982" y="145595"/>
            <a:ext cx="2882785" cy="1373602"/>
          </a:xfrm>
          <a:custGeom>
            <a:avLst/>
            <a:gdLst>
              <a:gd name="connsiteX0" fmla="*/ 0 w 2882785"/>
              <a:gd name="connsiteY0" fmla="*/ 228938 h 1373602"/>
              <a:gd name="connsiteX1" fmla="*/ 228938 w 2882785"/>
              <a:gd name="connsiteY1" fmla="*/ 0 h 1373602"/>
              <a:gd name="connsiteX2" fmla="*/ 2653847 w 2882785"/>
              <a:gd name="connsiteY2" fmla="*/ 0 h 1373602"/>
              <a:gd name="connsiteX3" fmla="*/ 2882785 w 2882785"/>
              <a:gd name="connsiteY3" fmla="*/ 228938 h 1373602"/>
              <a:gd name="connsiteX4" fmla="*/ 2882785 w 2882785"/>
              <a:gd name="connsiteY4" fmla="*/ 1144664 h 1373602"/>
              <a:gd name="connsiteX5" fmla="*/ 2653847 w 2882785"/>
              <a:gd name="connsiteY5" fmla="*/ 1373602 h 1373602"/>
              <a:gd name="connsiteX6" fmla="*/ 228938 w 2882785"/>
              <a:gd name="connsiteY6" fmla="*/ 1373602 h 1373602"/>
              <a:gd name="connsiteX7" fmla="*/ 0 w 2882785"/>
              <a:gd name="connsiteY7" fmla="*/ 1144664 h 1373602"/>
              <a:gd name="connsiteX8" fmla="*/ 0 w 2882785"/>
              <a:gd name="connsiteY8" fmla="*/ 228938 h 137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785" h="1373602" fill="none" extrusionOk="0">
                <a:moveTo>
                  <a:pt x="0" y="228938"/>
                </a:moveTo>
                <a:cubicBezTo>
                  <a:pt x="-13003" y="98768"/>
                  <a:pt x="82103" y="6954"/>
                  <a:pt x="228938" y="0"/>
                </a:cubicBezTo>
                <a:cubicBezTo>
                  <a:pt x="1135114" y="72301"/>
                  <a:pt x="1801369" y="128079"/>
                  <a:pt x="2653847" y="0"/>
                </a:cubicBezTo>
                <a:cubicBezTo>
                  <a:pt x="2787883" y="16128"/>
                  <a:pt x="2880978" y="104354"/>
                  <a:pt x="2882785" y="228938"/>
                </a:cubicBezTo>
                <a:cubicBezTo>
                  <a:pt x="2936486" y="670590"/>
                  <a:pt x="2840272" y="802491"/>
                  <a:pt x="2882785" y="1144664"/>
                </a:cubicBezTo>
                <a:cubicBezTo>
                  <a:pt x="2886576" y="1278492"/>
                  <a:pt x="2781447" y="1372595"/>
                  <a:pt x="2653847" y="1373602"/>
                </a:cubicBezTo>
                <a:cubicBezTo>
                  <a:pt x="1758280" y="1208605"/>
                  <a:pt x="601705" y="1442355"/>
                  <a:pt x="228938" y="1373602"/>
                </a:cubicBezTo>
                <a:cubicBezTo>
                  <a:pt x="122217" y="1388365"/>
                  <a:pt x="18325" y="1276197"/>
                  <a:pt x="0" y="1144664"/>
                </a:cubicBezTo>
                <a:cubicBezTo>
                  <a:pt x="45652" y="873034"/>
                  <a:pt x="65584" y="510345"/>
                  <a:pt x="0" y="228938"/>
                </a:cubicBezTo>
                <a:close/>
              </a:path>
              <a:path w="2882785" h="1373602" stroke="0" extrusionOk="0">
                <a:moveTo>
                  <a:pt x="0" y="228938"/>
                </a:moveTo>
                <a:cubicBezTo>
                  <a:pt x="-1288" y="98110"/>
                  <a:pt x="118021" y="-16008"/>
                  <a:pt x="228938" y="0"/>
                </a:cubicBezTo>
                <a:cubicBezTo>
                  <a:pt x="760066" y="-161424"/>
                  <a:pt x="1627175" y="-82688"/>
                  <a:pt x="2653847" y="0"/>
                </a:cubicBezTo>
                <a:cubicBezTo>
                  <a:pt x="2785312" y="-4213"/>
                  <a:pt x="2896955" y="104404"/>
                  <a:pt x="2882785" y="228938"/>
                </a:cubicBezTo>
                <a:cubicBezTo>
                  <a:pt x="2813701" y="427420"/>
                  <a:pt x="2878497" y="1027492"/>
                  <a:pt x="2882785" y="1144664"/>
                </a:cubicBezTo>
                <a:cubicBezTo>
                  <a:pt x="2898182" y="1280685"/>
                  <a:pt x="2777392" y="1359245"/>
                  <a:pt x="2653847" y="1373602"/>
                </a:cubicBezTo>
                <a:cubicBezTo>
                  <a:pt x="1954094" y="1481598"/>
                  <a:pt x="1254571" y="1323010"/>
                  <a:pt x="228938" y="1373602"/>
                </a:cubicBezTo>
                <a:cubicBezTo>
                  <a:pt x="101222" y="1374999"/>
                  <a:pt x="-1088" y="1268723"/>
                  <a:pt x="0" y="1144664"/>
                </a:cubicBezTo>
                <a:cubicBezTo>
                  <a:pt x="77695" y="799562"/>
                  <a:pt x="-71122" y="408612"/>
                  <a:pt x="0" y="22893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Forest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Plot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TreeID</a:t>
            </a:r>
            <a:endParaRPr lang="en-US" sz="12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DBH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HOM</a:t>
            </a:r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7C8066-82A6-496B-B20C-58FCC35406D1}"/>
              </a:ext>
            </a:extLst>
          </p:cNvPr>
          <p:cNvSpPr/>
          <p:nvPr/>
        </p:nvSpPr>
        <p:spPr>
          <a:xfrm>
            <a:off x="1067167" y="1792198"/>
            <a:ext cx="2882785" cy="1756936"/>
          </a:xfrm>
          <a:custGeom>
            <a:avLst/>
            <a:gdLst>
              <a:gd name="connsiteX0" fmla="*/ 0 w 2882785"/>
              <a:gd name="connsiteY0" fmla="*/ 292829 h 1756936"/>
              <a:gd name="connsiteX1" fmla="*/ 292829 w 2882785"/>
              <a:gd name="connsiteY1" fmla="*/ 0 h 1756936"/>
              <a:gd name="connsiteX2" fmla="*/ 2589956 w 2882785"/>
              <a:gd name="connsiteY2" fmla="*/ 0 h 1756936"/>
              <a:gd name="connsiteX3" fmla="*/ 2882785 w 2882785"/>
              <a:gd name="connsiteY3" fmla="*/ 292829 h 1756936"/>
              <a:gd name="connsiteX4" fmla="*/ 2882785 w 2882785"/>
              <a:gd name="connsiteY4" fmla="*/ 1464107 h 1756936"/>
              <a:gd name="connsiteX5" fmla="*/ 2589956 w 2882785"/>
              <a:gd name="connsiteY5" fmla="*/ 1756936 h 1756936"/>
              <a:gd name="connsiteX6" fmla="*/ 292829 w 2882785"/>
              <a:gd name="connsiteY6" fmla="*/ 1756936 h 1756936"/>
              <a:gd name="connsiteX7" fmla="*/ 0 w 2882785"/>
              <a:gd name="connsiteY7" fmla="*/ 1464107 h 1756936"/>
              <a:gd name="connsiteX8" fmla="*/ 0 w 2882785"/>
              <a:gd name="connsiteY8" fmla="*/ 292829 h 175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785" h="1756936" fill="none" extrusionOk="0">
                <a:moveTo>
                  <a:pt x="0" y="292829"/>
                </a:moveTo>
                <a:cubicBezTo>
                  <a:pt x="-9959" y="128247"/>
                  <a:pt x="112322" y="6404"/>
                  <a:pt x="292829" y="0"/>
                </a:cubicBezTo>
                <a:cubicBezTo>
                  <a:pt x="635771" y="72301"/>
                  <a:pt x="1984172" y="128079"/>
                  <a:pt x="2589956" y="0"/>
                </a:cubicBezTo>
                <a:cubicBezTo>
                  <a:pt x="2757292" y="11913"/>
                  <a:pt x="2866871" y="147439"/>
                  <a:pt x="2882785" y="292829"/>
                </a:cubicBezTo>
                <a:cubicBezTo>
                  <a:pt x="2779786" y="785932"/>
                  <a:pt x="2886636" y="1130751"/>
                  <a:pt x="2882785" y="1464107"/>
                </a:cubicBezTo>
                <a:cubicBezTo>
                  <a:pt x="2892759" y="1645271"/>
                  <a:pt x="2761117" y="1748748"/>
                  <a:pt x="2589956" y="1756936"/>
                </a:cubicBezTo>
                <a:cubicBezTo>
                  <a:pt x="2338441" y="1591939"/>
                  <a:pt x="802741" y="1825689"/>
                  <a:pt x="292829" y="1756936"/>
                </a:cubicBezTo>
                <a:cubicBezTo>
                  <a:pt x="154914" y="1774762"/>
                  <a:pt x="12958" y="1629434"/>
                  <a:pt x="0" y="1464107"/>
                </a:cubicBezTo>
                <a:cubicBezTo>
                  <a:pt x="-19996" y="1064663"/>
                  <a:pt x="-104246" y="701710"/>
                  <a:pt x="0" y="292829"/>
                </a:cubicBezTo>
                <a:close/>
              </a:path>
              <a:path w="2882785" h="1756936" stroke="0" extrusionOk="0">
                <a:moveTo>
                  <a:pt x="0" y="292829"/>
                </a:moveTo>
                <a:cubicBezTo>
                  <a:pt x="-6805" y="107906"/>
                  <a:pt x="148409" y="-17847"/>
                  <a:pt x="292829" y="0"/>
                </a:cubicBezTo>
                <a:cubicBezTo>
                  <a:pt x="701449" y="-161424"/>
                  <a:pt x="1577865" y="-82688"/>
                  <a:pt x="2589956" y="0"/>
                </a:cubicBezTo>
                <a:cubicBezTo>
                  <a:pt x="2773084" y="-17940"/>
                  <a:pt x="2887039" y="131676"/>
                  <a:pt x="2882785" y="292829"/>
                </a:cubicBezTo>
                <a:cubicBezTo>
                  <a:pt x="2796541" y="499956"/>
                  <a:pt x="2913983" y="1304693"/>
                  <a:pt x="2882785" y="1464107"/>
                </a:cubicBezTo>
                <a:cubicBezTo>
                  <a:pt x="2888138" y="1629163"/>
                  <a:pt x="2750483" y="1750992"/>
                  <a:pt x="2589956" y="1756936"/>
                </a:cubicBezTo>
                <a:cubicBezTo>
                  <a:pt x="1562125" y="1864932"/>
                  <a:pt x="739595" y="1706344"/>
                  <a:pt x="292829" y="1756936"/>
                </a:cubicBezTo>
                <a:cubicBezTo>
                  <a:pt x="118443" y="1770789"/>
                  <a:pt x="-6906" y="1610729"/>
                  <a:pt x="0" y="1464107"/>
                </a:cubicBezTo>
                <a:cubicBezTo>
                  <a:pt x="88131" y="1016363"/>
                  <a:pt x="-52463" y="506491"/>
                  <a:pt x="0" y="29282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Profile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Site = “Forest”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Plot = “Plot”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 err="1"/>
              <a:t>IdTree</a:t>
            </a:r>
            <a:r>
              <a:rPr lang="en-US" sz="1200" b="0" i="0" u="none" dirty="0"/>
              <a:t> = “</a:t>
            </a:r>
            <a:r>
              <a:rPr lang="en-US" sz="1200" b="0" i="0" u="none" dirty="0" err="1"/>
              <a:t>TreeID</a:t>
            </a:r>
            <a:r>
              <a:rPr lang="en-US" sz="1200" b="0" i="0" u="none" dirty="0"/>
              <a:t>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Diameter = “DBH”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DianeterUnitMan</a:t>
            </a:r>
            <a:r>
              <a:rPr lang="en-US" sz="1200" dirty="0"/>
              <a:t> = “mm”</a:t>
            </a:r>
            <a:endParaRPr lang="en-US" sz="1200" b="0" i="0" u="none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HOM = “HOM”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HOMUnitMan</a:t>
            </a:r>
            <a:r>
              <a:rPr lang="en-US" sz="1200" dirty="0"/>
              <a:t> = “mm”</a:t>
            </a:r>
            <a:endParaRPr lang="en-US" sz="1200" b="0" i="0" u="none" dirty="0"/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A8697A4-53C0-4D67-81BD-0525F4077C9B}"/>
              </a:ext>
            </a:extLst>
          </p:cNvPr>
          <p:cNvCxnSpPr>
            <a:cxnSpLocks/>
            <a:stCxn id="15" idx="3"/>
            <a:endCxn id="177" idx="1"/>
          </p:cNvCxnSpPr>
          <p:nvPr/>
        </p:nvCxnSpPr>
        <p:spPr>
          <a:xfrm flipV="1">
            <a:off x="3949952" y="1316982"/>
            <a:ext cx="489720" cy="135368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5A25CE8-6D08-42E4-A4A9-73D09E0ED90C}"/>
              </a:ext>
            </a:extLst>
          </p:cNvPr>
          <p:cNvCxnSpPr>
            <a:cxnSpLocks/>
            <a:stCxn id="14" idx="3"/>
            <a:endCxn id="177" idx="1"/>
          </p:cNvCxnSpPr>
          <p:nvPr/>
        </p:nvCxnSpPr>
        <p:spPr>
          <a:xfrm>
            <a:off x="3902767" y="832396"/>
            <a:ext cx="536905" cy="48458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CEFC18-E468-4F0A-BB6A-E6C57C1BA1F7}"/>
              </a:ext>
            </a:extLst>
          </p:cNvPr>
          <p:cNvSpPr/>
          <p:nvPr/>
        </p:nvSpPr>
        <p:spPr>
          <a:xfrm>
            <a:off x="7851895" y="104688"/>
            <a:ext cx="3033536" cy="1687509"/>
          </a:xfrm>
          <a:custGeom>
            <a:avLst/>
            <a:gdLst>
              <a:gd name="connsiteX0" fmla="*/ 0 w 3033536"/>
              <a:gd name="connsiteY0" fmla="*/ 281257 h 1687509"/>
              <a:gd name="connsiteX1" fmla="*/ 281257 w 3033536"/>
              <a:gd name="connsiteY1" fmla="*/ 0 h 1687509"/>
              <a:gd name="connsiteX2" fmla="*/ 2752279 w 3033536"/>
              <a:gd name="connsiteY2" fmla="*/ 0 h 1687509"/>
              <a:gd name="connsiteX3" fmla="*/ 3033536 w 3033536"/>
              <a:gd name="connsiteY3" fmla="*/ 281257 h 1687509"/>
              <a:gd name="connsiteX4" fmla="*/ 3033536 w 3033536"/>
              <a:gd name="connsiteY4" fmla="*/ 1406252 h 1687509"/>
              <a:gd name="connsiteX5" fmla="*/ 2752279 w 3033536"/>
              <a:gd name="connsiteY5" fmla="*/ 1687509 h 1687509"/>
              <a:gd name="connsiteX6" fmla="*/ 281257 w 3033536"/>
              <a:gd name="connsiteY6" fmla="*/ 1687509 h 1687509"/>
              <a:gd name="connsiteX7" fmla="*/ 0 w 3033536"/>
              <a:gd name="connsiteY7" fmla="*/ 1406252 h 1687509"/>
              <a:gd name="connsiteX8" fmla="*/ 0 w 3033536"/>
              <a:gd name="connsiteY8" fmla="*/ 281257 h 168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3536" h="1687509" fill="none" extrusionOk="0">
                <a:moveTo>
                  <a:pt x="0" y="281257"/>
                </a:moveTo>
                <a:cubicBezTo>
                  <a:pt x="-19644" y="120287"/>
                  <a:pt x="107404" y="6314"/>
                  <a:pt x="281257" y="0"/>
                </a:cubicBezTo>
                <a:cubicBezTo>
                  <a:pt x="1040034" y="72301"/>
                  <a:pt x="2416757" y="128079"/>
                  <a:pt x="2752279" y="0"/>
                </a:cubicBezTo>
                <a:cubicBezTo>
                  <a:pt x="2920018" y="26336"/>
                  <a:pt x="3013975" y="146000"/>
                  <a:pt x="3033536" y="281257"/>
                </a:cubicBezTo>
                <a:cubicBezTo>
                  <a:pt x="2953912" y="657937"/>
                  <a:pt x="3133451" y="1049312"/>
                  <a:pt x="3033536" y="1406252"/>
                </a:cubicBezTo>
                <a:cubicBezTo>
                  <a:pt x="3036930" y="1568200"/>
                  <a:pt x="2929470" y="1668543"/>
                  <a:pt x="2752279" y="1687509"/>
                </a:cubicBezTo>
                <a:cubicBezTo>
                  <a:pt x="1813816" y="1522512"/>
                  <a:pt x="1215741" y="1756262"/>
                  <a:pt x="281257" y="1687509"/>
                </a:cubicBezTo>
                <a:cubicBezTo>
                  <a:pt x="144407" y="1701348"/>
                  <a:pt x="16548" y="1566186"/>
                  <a:pt x="0" y="1406252"/>
                </a:cubicBezTo>
                <a:cubicBezTo>
                  <a:pt x="72028" y="892840"/>
                  <a:pt x="-3262" y="712256"/>
                  <a:pt x="0" y="281257"/>
                </a:cubicBezTo>
                <a:close/>
              </a:path>
              <a:path w="3033536" h="1687509" stroke="0" extrusionOk="0">
                <a:moveTo>
                  <a:pt x="0" y="281257"/>
                </a:moveTo>
                <a:cubicBezTo>
                  <a:pt x="-6134" y="105015"/>
                  <a:pt x="147204" y="-21947"/>
                  <a:pt x="281257" y="0"/>
                </a:cubicBezTo>
                <a:cubicBezTo>
                  <a:pt x="1437156" y="-161424"/>
                  <a:pt x="2008574" y="-82688"/>
                  <a:pt x="2752279" y="0"/>
                </a:cubicBezTo>
                <a:cubicBezTo>
                  <a:pt x="2914573" y="-5834"/>
                  <a:pt x="3043271" y="127232"/>
                  <a:pt x="3033536" y="281257"/>
                </a:cubicBezTo>
                <a:cubicBezTo>
                  <a:pt x="3036846" y="695840"/>
                  <a:pt x="3102028" y="1248002"/>
                  <a:pt x="3033536" y="1406252"/>
                </a:cubicBezTo>
                <a:cubicBezTo>
                  <a:pt x="3039194" y="1565107"/>
                  <a:pt x="2903999" y="1669580"/>
                  <a:pt x="2752279" y="1687509"/>
                </a:cubicBezTo>
                <a:cubicBezTo>
                  <a:pt x="1902882" y="1795505"/>
                  <a:pt x="718029" y="1636917"/>
                  <a:pt x="281257" y="1687509"/>
                </a:cubicBezTo>
                <a:cubicBezTo>
                  <a:pt x="117609" y="1696605"/>
                  <a:pt x="-3785" y="1553309"/>
                  <a:pt x="0" y="1406252"/>
                </a:cubicBezTo>
                <a:cubicBezTo>
                  <a:pt x="10682" y="965865"/>
                  <a:pt x="88974" y="644625"/>
                  <a:pt x="0" y="281257"/>
                </a:cubicBezTo>
                <a:close/>
              </a:path>
            </a:pathLst>
          </a:custGeom>
          <a:solidFill>
            <a:schemeClr val="bg2"/>
          </a:solidFill>
          <a:ln w="38100"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Standardized 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Site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Plot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IdTRee</a:t>
            </a:r>
            <a:endParaRPr lang="en-US" sz="12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Diameter (in cm)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HOM (in 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7030A0"/>
                </a:solidFill>
              </a:rPr>
              <a:t>DiameterOriginal</a:t>
            </a:r>
            <a:r>
              <a:rPr lang="en-US" sz="1200" dirty="0">
                <a:solidFill>
                  <a:srgbClr val="7030A0"/>
                </a:solidFill>
              </a:rPr>
              <a:t> (in mm)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7030A0"/>
                </a:solidFill>
              </a:rPr>
              <a:t>HOMOriginal</a:t>
            </a:r>
            <a:r>
              <a:rPr lang="en-US" sz="1200" dirty="0">
                <a:solidFill>
                  <a:srgbClr val="7030A0"/>
                </a:solidFill>
              </a:rPr>
              <a:t> (in mm</a:t>
            </a:r>
            <a:r>
              <a:rPr lang="en-US" sz="1200" dirty="0"/>
              <a:t>)</a:t>
            </a:r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CDC504A-F359-41C5-8D5C-E3AFE93DD1E2}"/>
              </a:ext>
            </a:extLst>
          </p:cNvPr>
          <p:cNvCxnSpPr>
            <a:cxnSpLocks/>
            <a:stCxn id="177" idx="3"/>
            <a:endCxn id="24" idx="1"/>
          </p:cNvCxnSpPr>
          <p:nvPr/>
        </p:nvCxnSpPr>
        <p:spPr>
          <a:xfrm flipV="1">
            <a:off x="7514247" y="948443"/>
            <a:ext cx="337648" cy="36853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686C914F-EF67-4924-9844-81E00E017C0F}"/>
              </a:ext>
            </a:extLst>
          </p:cNvPr>
          <p:cNvSpPr/>
          <p:nvPr/>
        </p:nvSpPr>
        <p:spPr>
          <a:xfrm>
            <a:off x="5735206" y="3070500"/>
            <a:ext cx="3558082" cy="1718836"/>
          </a:xfrm>
          <a:custGeom>
            <a:avLst/>
            <a:gdLst>
              <a:gd name="connsiteX0" fmla="*/ 0 w 3558082"/>
              <a:gd name="connsiteY0" fmla="*/ 286478 h 1718836"/>
              <a:gd name="connsiteX1" fmla="*/ 286478 w 3558082"/>
              <a:gd name="connsiteY1" fmla="*/ 0 h 1718836"/>
              <a:gd name="connsiteX2" fmla="*/ 3271604 w 3558082"/>
              <a:gd name="connsiteY2" fmla="*/ 0 h 1718836"/>
              <a:gd name="connsiteX3" fmla="*/ 3558082 w 3558082"/>
              <a:gd name="connsiteY3" fmla="*/ 286478 h 1718836"/>
              <a:gd name="connsiteX4" fmla="*/ 3558082 w 3558082"/>
              <a:gd name="connsiteY4" fmla="*/ 1432358 h 1718836"/>
              <a:gd name="connsiteX5" fmla="*/ 3271604 w 3558082"/>
              <a:gd name="connsiteY5" fmla="*/ 1718836 h 1718836"/>
              <a:gd name="connsiteX6" fmla="*/ 286478 w 3558082"/>
              <a:gd name="connsiteY6" fmla="*/ 1718836 h 1718836"/>
              <a:gd name="connsiteX7" fmla="*/ 0 w 3558082"/>
              <a:gd name="connsiteY7" fmla="*/ 1432358 h 1718836"/>
              <a:gd name="connsiteX8" fmla="*/ 0 w 3558082"/>
              <a:gd name="connsiteY8" fmla="*/ 286478 h 171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8082" h="1718836" fill="none" extrusionOk="0">
                <a:moveTo>
                  <a:pt x="0" y="286478"/>
                </a:moveTo>
                <a:cubicBezTo>
                  <a:pt x="-2235" y="127620"/>
                  <a:pt x="103049" y="8596"/>
                  <a:pt x="286478" y="0"/>
                </a:cubicBezTo>
                <a:cubicBezTo>
                  <a:pt x="1587651" y="72301"/>
                  <a:pt x="2122066" y="128079"/>
                  <a:pt x="3271604" y="0"/>
                </a:cubicBezTo>
                <a:cubicBezTo>
                  <a:pt x="3437933" y="17223"/>
                  <a:pt x="3537426" y="149462"/>
                  <a:pt x="3558082" y="286478"/>
                </a:cubicBezTo>
                <a:cubicBezTo>
                  <a:pt x="3599293" y="819710"/>
                  <a:pt x="3653238" y="868618"/>
                  <a:pt x="3558082" y="1432358"/>
                </a:cubicBezTo>
                <a:cubicBezTo>
                  <a:pt x="3565753" y="1605526"/>
                  <a:pt x="3435293" y="1714088"/>
                  <a:pt x="3271604" y="1718836"/>
                </a:cubicBezTo>
                <a:cubicBezTo>
                  <a:pt x="2610888" y="1553839"/>
                  <a:pt x="899518" y="1787589"/>
                  <a:pt x="286478" y="1718836"/>
                </a:cubicBezTo>
                <a:cubicBezTo>
                  <a:pt x="134504" y="1723510"/>
                  <a:pt x="14679" y="1594655"/>
                  <a:pt x="0" y="1432358"/>
                </a:cubicBezTo>
                <a:cubicBezTo>
                  <a:pt x="58200" y="931378"/>
                  <a:pt x="-51915" y="642474"/>
                  <a:pt x="0" y="286478"/>
                </a:cubicBezTo>
                <a:close/>
              </a:path>
              <a:path w="3558082" h="1718836" stroke="0" extrusionOk="0">
                <a:moveTo>
                  <a:pt x="0" y="286478"/>
                </a:moveTo>
                <a:cubicBezTo>
                  <a:pt x="-5513" y="109469"/>
                  <a:pt x="141811" y="-13974"/>
                  <a:pt x="286478" y="0"/>
                </a:cubicBezTo>
                <a:cubicBezTo>
                  <a:pt x="1560504" y="-161424"/>
                  <a:pt x="2896214" y="-82688"/>
                  <a:pt x="3271604" y="0"/>
                </a:cubicBezTo>
                <a:cubicBezTo>
                  <a:pt x="3445372" y="-13035"/>
                  <a:pt x="3573408" y="130322"/>
                  <a:pt x="3558082" y="286478"/>
                </a:cubicBezTo>
                <a:cubicBezTo>
                  <a:pt x="3550944" y="655118"/>
                  <a:pt x="3474420" y="1272760"/>
                  <a:pt x="3558082" y="1432358"/>
                </a:cubicBezTo>
                <a:cubicBezTo>
                  <a:pt x="3578442" y="1603246"/>
                  <a:pt x="3428853" y="1714034"/>
                  <a:pt x="3271604" y="1718836"/>
                </a:cubicBezTo>
                <a:cubicBezTo>
                  <a:pt x="2622571" y="1826832"/>
                  <a:pt x="1025802" y="1668244"/>
                  <a:pt x="286478" y="1718836"/>
                </a:cubicBezTo>
                <a:cubicBezTo>
                  <a:pt x="110701" y="1738050"/>
                  <a:pt x="-6437" y="1576497"/>
                  <a:pt x="0" y="1432358"/>
                </a:cubicBezTo>
                <a:cubicBezTo>
                  <a:pt x="24218" y="982533"/>
                  <a:pt x="-73479" y="609141"/>
                  <a:pt x="0" y="286478"/>
                </a:cubicBezTo>
                <a:close/>
              </a:path>
            </a:pathLst>
          </a:custGeom>
          <a:solidFill>
            <a:schemeClr val="bg2"/>
          </a:solidFill>
          <a:ln w="38100"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Corrected 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Site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Plot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IdTree</a:t>
            </a:r>
            <a:endParaRPr lang="en-US" sz="12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Diameter (in cm, and corrected)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HOM (in m, and changed to standard height)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7030A0"/>
                </a:solidFill>
              </a:rPr>
              <a:t>DiameterOriginal</a:t>
            </a:r>
            <a:r>
              <a:rPr lang="en-US" sz="1200" dirty="0">
                <a:solidFill>
                  <a:srgbClr val="7030A0"/>
                </a:solidFill>
              </a:rPr>
              <a:t> (in mm)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7030A0"/>
                </a:solidFill>
              </a:rPr>
              <a:t>HOMOriginal</a:t>
            </a:r>
            <a:r>
              <a:rPr lang="en-US" sz="1200" dirty="0">
                <a:solidFill>
                  <a:srgbClr val="7030A0"/>
                </a:solidFill>
              </a:rPr>
              <a:t> (in mm, various height)</a:t>
            </a:r>
            <a:endParaRPr lang="en-US" sz="1200" dirty="0"/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6F08A24-E470-4BCD-AC5F-B9A411E3F089}"/>
              </a:ext>
            </a:extLst>
          </p:cNvPr>
          <p:cNvSpPr/>
          <p:nvPr/>
        </p:nvSpPr>
        <p:spPr>
          <a:xfrm>
            <a:off x="1186197" y="5096492"/>
            <a:ext cx="4102938" cy="1761508"/>
          </a:xfrm>
          <a:custGeom>
            <a:avLst/>
            <a:gdLst>
              <a:gd name="connsiteX0" fmla="*/ 0 w 4102938"/>
              <a:gd name="connsiteY0" fmla="*/ 293591 h 1761508"/>
              <a:gd name="connsiteX1" fmla="*/ 293591 w 4102938"/>
              <a:gd name="connsiteY1" fmla="*/ 0 h 1761508"/>
              <a:gd name="connsiteX2" fmla="*/ 3809347 w 4102938"/>
              <a:gd name="connsiteY2" fmla="*/ 0 h 1761508"/>
              <a:gd name="connsiteX3" fmla="*/ 4102938 w 4102938"/>
              <a:gd name="connsiteY3" fmla="*/ 293591 h 1761508"/>
              <a:gd name="connsiteX4" fmla="*/ 4102938 w 4102938"/>
              <a:gd name="connsiteY4" fmla="*/ 1467917 h 1761508"/>
              <a:gd name="connsiteX5" fmla="*/ 3809347 w 4102938"/>
              <a:gd name="connsiteY5" fmla="*/ 1761508 h 1761508"/>
              <a:gd name="connsiteX6" fmla="*/ 293591 w 4102938"/>
              <a:gd name="connsiteY6" fmla="*/ 1761508 h 1761508"/>
              <a:gd name="connsiteX7" fmla="*/ 0 w 4102938"/>
              <a:gd name="connsiteY7" fmla="*/ 1467917 h 1761508"/>
              <a:gd name="connsiteX8" fmla="*/ 0 w 4102938"/>
              <a:gd name="connsiteY8" fmla="*/ 293591 h 176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2938" h="1761508" fill="none" extrusionOk="0">
                <a:moveTo>
                  <a:pt x="0" y="293591"/>
                </a:moveTo>
                <a:cubicBezTo>
                  <a:pt x="-26135" y="123947"/>
                  <a:pt x="122863" y="2926"/>
                  <a:pt x="293591" y="0"/>
                </a:cubicBezTo>
                <a:cubicBezTo>
                  <a:pt x="695371" y="72301"/>
                  <a:pt x="3038748" y="128079"/>
                  <a:pt x="3809347" y="0"/>
                </a:cubicBezTo>
                <a:cubicBezTo>
                  <a:pt x="3980947" y="20070"/>
                  <a:pt x="4099755" y="134712"/>
                  <a:pt x="4102938" y="293591"/>
                </a:cubicBezTo>
                <a:cubicBezTo>
                  <a:pt x="4207021" y="871677"/>
                  <a:pt x="4198413" y="1192653"/>
                  <a:pt x="4102938" y="1467917"/>
                </a:cubicBezTo>
                <a:cubicBezTo>
                  <a:pt x="4115454" y="1654458"/>
                  <a:pt x="3984485" y="1750235"/>
                  <a:pt x="3809347" y="1761508"/>
                </a:cubicBezTo>
                <a:cubicBezTo>
                  <a:pt x="2413171" y="1596511"/>
                  <a:pt x="681677" y="1830261"/>
                  <a:pt x="293591" y="1761508"/>
                </a:cubicBezTo>
                <a:cubicBezTo>
                  <a:pt x="153855" y="1778286"/>
                  <a:pt x="11884" y="1633366"/>
                  <a:pt x="0" y="1467917"/>
                </a:cubicBezTo>
                <a:cubicBezTo>
                  <a:pt x="94729" y="966295"/>
                  <a:pt x="80703" y="733382"/>
                  <a:pt x="0" y="293591"/>
                </a:cubicBezTo>
                <a:close/>
              </a:path>
              <a:path w="4102938" h="1761508" stroke="0" extrusionOk="0">
                <a:moveTo>
                  <a:pt x="0" y="293591"/>
                </a:moveTo>
                <a:cubicBezTo>
                  <a:pt x="-4394" y="116466"/>
                  <a:pt x="148208" y="-17288"/>
                  <a:pt x="293591" y="0"/>
                </a:cubicBezTo>
                <a:cubicBezTo>
                  <a:pt x="1339680" y="-161424"/>
                  <a:pt x="2503843" y="-82688"/>
                  <a:pt x="3809347" y="0"/>
                </a:cubicBezTo>
                <a:cubicBezTo>
                  <a:pt x="3994338" y="-19149"/>
                  <a:pt x="4106871" y="131974"/>
                  <a:pt x="4102938" y="293591"/>
                </a:cubicBezTo>
                <a:cubicBezTo>
                  <a:pt x="4192448" y="549389"/>
                  <a:pt x="4023466" y="1178297"/>
                  <a:pt x="4102938" y="1467917"/>
                </a:cubicBezTo>
                <a:cubicBezTo>
                  <a:pt x="4116574" y="1638550"/>
                  <a:pt x="3966797" y="1738211"/>
                  <a:pt x="3809347" y="1761508"/>
                </a:cubicBezTo>
                <a:cubicBezTo>
                  <a:pt x="2753638" y="1869504"/>
                  <a:pt x="2040997" y="1710916"/>
                  <a:pt x="293591" y="1761508"/>
                </a:cubicBezTo>
                <a:cubicBezTo>
                  <a:pt x="123588" y="1770105"/>
                  <a:pt x="-2564" y="1624455"/>
                  <a:pt x="0" y="1467917"/>
                </a:cubicBezTo>
                <a:cubicBezTo>
                  <a:pt x="-13919" y="1281644"/>
                  <a:pt x="-74349" y="485474"/>
                  <a:pt x="0" y="29359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Downloaded 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Site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Plot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IdTRee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Diameter (in dm) </a:t>
            </a:r>
            <a:r>
              <a:rPr lang="en-US" sz="1200" dirty="0">
                <a:solidFill>
                  <a:srgbClr val="FF0000"/>
                </a:solidFill>
              </a:rPr>
              <a:t>(potentially corrected)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HOM (in cm) </a:t>
            </a:r>
            <a:r>
              <a:rPr lang="en-US" sz="1200" dirty="0">
                <a:solidFill>
                  <a:srgbClr val="FF0000"/>
                </a:solidFill>
              </a:rPr>
              <a:t>(potentially adjusted to one height)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7030A0"/>
                </a:solidFill>
              </a:rPr>
              <a:t>DiameterOriginal</a:t>
            </a:r>
            <a:r>
              <a:rPr lang="en-US" sz="1200" dirty="0">
                <a:solidFill>
                  <a:srgbClr val="7030A0"/>
                </a:solidFill>
              </a:rPr>
              <a:t> (in mm)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7030A0"/>
                </a:solidFill>
              </a:rPr>
              <a:t>HOMOriginal</a:t>
            </a:r>
            <a:r>
              <a:rPr lang="en-US" sz="1200" dirty="0">
                <a:solidFill>
                  <a:srgbClr val="7030A0"/>
                </a:solidFill>
              </a:rPr>
              <a:t> (in mm, various height)</a:t>
            </a:r>
            <a:endParaRPr lang="en-US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EE65A5A-160C-4DEC-A487-2F599347DA37}"/>
              </a:ext>
            </a:extLst>
          </p:cNvPr>
          <p:cNvSpPr/>
          <p:nvPr/>
        </p:nvSpPr>
        <p:spPr>
          <a:xfrm>
            <a:off x="8095027" y="5020313"/>
            <a:ext cx="2882785" cy="1756936"/>
          </a:xfrm>
          <a:custGeom>
            <a:avLst/>
            <a:gdLst>
              <a:gd name="connsiteX0" fmla="*/ 0 w 2882785"/>
              <a:gd name="connsiteY0" fmla="*/ 292829 h 1756936"/>
              <a:gd name="connsiteX1" fmla="*/ 292829 w 2882785"/>
              <a:gd name="connsiteY1" fmla="*/ 0 h 1756936"/>
              <a:gd name="connsiteX2" fmla="*/ 2589956 w 2882785"/>
              <a:gd name="connsiteY2" fmla="*/ 0 h 1756936"/>
              <a:gd name="connsiteX3" fmla="*/ 2882785 w 2882785"/>
              <a:gd name="connsiteY3" fmla="*/ 292829 h 1756936"/>
              <a:gd name="connsiteX4" fmla="*/ 2882785 w 2882785"/>
              <a:gd name="connsiteY4" fmla="*/ 1464107 h 1756936"/>
              <a:gd name="connsiteX5" fmla="*/ 2589956 w 2882785"/>
              <a:gd name="connsiteY5" fmla="*/ 1756936 h 1756936"/>
              <a:gd name="connsiteX6" fmla="*/ 292829 w 2882785"/>
              <a:gd name="connsiteY6" fmla="*/ 1756936 h 1756936"/>
              <a:gd name="connsiteX7" fmla="*/ 0 w 2882785"/>
              <a:gd name="connsiteY7" fmla="*/ 1464107 h 1756936"/>
              <a:gd name="connsiteX8" fmla="*/ 0 w 2882785"/>
              <a:gd name="connsiteY8" fmla="*/ 292829 h 175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785" h="1756936" fill="none" extrusionOk="0">
                <a:moveTo>
                  <a:pt x="0" y="292829"/>
                </a:moveTo>
                <a:cubicBezTo>
                  <a:pt x="-9959" y="128247"/>
                  <a:pt x="112322" y="6404"/>
                  <a:pt x="292829" y="0"/>
                </a:cubicBezTo>
                <a:cubicBezTo>
                  <a:pt x="635771" y="72301"/>
                  <a:pt x="1984172" y="128079"/>
                  <a:pt x="2589956" y="0"/>
                </a:cubicBezTo>
                <a:cubicBezTo>
                  <a:pt x="2757292" y="11913"/>
                  <a:pt x="2866871" y="147439"/>
                  <a:pt x="2882785" y="292829"/>
                </a:cubicBezTo>
                <a:cubicBezTo>
                  <a:pt x="2779786" y="785932"/>
                  <a:pt x="2886636" y="1130751"/>
                  <a:pt x="2882785" y="1464107"/>
                </a:cubicBezTo>
                <a:cubicBezTo>
                  <a:pt x="2892759" y="1645271"/>
                  <a:pt x="2761117" y="1748748"/>
                  <a:pt x="2589956" y="1756936"/>
                </a:cubicBezTo>
                <a:cubicBezTo>
                  <a:pt x="2338441" y="1591939"/>
                  <a:pt x="802741" y="1825689"/>
                  <a:pt x="292829" y="1756936"/>
                </a:cubicBezTo>
                <a:cubicBezTo>
                  <a:pt x="154914" y="1774762"/>
                  <a:pt x="12958" y="1629434"/>
                  <a:pt x="0" y="1464107"/>
                </a:cubicBezTo>
                <a:cubicBezTo>
                  <a:pt x="-19996" y="1064663"/>
                  <a:pt x="-104246" y="701710"/>
                  <a:pt x="0" y="292829"/>
                </a:cubicBezTo>
                <a:close/>
              </a:path>
              <a:path w="2882785" h="1756936" stroke="0" extrusionOk="0">
                <a:moveTo>
                  <a:pt x="0" y="292829"/>
                </a:moveTo>
                <a:cubicBezTo>
                  <a:pt x="-6805" y="107906"/>
                  <a:pt x="148409" y="-17847"/>
                  <a:pt x="292829" y="0"/>
                </a:cubicBezTo>
                <a:cubicBezTo>
                  <a:pt x="701449" y="-161424"/>
                  <a:pt x="1577865" y="-82688"/>
                  <a:pt x="2589956" y="0"/>
                </a:cubicBezTo>
                <a:cubicBezTo>
                  <a:pt x="2773084" y="-17940"/>
                  <a:pt x="2887039" y="131676"/>
                  <a:pt x="2882785" y="292829"/>
                </a:cubicBezTo>
                <a:cubicBezTo>
                  <a:pt x="2796541" y="499956"/>
                  <a:pt x="2913983" y="1304693"/>
                  <a:pt x="2882785" y="1464107"/>
                </a:cubicBezTo>
                <a:cubicBezTo>
                  <a:pt x="2888138" y="1629163"/>
                  <a:pt x="2750483" y="1750992"/>
                  <a:pt x="2589956" y="1756936"/>
                </a:cubicBezTo>
                <a:cubicBezTo>
                  <a:pt x="1562125" y="1864932"/>
                  <a:pt x="739595" y="1706344"/>
                  <a:pt x="292829" y="1756936"/>
                </a:cubicBezTo>
                <a:cubicBezTo>
                  <a:pt x="118443" y="1770789"/>
                  <a:pt x="-6906" y="1610729"/>
                  <a:pt x="0" y="1464107"/>
                </a:cubicBezTo>
                <a:cubicBezTo>
                  <a:pt x="88131" y="1016363"/>
                  <a:pt x="-52463" y="506491"/>
                  <a:pt x="0" y="29282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Profile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Site = “Site”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Plot = “Quadrat”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 err="1"/>
              <a:t>IdTree</a:t>
            </a:r>
            <a:r>
              <a:rPr lang="en-US" sz="1200" b="0" i="0" u="none" dirty="0"/>
              <a:t> = “</a:t>
            </a:r>
            <a:r>
              <a:rPr lang="en-US" sz="1200" b="0" i="0" u="none" dirty="0" err="1"/>
              <a:t>TagID</a:t>
            </a:r>
            <a:r>
              <a:rPr lang="en-US" sz="1200" b="0" i="0" u="none" dirty="0"/>
              <a:t>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Diameter = “</a:t>
            </a:r>
            <a:r>
              <a:rPr lang="en-US" sz="1200" b="0" i="0" u="none" dirty="0" err="1"/>
              <a:t>TreeDiameter</a:t>
            </a:r>
            <a:r>
              <a:rPr lang="en-US" sz="1200" b="0" i="0" u="none" dirty="0"/>
              <a:t>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DianeterUnitMan</a:t>
            </a:r>
            <a:r>
              <a:rPr lang="en-US" sz="1200" dirty="0"/>
              <a:t> = “dm”</a:t>
            </a:r>
            <a:endParaRPr lang="en-US" sz="1200" b="0" i="0" u="none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HOM = “HOM”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HOMUnitMan</a:t>
            </a:r>
            <a:r>
              <a:rPr lang="en-US" sz="1200" dirty="0"/>
              <a:t> = “cm”</a:t>
            </a:r>
            <a:endParaRPr lang="en-US" sz="1200" b="0" i="0" u="none" dirty="0"/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F8496793-7852-459E-8FE7-6C11EBCFD5B0}"/>
              </a:ext>
            </a:extLst>
          </p:cNvPr>
          <p:cNvCxnSpPr>
            <a:cxnSpLocks/>
            <a:stCxn id="24" idx="2"/>
            <a:endCxn id="193" idx="0"/>
          </p:cNvCxnSpPr>
          <p:nvPr/>
        </p:nvCxnSpPr>
        <p:spPr>
          <a:xfrm rot="5400000">
            <a:off x="7711039" y="1104001"/>
            <a:ext cx="969429" cy="2345820"/>
          </a:xfrm>
          <a:prstGeom prst="curvedConnector3">
            <a:avLst>
              <a:gd name="adj1" fmla="val 50000"/>
            </a:avLst>
          </a:prstGeom>
          <a:ln w="19050">
            <a:prstDash val="lgDashDot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FA605A4F-61FB-40A9-AB92-01D98A2F7D11}"/>
              </a:ext>
            </a:extLst>
          </p:cNvPr>
          <p:cNvCxnSpPr>
            <a:cxnSpLocks/>
            <a:stCxn id="193" idx="2"/>
            <a:endCxn id="86" idx="0"/>
          </p:cNvCxnSpPr>
          <p:nvPr/>
        </p:nvCxnSpPr>
        <p:spPr>
          <a:xfrm rot="16200000" flipH="1">
            <a:off x="7241803" y="2798055"/>
            <a:ext cx="53485" cy="49140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BB81503-69CF-4C7B-BB72-815741131331}"/>
              </a:ext>
            </a:extLst>
          </p:cNvPr>
          <p:cNvSpPr/>
          <p:nvPr/>
        </p:nvSpPr>
        <p:spPr>
          <a:xfrm>
            <a:off x="9045778" y="2169300"/>
            <a:ext cx="1839653" cy="566903"/>
          </a:xfrm>
          <a:custGeom>
            <a:avLst/>
            <a:gdLst>
              <a:gd name="connsiteX0" fmla="*/ 0 w 1839653"/>
              <a:gd name="connsiteY0" fmla="*/ 94486 h 566903"/>
              <a:gd name="connsiteX1" fmla="*/ 94486 w 1839653"/>
              <a:gd name="connsiteY1" fmla="*/ 0 h 566903"/>
              <a:gd name="connsiteX2" fmla="*/ 1745167 w 1839653"/>
              <a:gd name="connsiteY2" fmla="*/ 0 h 566903"/>
              <a:gd name="connsiteX3" fmla="*/ 1839653 w 1839653"/>
              <a:gd name="connsiteY3" fmla="*/ 94486 h 566903"/>
              <a:gd name="connsiteX4" fmla="*/ 1839653 w 1839653"/>
              <a:gd name="connsiteY4" fmla="*/ 472417 h 566903"/>
              <a:gd name="connsiteX5" fmla="*/ 1745167 w 1839653"/>
              <a:gd name="connsiteY5" fmla="*/ 566903 h 566903"/>
              <a:gd name="connsiteX6" fmla="*/ 94486 w 1839653"/>
              <a:gd name="connsiteY6" fmla="*/ 566903 h 566903"/>
              <a:gd name="connsiteX7" fmla="*/ 0 w 1839653"/>
              <a:gd name="connsiteY7" fmla="*/ 472417 h 566903"/>
              <a:gd name="connsiteX8" fmla="*/ 0 w 1839653"/>
              <a:gd name="connsiteY8" fmla="*/ 94486 h 56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9653" h="566903" fill="none" extrusionOk="0">
                <a:moveTo>
                  <a:pt x="0" y="94486"/>
                </a:moveTo>
                <a:cubicBezTo>
                  <a:pt x="-7988" y="40011"/>
                  <a:pt x="38319" y="1358"/>
                  <a:pt x="94486" y="0"/>
                </a:cubicBezTo>
                <a:cubicBezTo>
                  <a:pt x="439179" y="68209"/>
                  <a:pt x="931682" y="-54736"/>
                  <a:pt x="1745167" y="0"/>
                </a:cubicBezTo>
                <a:cubicBezTo>
                  <a:pt x="1800877" y="7487"/>
                  <a:pt x="1838417" y="43572"/>
                  <a:pt x="1839653" y="94486"/>
                </a:cubicBezTo>
                <a:cubicBezTo>
                  <a:pt x="1819150" y="273414"/>
                  <a:pt x="1810371" y="394899"/>
                  <a:pt x="1839653" y="472417"/>
                </a:cubicBezTo>
                <a:cubicBezTo>
                  <a:pt x="1840198" y="525663"/>
                  <a:pt x="1799397" y="565127"/>
                  <a:pt x="1745167" y="566903"/>
                </a:cubicBezTo>
                <a:cubicBezTo>
                  <a:pt x="926477" y="688530"/>
                  <a:pt x="353452" y="703167"/>
                  <a:pt x="94486" y="566903"/>
                </a:cubicBezTo>
                <a:cubicBezTo>
                  <a:pt x="47816" y="571030"/>
                  <a:pt x="3743" y="525640"/>
                  <a:pt x="0" y="472417"/>
                </a:cubicBezTo>
                <a:cubicBezTo>
                  <a:pt x="-17458" y="283768"/>
                  <a:pt x="-23426" y="211326"/>
                  <a:pt x="0" y="94486"/>
                </a:cubicBezTo>
                <a:close/>
              </a:path>
              <a:path w="1839653" h="566903" stroke="0" extrusionOk="0">
                <a:moveTo>
                  <a:pt x="0" y="94486"/>
                </a:moveTo>
                <a:cubicBezTo>
                  <a:pt x="-2377" y="34199"/>
                  <a:pt x="45211" y="-2999"/>
                  <a:pt x="94486" y="0"/>
                </a:cubicBezTo>
                <a:cubicBezTo>
                  <a:pt x="528429" y="99113"/>
                  <a:pt x="1181167" y="122894"/>
                  <a:pt x="1745167" y="0"/>
                </a:cubicBezTo>
                <a:cubicBezTo>
                  <a:pt x="1799909" y="-2145"/>
                  <a:pt x="1846972" y="43287"/>
                  <a:pt x="1839653" y="94486"/>
                </a:cubicBezTo>
                <a:cubicBezTo>
                  <a:pt x="1843865" y="270088"/>
                  <a:pt x="1833563" y="377315"/>
                  <a:pt x="1839653" y="472417"/>
                </a:cubicBezTo>
                <a:cubicBezTo>
                  <a:pt x="1844109" y="527373"/>
                  <a:pt x="1796043" y="560417"/>
                  <a:pt x="1745167" y="566903"/>
                </a:cubicBezTo>
                <a:cubicBezTo>
                  <a:pt x="1353686" y="562536"/>
                  <a:pt x="344336" y="486015"/>
                  <a:pt x="94486" y="566903"/>
                </a:cubicBezTo>
                <a:cubicBezTo>
                  <a:pt x="41748" y="567511"/>
                  <a:pt x="-460" y="523595"/>
                  <a:pt x="0" y="472417"/>
                </a:cubicBezTo>
                <a:cubicBezTo>
                  <a:pt x="-33097" y="368164"/>
                  <a:pt x="-2509" y="223181"/>
                  <a:pt x="0" y="9448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Arguments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…</a:t>
            </a:r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FB3D22C1-2F5D-4D81-A325-EB0601772A69}"/>
              </a:ext>
            </a:extLst>
          </p:cNvPr>
          <p:cNvCxnSpPr>
            <a:cxnSpLocks/>
            <a:stCxn id="99" idx="1"/>
            <a:endCxn id="193" idx="0"/>
          </p:cNvCxnSpPr>
          <p:nvPr/>
        </p:nvCxnSpPr>
        <p:spPr>
          <a:xfrm rot="10800000" flipV="1">
            <a:off x="7022844" y="2452752"/>
            <a:ext cx="2022935" cy="308874"/>
          </a:xfrm>
          <a:prstGeom prst="curved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3B50406E-54D6-4820-A544-D1FD54E876B3}"/>
              </a:ext>
            </a:extLst>
          </p:cNvPr>
          <p:cNvCxnSpPr>
            <a:cxnSpLocks/>
            <a:stCxn id="88" idx="1"/>
            <a:endCxn id="192" idx="3"/>
          </p:cNvCxnSpPr>
          <p:nvPr/>
        </p:nvCxnSpPr>
        <p:spPr>
          <a:xfrm rot="10800000">
            <a:off x="6275135" y="4957321"/>
            <a:ext cx="1819893" cy="94146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4025CDA4-8502-4D60-B81D-314DF30049A1}"/>
              </a:ext>
            </a:extLst>
          </p:cNvPr>
          <p:cNvCxnSpPr>
            <a:cxnSpLocks/>
            <a:stCxn id="86" idx="2"/>
            <a:endCxn id="192" idx="3"/>
          </p:cNvCxnSpPr>
          <p:nvPr/>
        </p:nvCxnSpPr>
        <p:spPr>
          <a:xfrm rot="5400000">
            <a:off x="6810699" y="4253772"/>
            <a:ext cx="167984" cy="1239113"/>
          </a:xfrm>
          <a:prstGeom prst="curvedConnector2">
            <a:avLst/>
          </a:prstGeom>
          <a:ln w="19050">
            <a:prstDash val="lgDashDot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40EE95B4-BCDA-4C76-8FC4-F55C5034DF40}"/>
              </a:ext>
            </a:extLst>
          </p:cNvPr>
          <p:cNvCxnSpPr>
            <a:cxnSpLocks/>
            <a:stCxn id="192" idx="1"/>
            <a:endCxn id="87" idx="1"/>
          </p:cNvCxnSpPr>
          <p:nvPr/>
        </p:nvCxnSpPr>
        <p:spPr>
          <a:xfrm rot="10800000" flipV="1">
            <a:off x="1186198" y="4957320"/>
            <a:ext cx="344203" cy="1019926"/>
          </a:xfrm>
          <a:prstGeom prst="curvedConnector3">
            <a:avLst>
              <a:gd name="adj1" fmla="val 166414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2AAD1D0D-C34B-4820-9776-225A2F60AC86}"/>
              </a:ext>
            </a:extLst>
          </p:cNvPr>
          <p:cNvSpPr/>
          <p:nvPr/>
        </p:nvSpPr>
        <p:spPr>
          <a:xfrm>
            <a:off x="4439672" y="1189287"/>
            <a:ext cx="3074575" cy="255389"/>
          </a:xfrm>
          <a:custGeom>
            <a:avLst/>
            <a:gdLst>
              <a:gd name="connsiteX0" fmla="*/ 0 w 3074575"/>
              <a:gd name="connsiteY0" fmla="*/ 42566 h 255389"/>
              <a:gd name="connsiteX1" fmla="*/ 42566 w 3074575"/>
              <a:gd name="connsiteY1" fmla="*/ 0 h 255389"/>
              <a:gd name="connsiteX2" fmla="*/ 3032009 w 3074575"/>
              <a:gd name="connsiteY2" fmla="*/ 0 h 255389"/>
              <a:gd name="connsiteX3" fmla="*/ 3074575 w 3074575"/>
              <a:gd name="connsiteY3" fmla="*/ 42566 h 255389"/>
              <a:gd name="connsiteX4" fmla="*/ 3074575 w 3074575"/>
              <a:gd name="connsiteY4" fmla="*/ 212823 h 255389"/>
              <a:gd name="connsiteX5" fmla="*/ 3032009 w 3074575"/>
              <a:gd name="connsiteY5" fmla="*/ 255389 h 255389"/>
              <a:gd name="connsiteX6" fmla="*/ 42566 w 3074575"/>
              <a:gd name="connsiteY6" fmla="*/ 255389 h 255389"/>
              <a:gd name="connsiteX7" fmla="*/ 0 w 3074575"/>
              <a:gd name="connsiteY7" fmla="*/ 212823 h 255389"/>
              <a:gd name="connsiteX8" fmla="*/ 0 w 3074575"/>
              <a:gd name="connsiteY8" fmla="*/ 42566 h 25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4575" h="255389" fill="none" extrusionOk="0">
                <a:moveTo>
                  <a:pt x="0" y="42566"/>
                </a:moveTo>
                <a:cubicBezTo>
                  <a:pt x="557" y="17033"/>
                  <a:pt x="18739" y="1163"/>
                  <a:pt x="42566" y="0"/>
                </a:cubicBezTo>
                <a:cubicBezTo>
                  <a:pt x="1456820" y="-116466"/>
                  <a:pt x="2016878" y="-141167"/>
                  <a:pt x="3032009" y="0"/>
                </a:cubicBezTo>
                <a:cubicBezTo>
                  <a:pt x="3055893" y="37"/>
                  <a:pt x="3073164" y="18866"/>
                  <a:pt x="3074575" y="42566"/>
                </a:cubicBezTo>
                <a:cubicBezTo>
                  <a:pt x="3081958" y="78609"/>
                  <a:pt x="3062105" y="139916"/>
                  <a:pt x="3074575" y="212823"/>
                </a:cubicBezTo>
                <a:cubicBezTo>
                  <a:pt x="3077045" y="238394"/>
                  <a:pt x="3057349" y="253372"/>
                  <a:pt x="3032009" y="255389"/>
                </a:cubicBezTo>
                <a:cubicBezTo>
                  <a:pt x="2207546" y="195794"/>
                  <a:pt x="931601" y="374122"/>
                  <a:pt x="42566" y="255389"/>
                </a:cubicBezTo>
                <a:cubicBezTo>
                  <a:pt x="22199" y="252092"/>
                  <a:pt x="435" y="236653"/>
                  <a:pt x="0" y="212823"/>
                </a:cubicBezTo>
                <a:cubicBezTo>
                  <a:pt x="-3927" y="156271"/>
                  <a:pt x="-2522" y="120968"/>
                  <a:pt x="0" y="42566"/>
                </a:cubicBezTo>
                <a:close/>
              </a:path>
              <a:path w="3074575" h="255389" stroke="0" extrusionOk="0">
                <a:moveTo>
                  <a:pt x="0" y="42566"/>
                </a:moveTo>
                <a:cubicBezTo>
                  <a:pt x="-3654" y="20299"/>
                  <a:pt x="19364" y="-725"/>
                  <a:pt x="42566" y="0"/>
                </a:cubicBezTo>
                <a:cubicBezTo>
                  <a:pt x="603512" y="108859"/>
                  <a:pt x="2581613" y="93383"/>
                  <a:pt x="3032009" y="0"/>
                </a:cubicBezTo>
                <a:cubicBezTo>
                  <a:pt x="3058173" y="228"/>
                  <a:pt x="3072144" y="17774"/>
                  <a:pt x="3074575" y="42566"/>
                </a:cubicBezTo>
                <a:cubicBezTo>
                  <a:pt x="3088335" y="89520"/>
                  <a:pt x="3088550" y="182027"/>
                  <a:pt x="3074575" y="212823"/>
                </a:cubicBezTo>
                <a:cubicBezTo>
                  <a:pt x="3072882" y="240323"/>
                  <a:pt x="3051744" y="254720"/>
                  <a:pt x="3032009" y="255389"/>
                </a:cubicBezTo>
                <a:cubicBezTo>
                  <a:pt x="1641771" y="255686"/>
                  <a:pt x="1082794" y="91106"/>
                  <a:pt x="42566" y="255389"/>
                </a:cubicBezTo>
                <a:cubicBezTo>
                  <a:pt x="16012" y="256798"/>
                  <a:pt x="-2836" y="235047"/>
                  <a:pt x="0" y="212823"/>
                </a:cubicBezTo>
                <a:cubicBezTo>
                  <a:pt x="-2807" y="147581"/>
                  <a:pt x="2632" y="79262"/>
                  <a:pt x="0" y="4256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57265931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RequiredFormat</a:t>
            </a:r>
            <a:r>
              <a:rPr lang="en-US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 Data, Input Profile)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5487ECDC-DAF6-4276-9A63-BF73C281A74C}"/>
              </a:ext>
            </a:extLst>
          </p:cNvPr>
          <p:cNvSpPr/>
          <p:nvPr/>
        </p:nvSpPr>
        <p:spPr>
          <a:xfrm>
            <a:off x="1530400" y="4829625"/>
            <a:ext cx="4744734" cy="255389"/>
          </a:xfrm>
          <a:custGeom>
            <a:avLst/>
            <a:gdLst>
              <a:gd name="connsiteX0" fmla="*/ 0 w 4744734"/>
              <a:gd name="connsiteY0" fmla="*/ 42566 h 255389"/>
              <a:gd name="connsiteX1" fmla="*/ 42566 w 4744734"/>
              <a:gd name="connsiteY1" fmla="*/ 0 h 255389"/>
              <a:gd name="connsiteX2" fmla="*/ 4702168 w 4744734"/>
              <a:gd name="connsiteY2" fmla="*/ 0 h 255389"/>
              <a:gd name="connsiteX3" fmla="*/ 4744734 w 4744734"/>
              <a:gd name="connsiteY3" fmla="*/ 42566 h 255389"/>
              <a:gd name="connsiteX4" fmla="*/ 4744734 w 4744734"/>
              <a:gd name="connsiteY4" fmla="*/ 212823 h 255389"/>
              <a:gd name="connsiteX5" fmla="*/ 4702168 w 4744734"/>
              <a:gd name="connsiteY5" fmla="*/ 255389 h 255389"/>
              <a:gd name="connsiteX6" fmla="*/ 42566 w 4744734"/>
              <a:gd name="connsiteY6" fmla="*/ 255389 h 255389"/>
              <a:gd name="connsiteX7" fmla="*/ 0 w 4744734"/>
              <a:gd name="connsiteY7" fmla="*/ 212823 h 255389"/>
              <a:gd name="connsiteX8" fmla="*/ 0 w 4744734"/>
              <a:gd name="connsiteY8" fmla="*/ 42566 h 25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4734" h="255389" fill="none" extrusionOk="0">
                <a:moveTo>
                  <a:pt x="0" y="42566"/>
                </a:moveTo>
                <a:cubicBezTo>
                  <a:pt x="557" y="17033"/>
                  <a:pt x="18739" y="1163"/>
                  <a:pt x="42566" y="0"/>
                </a:cubicBezTo>
                <a:cubicBezTo>
                  <a:pt x="1158451" y="-116466"/>
                  <a:pt x="3969244" y="-141167"/>
                  <a:pt x="4702168" y="0"/>
                </a:cubicBezTo>
                <a:cubicBezTo>
                  <a:pt x="4726052" y="37"/>
                  <a:pt x="4743323" y="18866"/>
                  <a:pt x="4744734" y="42566"/>
                </a:cubicBezTo>
                <a:cubicBezTo>
                  <a:pt x="4752117" y="78609"/>
                  <a:pt x="4732264" y="139916"/>
                  <a:pt x="4744734" y="212823"/>
                </a:cubicBezTo>
                <a:cubicBezTo>
                  <a:pt x="4747204" y="238394"/>
                  <a:pt x="4727508" y="253372"/>
                  <a:pt x="4702168" y="255389"/>
                </a:cubicBezTo>
                <a:cubicBezTo>
                  <a:pt x="3900940" y="195794"/>
                  <a:pt x="856752" y="374122"/>
                  <a:pt x="42566" y="255389"/>
                </a:cubicBezTo>
                <a:cubicBezTo>
                  <a:pt x="22199" y="252092"/>
                  <a:pt x="435" y="236653"/>
                  <a:pt x="0" y="212823"/>
                </a:cubicBezTo>
                <a:cubicBezTo>
                  <a:pt x="-3927" y="156271"/>
                  <a:pt x="-2522" y="120968"/>
                  <a:pt x="0" y="42566"/>
                </a:cubicBezTo>
                <a:close/>
              </a:path>
              <a:path w="4744734" h="255389" stroke="0" extrusionOk="0">
                <a:moveTo>
                  <a:pt x="0" y="42566"/>
                </a:moveTo>
                <a:cubicBezTo>
                  <a:pt x="-3654" y="20299"/>
                  <a:pt x="19364" y="-725"/>
                  <a:pt x="42566" y="0"/>
                </a:cubicBezTo>
                <a:cubicBezTo>
                  <a:pt x="883113" y="108859"/>
                  <a:pt x="2670491" y="93383"/>
                  <a:pt x="4702168" y="0"/>
                </a:cubicBezTo>
                <a:cubicBezTo>
                  <a:pt x="4728332" y="228"/>
                  <a:pt x="4742303" y="17774"/>
                  <a:pt x="4744734" y="42566"/>
                </a:cubicBezTo>
                <a:cubicBezTo>
                  <a:pt x="4758494" y="89520"/>
                  <a:pt x="4758709" y="182027"/>
                  <a:pt x="4744734" y="212823"/>
                </a:cubicBezTo>
                <a:cubicBezTo>
                  <a:pt x="4743041" y="240323"/>
                  <a:pt x="4721903" y="254720"/>
                  <a:pt x="4702168" y="255389"/>
                </a:cubicBezTo>
                <a:cubicBezTo>
                  <a:pt x="4093086" y="255686"/>
                  <a:pt x="1389628" y="91106"/>
                  <a:pt x="42566" y="255389"/>
                </a:cubicBezTo>
                <a:cubicBezTo>
                  <a:pt x="16012" y="256798"/>
                  <a:pt x="-2836" y="235047"/>
                  <a:pt x="0" y="212823"/>
                </a:cubicBezTo>
                <a:cubicBezTo>
                  <a:pt x="-2807" y="147581"/>
                  <a:pt x="2632" y="79262"/>
                  <a:pt x="0" y="4256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57265931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ReversedRequiredFormat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(Standard or Corrected Data, Output Profile)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5001D79B-8F6A-47B8-A672-BD0710895625}"/>
              </a:ext>
            </a:extLst>
          </p:cNvPr>
          <p:cNvSpPr/>
          <p:nvPr/>
        </p:nvSpPr>
        <p:spPr>
          <a:xfrm>
            <a:off x="5102231" y="2761626"/>
            <a:ext cx="3841223" cy="255389"/>
          </a:xfrm>
          <a:custGeom>
            <a:avLst/>
            <a:gdLst>
              <a:gd name="connsiteX0" fmla="*/ 0 w 3841223"/>
              <a:gd name="connsiteY0" fmla="*/ 42566 h 255389"/>
              <a:gd name="connsiteX1" fmla="*/ 42566 w 3841223"/>
              <a:gd name="connsiteY1" fmla="*/ 0 h 255389"/>
              <a:gd name="connsiteX2" fmla="*/ 3798657 w 3841223"/>
              <a:gd name="connsiteY2" fmla="*/ 0 h 255389"/>
              <a:gd name="connsiteX3" fmla="*/ 3841223 w 3841223"/>
              <a:gd name="connsiteY3" fmla="*/ 42566 h 255389"/>
              <a:gd name="connsiteX4" fmla="*/ 3841223 w 3841223"/>
              <a:gd name="connsiteY4" fmla="*/ 212823 h 255389"/>
              <a:gd name="connsiteX5" fmla="*/ 3798657 w 3841223"/>
              <a:gd name="connsiteY5" fmla="*/ 255389 h 255389"/>
              <a:gd name="connsiteX6" fmla="*/ 42566 w 3841223"/>
              <a:gd name="connsiteY6" fmla="*/ 255389 h 255389"/>
              <a:gd name="connsiteX7" fmla="*/ 0 w 3841223"/>
              <a:gd name="connsiteY7" fmla="*/ 212823 h 255389"/>
              <a:gd name="connsiteX8" fmla="*/ 0 w 3841223"/>
              <a:gd name="connsiteY8" fmla="*/ 42566 h 25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1223" h="255389" fill="none" extrusionOk="0">
                <a:moveTo>
                  <a:pt x="0" y="42566"/>
                </a:moveTo>
                <a:cubicBezTo>
                  <a:pt x="-373" y="19389"/>
                  <a:pt x="19820" y="644"/>
                  <a:pt x="42566" y="0"/>
                </a:cubicBezTo>
                <a:cubicBezTo>
                  <a:pt x="1123480" y="-41674"/>
                  <a:pt x="2174066" y="-34848"/>
                  <a:pt x="3798657" y="0"/>
                </a:cubicBezTo>
                <a:cubicBezTo>
                  <a:pt x="3819543" y="932"/>
                  <a:pt x="3840249" y="18979"/>
                  <a:pt x="3841223" y="42566"/>
                </a:cubicBezTo>
                <a:cubicBezTo>
                  <a:pt x="3854083" y="126473"/>
                  <a:pt x="3850836" y="179966"/>
                  <a:pt x="3841223" y="212823"/>
                </a:cubicBezTo>
                <a:cubicBezTo>
                  <a:pt x="3843701" y="237771"/>
                  <a:pt x="3825001" y="254771"/>
                  <a:pt x="3798657" y="255389"/>
                </a:cubicBezTo>
                <a:cubicBezTo>
                  <a:pt x="2645395" y="90656"/>
                  <a:pt x="854943" y="338442"/>
                  <a:pt x="42566" y="255389"/>
                </a:cubicBezTo>
                <a:cubicBezTo>
                  <a:pt x="19723" y="256073"/>
                  <a:pt x="1896" y="238495"/>
                  <a:pt x="0" y="212823"/>
                </a:cubicBezTo>
                <a:cubicBezTo>
                  <a:pt x="10592" y="132180"/>
                  <a:pt x="8441" y="120037"/>
                  <a:pt x="0" y="42566"/>
                </a:cubicBezTo>
                <a:close/>
              </a:path>
              <a:path w="3841223" h="255389" stroke="0" extrusionOk="0">
                <a:moveTo>
                  <a:pt x="0" y="42566"/>
                </a:moveTo>
                <a:cubicBezTo>
                  <a:pt x="106" y="21018"/>
                  <a:pt x="15061" y="300"/>
                  <a:pt x="42566" y="0"/>
                </a:cubicBezTo>
                <a:cubicBezTo>
                  <a:pt x="1820016" y="-151106"/>
                  <a:pt x="3229248" y="127079"/>
                  <a:pt x="3798657" y="0"/>
                </a:cubicBezTo>
                <a:cubicBezTo>
                  <a:pt x="3821759" y="-3697"/>
                  <a:pt x="3840404" y="15697"/>
                  <a:pt x="3841223" y="42566"/>
                </a:cubicBezTo>
                <a:cubicBezTo>
                  <a:pt x="3838099" y="62213"/>
                  <a:pt x="3827579" y="184536"/>
                  <a:pt x="3841223" y="212823"/>
                </a:cubicBezTo>
                <a:cubicBezTo>
                  <a:pt x="3845634" y="237886"/>
                  <a:pt x="3822036" y="254946"/>
                  <a:pt x="3798657" y="255389"/>
                </a:cubicBezTo>
                <a:cubicBezTo>
                  <a:pt x="2580805" y="241929"/>
                  <a:pt x="421361" y="409815"/>
                  <a:pt x="42566" y="255389"/>
                </a:cubicBezTo>
                <a:cubicBezTo>
                  <a:pt x="20245" y="253528"/>
                  <a:pt x="1990" y="235971"/>
                  <a:pt x="0" y="212823"/>
                </a:cubicBezTo>
                <a:cubicBezTo>
                  <a:pt x="-14272" y="143512"/>
                  <a:pt x="-13844" y="106476"/>
                  <a:pt x="0" y="4256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93864521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Vincyanes’function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(Standardized Data, Arguments)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6D2B1B-DDD6-425E-9DEF-C74D931F9B89}"/>
              </a:ext>
            </a:extLst>
          </p:cNvPr>
          <p:cNvSpPr txBox="1"/>
          <p:nvPr/>
        </p:nvSpPr>
        <p:spPr>
          <a:xfrm>
            <a:off x="5431316" y="104688"/>
            <a:ext cx="1814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Option 1</a:t>
            </a:r>
          </a:p>
        </p:txBody>
      </p:sp>
    </p:spTree>
    <p:extLst>
      <p:ext uri="{BB962C8B-B14F-4D97-AF65-F5344CB8AC3E}">
        <p14:creationId xmlns:p14="http://schemas.microsoft.com/office/powerpoint/2010/main" val="220711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89559438-D21F-45F2-838A-C1BEC0ED97E1}"/>
              </a:ext>
            </a:extLst>
          </p:cNvPr>
          <p:cNvCxnSpPr>
            <a:cxnSpLocks/>
            <a:stCxn id="24" idx="2"/>
            <a:endCxn id="192" idx="3"/>
          </p:cNvCxnSpPr>
          <p:nvPr/>
        </p:nvCxnSpPr>
        <p:spPr>
          <a:xfrm rot="5400000">
            <a:off x="6259482" y="1807850"/>
            <a:ext cx="3124834" cy="3093529"/>
          </a:xfrm>
          <a:prstGeom prst="curved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151100A-F516-4B07-B6DE-ACB48D386F3B}"/>
              </a:ext>
            </a:extLst>
          </p:cNvPr>
          <p:cNvSpPr/>
          <p:nvPr/>
        </p:nvSpPr>
        <p:spPr>
          <a:xfrm>
            <a:off x="4460031" y="2064762"/>
            <a:ext cx="6609351" cy="2736052"/>
          </a:xfrm>
          <a:custGeom>
            <a:avLst/>
            <a:gdLst>
              <a:gd name="connsiteX0" fmla="*/ 0 w 6609351"/>
              <a:gd name="connsiteY0" fmla="*/ 456018 h 2736052"/>
              <a:gd name="connsiteX1" fmla="*/ 456018 w 6609351"/>
              <a:gd name="connsiteY1" fmla="*/ 0 h 2736052"/>
              <a:gd name="connsiteX2" fmla="*/ 6153333 w 6609351"/>
              <a:gd name="connsiteY2" fmla="*/ 0 h 2736052"/>
              <a:gd name="connsiteX3" fmla="*/ 6609351 w 6609351"/>
              <a:gd name="connsiteY3" fmla="*/ 456018 h 2736052"/>
              <a:gd name="connsiteX4" fmla="*/ 6609351 w 6609351"/>
              <a:gd name="connsiteY4" fmla="*/ 2280034 h 2736052"/>
              <a:gd name="connsiteX5" fmla="*/ 6153333 w 6609351"/>
              <a:gd name="connsiteY5" fmla="*/ 2736052 h 2736052"/>
              <a:gd name="connsiteX6" fmla="*/ 456018 w 6609351"/>
              <a:gd name="connsiteY6" fmla="*/ 2736052 h 2736052"/>
              <a:gd name="connsiteX7" fmla="*/ 0 w 6609351"/>
              <a:gd name="connsiteY7" fmla="*/ 2280034 h 2736052"/>
              <a:gd name="connsiteX8" fmla="*/ 0 w 6609351"/>
              <a:gd name="connsiteY8" fmla="*/ 456018 h 273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9351" h="2736052" fill="none" extrusionOk="0">
                <a:moveTo>
                  <a:pt x="0" y="456018"/>
                </a:moveTo>
                <a:cubicBezTo>
                  <a:pt x="6933" y="229614"/>
                  <a:pt x="190759" y="11318"/>
                  <a:pt x="456018" y="0"/>
                </a:cubicBezTo>
                <a:cubicBezTo>
                  <a:pt x="1958248" y="-62407"/>
                  <a:pt x="5084289" y="36669"/>
                  <a:pt x="6153333" y="0"/>
                </a:cubicBezTo>
                <a:cubicBezTo>
                  <a:pt x="6418419" y="-766"/>
                  <a:pt x="6595919" y="204727"/>
                  <a:pt x="6609351" y="456018"/>
                </a:cubicBezTo>
                <a:cubicBezTo>
                  <a:pt x="6671605" y="1006335"/>
                  <a:pt x="6726831" y="2092853"/>
                  <a:pt x="6609351" y="2280034"/>
                </a:cubicBezTo>
                <a:cubicBezTo>
                  <a:pt x="6603173" y="2531346"/>
                  <a:pt x="6421951" y="2734173"/>
                  <a:pt x="6153333" y="2736052"/>
                </a:cubicBezTo>
                <a:cubicBezTo>
                  <a:pt x="5019125" y="2782753"/>
                  <a:pt x="2979685" y="2636521"/>
                  <a:pt x="456018" y="2736052"/>
                </a:cubicBezTo>
                <a:cubicBezTo>
                  <a:pt x="229636" y="2701653"/>
                  <a:pt x="23682" y="2514598"/>
                  <a:pt x="0" y="2280034"/>
                </a:cubicBezTo>
                <a:cubicBezTo>
                  <a:pt x="159374" y="2021761"/>
                  <a:pt x="-60947" y="1127068"/>
                  <a:pt x="0" y="456018"/>
                </a:cubicBezTo>
                <a:close/>
              </a:path>
              <a:path w="6609351" h="2736052" stroke="0" extrusionOk="0">
                <a:moveTo>
                  <a:pt x="0" y="456018"/>
                </a:moveTo>
                <a:cubicBezTo>
                  <a:pt x="18586" y="206366"/>
                  <a:pt x="175834" y="20130"/>
                  <a:pt x="456018" y="0"/>
                </a:cubicBezTo>
                <a:cubicBezTo>
                  <a:pt x="1521078" y="132456"/>
                  <a:pt x="5135884" y="155"/>
                  <a:pt x="6153333" y="0"/>
                </a:cubicBezTo>
                <a:cubicBezTo>
                  <a:pt x="6372041" y="-8164"/>
                  <a:pt x="6623935" y="250411"/>
                  <a:pt x="6609351" y="456018"/>
                </a:cubicBezTo>
                <a:cubicBezTo>
                  <a:pt x="6664542" y="1129200"/>
                  <a:pt x="6450976" y="2066144"/>
                  <a:pt x="6609351" y="2280034"/>
                </a:cubicBezTo>
                <a:cubicBezTo>
                  <a:pt x="6615996" y="2573307"/>
                  <a:pt x="6358108" y="2736632"/>
                  <a:pt x="6153333" y="2736052"/>
                </a:cubicBezTo>
                <a:cubicBezTo>
                  <a:pt x="3559886" y="2577379"/>
                  <a:pt x="1280324" y="2584822"/>
                  <a:pt x="456018" y="2736052"/>
                </a:cubicBezTo>
                <a:cubicBezTo>
                  <a:pt x="206448" y="2708357"/>
                  <a:pt x="-4315" y="2529661"/>
                  <a:pt x="0" y="2280034"/>
                </a:cubicBezTo>
                <a:cubicBezTo>
                  <a:pt x="162685" y="1672293"/>
                  <a:pt x="96244" y="853384"/>
                  <a:pt x="0" y="45601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1000"/>
            </a:schemeClr>
          </a:solidFill>
          <a:ln w="38100">
            <a:prstDash val="lgDashDotDot"/>
            <a:extLst>
              <a:ext uri="{C807C97D-BFC1-408E-A445-0C87EB9F89A2}">
                <ask:lineSketchStyleProps xmlns:ask="http://schemas.microsoft.com/office/drawing/2018/sketchyshapes" sd="204717041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OPTIONAL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72FDDD-0D99-4CAD-B749-B1D5B3E759C7}"/>
              </a:ext>
            </a:extLst>
          </p:cNvPr>
          <p:cNvSpPr/>
          <p:nvPr/>
        </p:nvSpPr>
        <p:spPr>
          <a:xfrm>
            <a:off x="1019982" y="145595"/>
            <a:ext cx="2882785" cy="1373602"/>
          </a:xfrm>
          <a:custGeom>
            <a:avLst/>
            <a:gdLst>
              <a:gd name="connsiteX0" fmla="*/ 0 w 2882785"/>
              <a:gd name="connsiteY0" fmla="*/ 228938 h 1373602"/>
              <a:gd name="connsiteX1" fmla="*/ 228938 w 2882785"/>
              <a:gd name="connsiteY1" fmla="*/ 0 h 1373602"/>
              <a:gd name="connsiteX2" fmla="*/ 2653847 w 2882785"/>
              <a:gd name="connsiteY2" fmla="*/ 0 h 1373602"/>
              <a:gd name="connsiteX3" fmla="*/ 2882785 w 2882785"/>
              <a:gd name="connsiteY3" fmla="*/ 228938 h 1373602"/>
              <a:gd name="connsiteX4" fmla="*/ 2882785 w 2882785"/>
              <a:gd name="connsiteY4" fmla="*/ 1144664 h 1373602"/>
              <a:gd name="connsiteX5" fmla="*/ 2653847 w 2882785"/>
              <a:gd name="connsiteY5" fmla="*/ 1373602 h 1373602"/>
              <a:gd name="connsiteX6" fmla="*/ 228938 w 2882785"/>
              <a:gd name="connsiteY6" fmla="*/ 1373602 h 1373602"/>
              <a:gd name="connsiteX7" fmla="*/ 0 w 2882785"/>
              <a:gd name="connsiteY7" fmla="*/ 1144664 h 1373602"/>
              <a:gd name="connsiteX8" fmla="*/ 0 w 2882785"/>
              <a:gd name="connsiteY8" fmla="*/ 228938 h 137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785" h="1373602" fill="none" extrusionOk="0">
                <a:moveTo>
                  <a:pt x="0" y="228938"/>
                </a:moveTo>
                <a:cubicBezTo>
                  <a:pt x="-13003" y="98768"/>
                  <a:pt x="82103" y="6954"/>
                  <a:pt x="228938" y="0"/>
                </a:cubicBezTo>
                <a:cubicBezTo>
                  <a:pt x="1135114" y="72301"/>
                  <a:pt x="1801369" y="128079"/>
                  <a:pt x="2653847" y="0"/>
                </a:cubicBezTo>
                <a:cubicBezTo>
                  <a:pt x="2787883" y="16128"/>
                  <a:pt x="2880978" y="104354"/>
                  <a:pt x="2882785" y="228938"/>
                </a:cubicBezTo>
                <a:cubicBezTo>
                  <a:pt x="2936486" y="670590"/>
                  <a:pt x="2840272" y="802491"/>
                  <a:pt x="2882785" y="1144664"/>
                </a:cubicBezTo>
                <a:cubicBezTo>
                  <a:pt x="2886576" y="1278492"/>
                  <a:pt x="2781447" y="1372595"/>
                  <a:pt x="2653847" y="1373602"/>
                </a:cubicBezTo>
                <a:cubicBezTo>
                  <a:pt x="1758280" y="1208605"/>
                  <a:pt x="601705" y="1442355"/>
                  <a:pt x="228938" y="1373602"/>
                </a:cubicBezTo>
                <a:cubicBezTo>
                  <a:pt x="122217" y="1388365"/>
                  <a:pt x="18325" y="1276197"/>
                  <a:pt x="0" y="1144664"/>
                </a:cubicBezTo>
                <a:cubicBezTo>
                  <a:pt x="45652" y="873034"/>
                  <a:pt x="65584" y="510345"/>
                  <a:pt x="0" y="228938"/>
                </a:cubicBezTo>
                <a:close/>
              </a:path>
              <a:path w="2882785" h="1373602" stroke="0" extrusionOk="0">
                <a:moveTo>
                  <a:pt x="0" y="228938"/>
                </a:moveTo>
                <a:cubicBezTo>
                  <a:pt x="-1288" y="98110"/>
                  <a:pt x="118021" y="-16008"/>
                  <a:pt x="228938" y="0"/>
                </a:cubicBezTo>
                <a:cubicBezTo>
                  <a:pt x="760066" y="-161424"/>
                  <a:pt x="1627175" y="-82688"/>
                  <a:pt x="2653847" y="0"/>
                </a:cubicBezTo>
                <a:cubicBezTo>
                  <a:pt x="2785312" y="-4213"/>
                  <a:pt x="2896955" y="104404"/>
                  <a:pt x="2882785" y="228938"/>
                </a:cubicBezTo>
                <a:cubicBezTo>
                  <a:pt x="2813701" y="427420"/>
                  <a:pt x="2878497" y="1027492"/>
                  <a:pt x="2882785" y="1144664"/>
                </a:cubicBezTo>
                <a:cubicBezTo>
                  <a:pt x="2898182" y="1280685"/>
                  <a:pt x="2777392" y="1359245"/>
                  <a:pt x="2653847" y="1373602"/>
                </a:cubicBezTo>
                <a:cubicBezTo>
                  <a:pt x="1954094" y="1481598"/>
                  <a:pt x="1254571" y="1323010"/>
                  <a:pt x="228938" y="1373602"/>
                </a:cubicBezTo>
                <a:cubicBezTo>
                  <a:pt x="101222" y="1374999"/>
                  <a:pt x="-1088" y="1268723"/>
                  <a:pt x="0" y="1144664"/>
                </a:cubicBezTo>
                <a:cubicBezTo>
                  <a:pt x="77695" y="799562"/>
                  <a:pt x="-71122" y="408612"/>
                  <a:pt x="0" y="22893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Forest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Plot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TreeID</a:t>
            </a:r>
            <a:endParaRPr lang="en-US" sz="12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DBH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HOM</a:t>
            </a:r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7C8066-82A6-496B-B20C-58FCC35406D1}"/>
              </a:ext>
            </a:extLst>
          </p:cNvPr>
          <p:cNvSpPr/>
          <p:nvPr/>
        </p:nvSpPr>
        <p:spPr>
          <a:xfrm>
            <a:off x="1067167" y="1792198"/>
            <a:ext cx="2882785" cy="1756936"/>
          </a:xfrm>
          <a:custGeom>
            <a:avLst/>
            <a:gdLst>
              <a:gd name="connsiteX0" fmla="*/ 0 w 2882785"/>
              <a:gd name="connsiteY0" fmla="*/ 292829 h 1756936"/>
              <a:gd name="connsiteX1" fmla="*/ 292829 w 2882785"/>
              <a:gd name="connsiteY1" fmla="*/ 0 h 1756936"/>
              <a:gd name="connsiteX2" fmla="*/ 2589956 w 2882785"/>
              <a:gd name="connsiteY2" fmla="*/ 0 h 1756936"/>
              <a:gd name="connsiteX3" fmla="*/ 2882785 w 2882785"/>
              <a:gd name="connsiteY3" fmla="*/ 292829 h 1756936"/>
              <a:gd name="connsiteX4" fmla="*/ 2882785 w 2882785"/>
              <a:gd name="connsiteY4" fmla="*/ 1464107 h 1756936"/>
              <a:gd name="connsiteX5" fmla="*/ 2589956 w 2882785"/>
              <a:gd name="connsiteY5" fmla="*/ 1756936 h 1756936"/>
              <a:gd name="connsiteX6" fmla="*/ 292829 w 2882785"/>
              <a:gd name="connsiteY6" fmla="*/ 1756936 h 1756936"/>
              <a:gd name="connsiteX7" fmla="*/ 0 w 2882785"/>
              <a:gd name="connsiteY7" fmla="*/ 1464107 h 1756936"/>
              <a:gd name="connsiteX8" fmla="*/ 0 w 2882785"/>
              <a:gd name="connsiteY8" fmla="*/ 292829 h 175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785" h="1756936" fill="none" extrusionOk="0">
                <a:moveTo>
                  <a:pt x="0" y="292829"/>
                </a:moveTo>
                <a:cubicBezTo>
                  <a:pt x="-9959" y="128247"/>
                  <a:pt x="112322" y="6404"/>
                  <a:pt x="292829" y="0"/>
                </a:cubicBezTo>
                <a:cubicBezTo>
                  <a:pt x="635771" y="72301"/>
                  <a:pt x="1984172" y="128079"/>
                  <a:pt x="2589956" y="0"/>
                </a:cubicBezTo>
                <a:cubicBezTo>
                  <a:pt x="2757292" y="11913"/>
                  <a:pt x="2866871" y="147439"/>
                  <a:pt x="2882785" y="292829"/>
                </a:cubicBezTo>
                <a:cubicBezTo>
                  <a:pt x="2779786" y="785932"/>
                  <a:pt x="2886636" y="1130751"/>
                  <a:pt x="2882785" y="1464107"/>
                </a:cubicBezTo>
                <a:cubicBezTo>
                  <a:pt x="2892759" y="1645271"/>
                  <a:pt x="2761117" y="1748748"/>
                  <a:pt x="2589956" y="1756936"/>
                </a:cubicBezTo>
                <a:cubicBezTo>
                  <a:pt x="2338441" y="1591939"/>
                  <a:pt x="802741" y="1825689"/>
                  <a:pt x="292829" y="1756936"/>
                </a:cubicBezTo>
                <a:cubicBezTo>
                  <a:pt x="154914" y="1774762"/>
                  <a:pt x="12958" y="1629434"/>
                  <a:pt x="0" y="1464107"/>
                </a:cubicBezTo>
                <a:cubicBezTo>
                  <a:pt x="-19996" y="1064663"/>
                  <a:pt x="-104246" y="701710"/>
                  <a:pt x="0" y="292829"/>
                </a:cubicBezTo>
                <a:close/>
              </a:path>
              <a:path w="2882785" h="1756936" stroke="0" extrusionOk="0">
                <a:moveTo>
                  <a:pt x="0" y="292829"/>
                </a:moveTo>
                <a:cubicBezTo>
                  <a:pt x="-6805" y="107906"/>
                  <a:pt x="148409" y="-17847"/>
                  <a:pt x="292829" y="0"/>
                </a:cubicBezTo>
                <a:cubicBezTo>
                  <a:pt x="701449" y="-161424"/>
                  <a:pt x="1577865" y="-82688"/>
                  <a:pt x="2589956" y="0"/>
                </a:cubicBezTo>
                <a:cubicBezTo>
                  <a:pt x="2773084" y="-17940"/>
                  <a:pt x="2887039" y="131676"/>
                  <a:pt x="2882785" y="292829"/>
                </a:cubicBezTo>
                <a:cubicBezTo>
                  <a:pt x="2796541" y="499956"/>
                  <a:pt x="2913983" y="1304693"/>
                  <a:pt x="2882785" y="1464107"/>
                </a:cubicBezTo>
                <a:cubicBezTo>
                  <a:pt x="2888138" y="1629163"/>
                  <a:pt x="2750483" y="1750992"/>
                  <a:pt x="2589956" y="1756936"/>
                </a:cubicBezTo>
                <a:cubicBezTo>
                  <a:pt x="1562125" y="1864932"/>
                  <a:pt x="739595" y="1706344"/>
                  <a:pt x="292829" y="1756936"/>
                </a:cubicBezTo>
                <a:cubicBezTo>
                  <a:pt x="118443" y="1770789"/>
                  <a:pt x="-6906" y="1610729"/>
                  <a:pt x="0" y="1464107"/>
                </a:cubicBezTo>
                <a:cubicBezTo>
                  <a:pt x="88131" y="1016363"/>
                  <a:pt x="-52463" y="506491"/>
                  <a:pt x="0" y="29282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Profile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Site = “Forest”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Plot = “Plot”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 err="1"/>
              <a:t>IdTree</a:t>
            </a:r>
            <a:r>
              <a:rPr lang="en-US" sz="1200" b="0" i="0" u="none" dirty="0"/>
              <a:t> = “</a:t>
            </a:r>
            <a:r>
              <a:rPr lang="en-US" sz="1200" b="0" i="0" u="none" dirty="0" err="1"/>
              <a:t>TreeID</a:t>
            </a:r>
            <a:r>
              <a:rPr lang="en-US" sz="1200" b="0" i="0" u="none" dirty="0"/>
              <a:t>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Diameter = “DBH”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DianeterUnitMan</a:t>
            </a:r>
            <a:r>
              <a:rPr lang="en-US" sz="1200" dirty="0"/>
              <a:t> = “mm”</a:t>
            </a:r>
            <a:endParaRPr lang="en-US" sz="1200" b="0" i="0" u="none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HOM = “HOM”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HOMUnitMan</a:t>
            </a:r>
            <a:r>
              <a:rPr lang="en-US" sz="1200" dirty="0"/>
              <a:t> = “mm”</a:t>
            </a:r>
            <a:endParaRPr lang="en-US" sz="1200" b="0" i="0" u="none" dirty="0"/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A8697A4-53C0-4D67-81BD-0525F4077C9B}"/>
              </a:ext>
            </a:extLst>
          </p:cNvPr>
          <p:cNvCxnSpPr>
            <a:cxnSpLocks/>
            <a:stCxn id="15" idx="3"/>
            <a:endCxn id="177" idx="1"/>
          </p:cNvCxnSpPr>
          <p:nvPr/>
        </p:nvCxnSpPr>
        <p:spPr>
          <a:xfrm flipV="1">
            <a:off x="3949952" y="1316982"/>
            <a:ext cx="489720" cy="135368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5A25CE8-6D08-42E4-A4A9-73D09E0ED90C}"/>
              </a:ext>
            </a:extLst>
          </p:cNvPr>
          <p:cNvCxnSpPr>
            <a:cxnSpLocks/>
            <a:stCxn id="14" idx="3"/>
            <a:endCxn id="177" idx="1"/>
          </p:cNvCxnSpPr>
          <p:nvPr/>
        </p:nvCxnSpPr>
        <p:spPr>
          <a:xfrm>
            <a:off x="3902767" y="832396"/>
            <a:ext cx="536905" cy="48458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CEFC18-E468-4F0A-BB6A-E6C57C1BA1F7}"/>
              </a:ext>
            </a:extLst>
          </p:cNvPr>
          <p:cNvSpPr/>
          <p:nvPr/>
        </p:nvSpPr>
        <p:spPr>
          <a:xfrm>
            <a:off x="7851895" y="104688"/>
            <a:ext cx="3033536" cy="1687509"/>
          </a:xfrm>
          <a:custGeom>
            <a:avLst/>
            <a:gdLst>
              <a:gd name="connsiteX0" fmla="*/ 0 w 3033536"/>
              <a:gd name="connsiteY0" fmla="*/ 281257 h 1687509"/>
              <a:gd name="connsiteX1" fmla="*/ 281257 w 3033536"/>
              <a:gd name="connsiteY1" fmla="*/ 0 h 1687509"/>
              <a:gd name="connsiteX2" fmla="*/ 2752279 w 3033536"/>
              <a:gd name="connsiteY2" fmla="*/ 0 h 1687509"/>
              <a:gd name="connsiteX3" fmla="*/ 3033536 w 3033536"/>
              <a:gd name="connsiteY3" fmla="*/ 281257 h 1687509"/>
              <a:gd name="connsiteX4" fmla="*/ 3033536 w 3033536"/>
              <a:gd name="connsiteY4" fmla="*/ 1406252 h 1687509"/>
              <a:gd name="connsiteX5" fmla="*/ 2752279 w 3033536"/>
              <a:gd name="connsiteY5" fmla="*/ 1687509 h 1687509"/>
              <a:gd name="connsiteX6" fmla="*/ 281257 w 3033536"/>
              <a:gd name="connsiteY6" fmla="*/ 1687509 h 1687509"/>
              <a:gd name="connsiteX7" fmla="*/ 0 w 3033536"/>
              <a:gd name="connsiteY7" fmla="*/ 1406252 h 1687509"/>
              <a:gd name="connsiteX8" fmla="*/ 0 w 3033536"/>
              <a:gd name="connsiteY8" fmla="*/ 281257 h 168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3536" h="1687509" fill="none" extrusionOk="0">
                <a:moveTo>
                  <a:pt x="0" y="281257"/>
                </a:moveTo>
                <a:cubicBezTo>
                  <a:pt x="-19644" y="120287"/>
                  <a:pt x="107404" y="6314"/>
                  <a:pt x="281257" y="0"/>
                </a:cubicBezTo>
                <a:cubicBezTo>
                  <a:pt x="1040034" y="72301"/>
                  <a:pt x="2416757" y="128079"/>
                  <a:pt x="2752279" y="0"/>
                </a:cubicBezTo>
                <a:cubicBezTo>
                  <a:pt x="2920018" y="26336"/>
                  <a:pt x="3013975" y="146000"/>
                  <a:pt x="3033536" y="281257"/>
                </a:cubicBezTo>
                <a:cubicBezTo>
                  <a:pt x="2953912" y="657937"/>
                  <a:pt x="3133451" y="1049312"/>
                  <a:pt x="3033536" y="1406252"/>
                </a:cubicBezTo>
                <a:cubicBezTo>
                  <a:pt x="3036930" y="1568200"/>
                  <a:pt x="2929470" y="1668543"/>
                  <a:pt x="2752279" y="1687509"/>
                </a:cubicBezTo>
                <a:cubicBezTo>
                  <a:pt x="1813816" y="1522512"/>
                  <a:pt x="1215741" y="1756262"/>
                  <a:pt x="281257" y="1687509"/>
                </a:cubicBezTo>
                <a:cubicBezTo>
                  <a:pt x="144407" y="1701348"/>
                  <a:pt x="16548" y="1566186"/>
                  <a:pt x="0" y="1406252"/>
                </a:cubicBezTo>
                <a:cubicBezTo>
                  <a:pt x="72028" y="892840"/>
                  <a:pt x="-3262" y="712256"/>
                  <a:pt x="0" y="281257"/>
                </a:cubicBezTo>
                <a:close/>
              </a:path>
              <a:path w="3033536" h="1687509" stroke="0" extrusionOk="0">
                <a:moveTo>
                  <a:pt x="0" y="281257"/>
                </a:moveTo>
                <a:cubicBezTo>
                  <a:pt x="-6134" y="105015"/>
                  <a:pt x="147204" y="-21947"/>
                  <a:pt x="281257" y="0"/>
                </a:cubicBezTo>
                <a:cubicBezTo>
                  <a:pt x="1437156" y="-161424"/>
                  <a:pt x="2008574" y="-82688"/>
                  <a:pt x="2752279" y="0"/>
                </a:cubicBezTo>
                <a:cubicBezTo>
                  <a:pt x="2914573" y="-5834"/>
                  <a:pt x="3043271" y="127232"/>
                  <a:pt x="3033536" y="281257"/>
                </a:cubicBezTo>
                <a:cubicBezTo>
                  <a:pt x="3036846" y="695840"/>
                  <a:pt x="3102028" y="1248002"/>
                  <a:pt x="3033536" y="1406252"/>
                </a:cubicBezTo>
                <a:cubicBezTo>
                  <a:pt x="3039194" y="1565107"/>
                  <a:pt x="2903999" y="1669580"/>
                  <a:pt x="2752279" y="1687509"/>
                </a:cubicBezTo>
                <a:cubicBezTo>
                  <a:pt x="1902882" y="1795505"/>
                  <a:pt x="718029" y="1636917"/>
                  <a:pt x="281257" y="1687509"/>
                </a:cubicBezTo>
                <a:cubicBezTo>
                  <a:pt x="117609" y="1696605"/>
                  <a:pt x="-3785" y="1553309"/>
                  <a:pt x="0" y="1406252"/>
                </a:cubicBezTo>
                <a:cubicBezTo>
                  <a:pt x="10682" y="965865"/>
                  <a:pt x="88974" y="644625"/>
                  <a:pt x="0" y="281257"/>
                </a:cubicBezTo>
                <a:close/>
              </a:path>
            </a:pathLst>
          </a:custGeom>
          <a:solidFill>
            <a:schemeClr val="bg2"/>
          </a:solidFill>
          <a:ln w="38100"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Standardized 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Site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Plot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IdTRee</a:t>
            </a:r>
            <a:endParaRPr lang="en-US" sz="12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Diameter (in cm)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HOM (in 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</a:rPr>
              <a:t>DiameterCorr</a:t>
            </a:r>
            <a:r>
              <a:rPr lang="en-US" sz="1200" dirty="0">
                <a:solidFill>
                  <a:srgbClr val="0070C0"/>
                </a:solidFill>
              </a:rPr>
              <a:t>(in mm)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</a:rPr>
              <a:t>HOMCorr</a:t>
            </a:r>
            <a:r>
              <a:rPr lang="en-US" sz="1200" dirty="0">
                <a:solidFill>
                  <a:srgbClr val="0070C0"/>
                </a:solidFill>
              </a:rPr>
              <a:t> (in mm)</a:t>
            </a:r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CDC504A-F359-41C5-8D5C-E3AFE93DD1E2}"/>
              </a:ext>
            </a:extLst>
          </p:cNvPr>
          <p:cNvCxnSpPr>
            <a:cxnSpLocks/>
            <a:stCxn id="177" idx="3"/>
            <a:endCxn id="24" idx="1"/>
          </p:cNvCxnSpPr>
          <p:nvPr/>
        </p:nvCxnSpPr>
        <p:spPr>
          <a:xfrm flipV="1">
            <a:off x="7514247" y="948443"/>
            <a:ext cx="337648" cy="36853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686C914F-EF67-4924-9844-81E00E017C0F}"/>
              </a:ext>
            </a:extLst>
          </p:cNvPr>
          <p:cNvSpPr/>
          <p:nvPr/>
        </p:nvSpPr>
        <p:spPr>
          <a:xfrm>
            <a:off x="5735206" y="3070500"/>
            <a:ext cx="3558082" cy="1718836"/>
          </a:xfrm>
          <a:custGeom>
            <a:avLst/>
            <a:gdLst>
              <a:gd name="connsiteX0" fmla="*/ 0 w 3558082"/>
              <a:gd name="connsiteY0" fmla="*/ 286478 h 1718836"/>
              <a:gd name="connsiteX1" fmla="*/ 286478 w 3558082"/>
              <a:gd name="connsiteY1" fmla="*/ 0 h 1718836"/>
              <a:gd name="connsiteX2" fmla="*/ 3271604 w 3558082"/>
              <a:gd name="connsiteY2" fmla="*/ 0 h 1718836"/>
              <a:gd name="connsiteX3" fmla="*/ 3558082 w 3558082"/>
              <a:gd name="connsiteY3" fmla="*/ 286478 h 1718836"/>
              <a:gd name="connsiteX4" fmla="*/ 3558082 w 3558082"/>
              <a:gd name="connsiteY4" fmla="*/ 1432358 h 1718836"/>
              <a:gd name="connsiteX5" fmla="*/ 3271604 w 3558082"/>
              <a:gd name="connsiteY5" fmla="*/ 1718836 h 1718836"/>
              <a:gd name="connsiteX6" fmla="*/ 286478 w 3558082"/>
              <a:gd name="connsiteY6" fmla="*/ 1718836 h 1718836"/>
              <a:gd name="connsiteX7" fmla="*/ 0 w 3558082"/>
              <a:gd name="connsiteY7" fmla="*/ 1432358 h 1718836"/>
              <a:gd name="connsiteX8" fmla="*/ 0 w 3558082"/>
              <a:gd name="connsiteY8" fmla="*/ 286478 h 171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8082" h="1718836" fill="none" extrusionOk="0">
                <a:moveTo>
                  <a:pt x="0" y="286478"/>
                </a:moveTo>
                <a:cubicBezTo>
                  <a:pt x="-2235" y="127620"/>
                  <a:pt x="103049" y="8596"/>
                  <a:pt x="286478" y="0"/>
                </a:cubicBezTo>
                <a:cubicBezTo>
                  <a:pt x="1587651" y="72301"/>
                  <a:pt x="2122066" y="128079"/>
                  <a:pt x="3271604" y="0"/>
                </a:cubicBezTo>
                <a:cubicBezTo>
                  <a:pt x="3437933" y="17223"/>
                  <a:pt x="3537426" y="149462"/>
                  <a:pt x="3558082" y="286478"/>
                </a:cubicBezTo>
                <a:cubicBezTo>
                  <a:pt x="3599293" y="819710"/>
                  <a:pt x="3653238" y="868618"/>
                  <a:pt x="3558082" y="1432358"/>
                </a:cubicBezTo>
                <a:cubicBezTo>
                  <a:pt x="3565753" y="1605526"/>
                  <a:pt x="3435293" y="1714088"/>
                  <a:pt x="3271604" y="1718836"/>
                </a:cubicBezTo>
                <a:cubicBezTo>
                  <a:pt x="2610888" y="1553839"/>
                  <a:pt x="899518" y="1787589"/>
                  <a:pt x="286478" y="1718836"/>
                </a:cubicBezTo>
                <a:cubicBezTo>
                  <a:pt x="134504" y="1723510"/>
                  <a:pt x="14679" y="1594655"/>
                  <a:pt x="0" y="1432358"/>
                </a:cubicBezTo>
                <a:cubicBezTo>
                  <a:pt x="58200" y="931378"/>
                  <a:pt x="-51915" y="642474"/>
                  <a:pt x="0" y="286478"/>
                </a:cubicBezTo>
                <a:close/>
              </a:path>
              <a:path w="3558082" h="1718836" stroke="0" extrusionOk="0">
                <a:moveTo>
                  <a:pt x="0" y="286478"/>
                </a:moveTo>
                <a:cubicBezTo>
                  <a:pt x="-5513" y="109469"/>
                  <a:pt x="141811" y="-13974"/>
                  <a:pt x="286478" y="0"/>
                </a:cubicBezTo>
                <a:cubicBezTo>
                  <a:pt x="1560504" y="-161424"/>
                  <a:pt x="2896214" y="-82688"/>
                  <a:pt x="3271604" y="0"/>
                </a:cubicBezTo>
                <a:cubicBezTo>
                  <a:pt x="3445372" y="-13035"/>
                  <a:pt x="3573408" y="130322"/>
                  <a:pt x="3558082" y="286478"/>
                </a:cubicBezTo>
                <a:cubicBezTo>
                  <a:pt x="3550944" y="655118"/>
                  <a:pt x="3474420" y="1272760"/>
                  <a:pt x="3558082" y="1432358"/>
                </a:cubicBezTo>
                <a:cubicBezTo>
                  <a:pt x="3578442" y="1603246"/>
                  <a:pt x="3428853" y="1714034"/>
                  <a:pt x="3271604" y="1718836"/>
                </a:cubicBezTo>
                <a:cubicBezTo>
                  <a:pt x="2622571" y="1826832"/>
                  <a:pt x="1025802" y="1668244"/>
                  <a:pt x="286478" y="1718836"/>
                </a:cubicBezTo>
                <a:cubicBezTo>
                  <a:pt x="110701" y="1738050"/>
                  <a:pt x="-6437" y="1576497"/>
                  <a:pt x="0" y="1432358"/>
                </a:cubicBezTo>
                <a:cubicBezTo>
                  <a:pt x="24218" y="982533"/>
                  <a:pt x="-73479" y="609141"/>
                  <a:pt x="0" y="286478"/>
                </a:cubicBezTo>
                <a:close/>
              </a:path>
            </a:pathLst>
          </a:custGeom>
          <a:solidFill>
            <a:schemeClr val="bg2"/>
          </a:solidFill>
          <a:ln w="38100"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Corrected 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Site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Plot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IdTree</a:t>
            </a:r>
            <a:endParaRPr lang="en-US" sz="12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Diameter (in cm</a:t>
            </a:r>
            <a:r>
              <a:rPr lang="en-US" sz="1200" strike="sngStrike" dirty="0"/>
              <a:t>, and corrected</a:t>
            </a:r>
            <a:r>
              <a:rPr lang="en-US" sz="1200" dirty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HOM (in m</a:t>
            </a:r>
            <a:r>
              <a:rPr lang="en-US" sz="1200" strike="sngStrike" dirty="0"/>
              <a:t>, and changed to standard height</a:t>
            </a:r>
            <a:r>
              <a:rPr lang="en-US" sz="1200" dirty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</a:rPr>
              <a:t>DiameterCorr</a:t>
            </a:r>
            <a:r>
              <a:rPr lang="en-US" sz="1200" dirty="0">
                <a:solidFill>
                  <a:srgbClr val="0070C0"/>
                </a:solidFill>
              </a:rPr>
              <a:t> (in mm and corrected)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</a:rPr>
              <a:t>HOMCorr</a:t>
            </a:r>
            <a:r>
              <a:rPr lang="en-US" sz="1200" dirty="0">
                <a:solidFill>
                  <a:srgbClr val="0070C0"/>
                </a:solidFill>
              </a:rPr>
              <a:t> (in m, standard height)</a:t>
            </a:r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6F08A24-E470-4BCD-AC5F-B9A411E3F089}"/>
              </a:ext>
            </a:extLst>
          </p:cNvPr>
          <p:cNvSpPr/>
          <p:nvPr/>
        </p:nvSpPr>
        <p:spPr>
          <a:xfrm>
            <a:off x="1186197" y="5096492"/>
            <a:ext cx="4102938" cy="1761508"/>
          </a:xfrm>
          <a:custGeom>
            <a:avLst/>
            <a:gdLst>
              <a:gd name="connsiteX0" fmla="*/ 0 w 4102938"/>
              <a:gd name="connsiteY0" fmla="*/ 293591 h 1761508"/>
              <a:gd name="connsiteX1" fmla="*/ 293591 w 4102938"/>
              <a:gd name="connsiteY1" fmla="*/ 0 h 1761508"/>
              <a:gd name="connsiteX2" fmla="*/ 3809347 w 4102938"/>
              <a:gd name="connsiteY2" fmla="*/ 0 h 1761508"/>
              <a:gd name="connsiteX3" fmla="*/ 4102938 w 4102938"/>
              <a:gd name="connsiteY3" fmla="*/ 293591 h 1761508"/>
              <a:gd name="connsiteX4" fmla="*/ 4102938 w 4102938"/>
              <a:gd name="connsiteY4" fmla="*/ 1467917 h 1761508"/>
              <a:gd name="connsiteX5" fmla="*/ 3809347 w 4102938"/>
              <a:gd name="connsiteY5" fmla="*/ 1761508 h 1761508"/>
              <a:gd name="connsiteX6" fmla="*/ 293591 w 4102938"/>
              <a:gd name="connsiteY6" fmla="*/ 1761508 h 1761508"/>
              <a:gd name="connsiteX7" fmla="*/ 0 w 4102938"/>
              <a:gd name="connsiteY7" fmla="*/ 1467917 h 1761508"/>
              <a:gd name="connsiteX8" fmla="*/ 0 w 4102938"/>
              <a:gd name="connsiteY8" fmla="*/ 293591 h 176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2938" h="1761508" fill="none" extrusionOk="0">
                <a:moveTo>
                  <a:pt x="0" y="293591"/>
                </a:moveTo>
                <a:cubicBezTo>
                  <a:pt x="-26135" y="123947"/>
                  <a:pt x="122863" y="2926"/>
                  <a:pt x="293591" y="0"/>
                </a:cubicBezTo>
                <a:cubicBezTo>
                  <a:pt x="695371" y="72301"/>
                  <a:pt x="3038748" y="128079"/>
                  <a:pt x="3809347" y="0"/>
                </a:cubicBezTo>
                <a:cubicBezTo>
                  <a:pt x="3980947" y="20070"/>
                  <a:pt x="4099755" y="134712"/>
                  <a:pt x="4102938" y="293591"/>
                </a:cubicBezTo>
                <a:cubicBezTo>
                  <a:pt x="4207021" y="871677"/>
                  <a:pt x="4198413" y="1192653"/>
                  <a:pt x="4102938" y="1467917"/>
                </a:cubicBezTo>
                <a:cubicBezTo>
                  <a:pt x="4115454" y="1654458"/>
                  <a:pt x="3984485" y="1750235"/>
                  <a:pt x="3809347" y="1761508"/>
                </a:cubicBezTo>
                <a:cubicBezTo>
                  <a:pt x="2413171" y="1596511"/>
                  <a:pt x="681677" y="1830261"/>
                  <a:pt x="293591" y="1761508"/>
                </a:cubicBezTo>
                <a:cubicBezTo>
                  <a:pt x="153855" y="1778286"/>
                  <a:pt x="11884" y="1633366"/>
                  <a:pt x="0" y="1467917"/>
                </a:cubicBezTo>
                <a:cubicBezTo>
                  <a:pt x="94729" y="966295"/>
                  <a:pt x="80703" y="733382"/>
                  <a:pt x="0" y="293591"/>
                </a:cubicBezTo>
                <a:close/>
              </a:path>
              <a:path w="4102938" h="1761508" stroke="0" extrusionOk="0">
                <a:moveTo>
                  <a:pt x="0" y="293591"/>
                </a:moveTo>
                <a:cubicBezTo>
                  <a:pt x="-4394" y="116466"/>
                  <a:pt x="148208" y="-17288"/>
                  <a:pt x="293591" y="0"/>
                </a:cubicBezTo>
                <a:cubicBezTo>
                  <a:pt x="1339680" y="-161424"/>
                  <a:pt x="2503843" y="-82688"/>
                  <a:pt x="3809347" y="0"/>
                </a:cubicBezTo>
                <a:cubicBezTo>
                  <a:pt x="3994338" y="-19149"/>
                  <a:pt x="4106871" y="131974"/>
                  <a:pt x="4102938" y="293591"/>
                </a:cubicBezTo>
                <a:cubicBezTo>
                  <a:pt x="4192448" y="549389"/>
                  <a:pt x="4023466" y="1178297"/>
                  <a:pt x="4102938" y="1467917"/>
                </a:cubicBezTo>
                <a:cubicBezTo>
                  <a:pt x="4116574" y="1638550"/>
                  <a:pt x="3966797" y="1738211"/>
                  <a:pt x="3809347" y="1761508"/>
                </a:cubicBezTo>
                <a:cubicBezTo>
                  <a:pt x="2753638" y="1869504"/>
                  <a:pt x="2040997" y="1710916"/>
                  <a:pt x="293591" y="1761508"/>
                </a:cubicBezTo>
                <a:cubicBezTo>
                  <a:pt x="123588" y="1770105"/>
                  <a:pt x="-2564" y="1624455"/>
                  <a:pt x="0" y="1467917"/>
                </a:cubicBezTo>
                <a:cubicBezTo>
                  <a:pt x="-13919" y="1281644"/>
                  <a:pt x="-74349" y="485474"/>
                  <a:pt x="0" y="29359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Downloaded 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Site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Plot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IdTRee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Diameter (in dm) </a:t>
            </a:r>
            <a:r>
              <a:rPr lang="en-US" sz="1200" strike="sngStrike" dirty="0">
                <a:solidFill>
                  <a:srgbClr val="FF0000"/>
                </a:solidFill>
              </a:rPr>
              <a:t>(potentially corrected)</a:t>
            </a:r>
            <a:endParaRPr lang="en-US" sz="1200" strike="sngStrik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HOM (in cm) </a:t>
            </a:r>
            <a:r>
              <a:rPr lang="en-US" sz="1200" strike="sngStrike" dirty="0">
                <a:solidFill>
                  <a:srgbClr val="FF0000"/>
                </a:solidFill>
              </a:rPr>
              <a:t>(potentially adjusted to one height)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</a:rPr>
              <a:t>DiameterCorr</a:t>
            </a:r>
            <a:r>
              <a:rPr lang="en-US" sz="1200" dirty="0">
                <a:solidFill>
                  <a:srgbClr val="0070C0"/>
                </a:solidFill>
              </a:rPr>
              <a:t> (in cm </a:t>
            </a:r>
            <a:r>
              <a:rPr lang="en-US" sz="1200" dirty="0">
                <a:solidFill>
                  <a:srgbClr val="FF0000"/>
                </a:solidFill>
              </a:rPr>
              <a:t>potentially corrected)</a:t>
            </a:r>
            <a:endParaRPr lang="en-US" sz="1200" dirty="0">
              <a:solidFill>
                <a:srgbClr val="0070C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</a:rPr>
              <a:t>HOMCorr</a:t>
            </a:r>
            <a:r>
              <a:rPr lang="en-US" sz="1200" dirty="0">
                <a:solidFill>
                  <a:srgbClr val="0070C0"/>
                </a:solidFill>
              </a:rPr>
              <a:t> (in cm, </a:t>
            </a:r>
            <a:r>
              <a:rPr lang="en-US" sz="1200" dirty="0">
                <a:solidFill>
                  <a:srgbClr val="FF0000"/>
                </a:solidFill>
              </a:rPr>
              <a:t>potentially adjusted to one height)</a:t>
            </a:r>
            <a:endParaRPr lang="en-US" sz="1200" dirty="0">
              <a:solidFill>
                <a:srgbClr val="0070C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EE65A5A-160C-4DEC-A487-2F599347DA37}"/>
              </a:ext>
            </a:extLst>
          </p:cNvPr>
          <p:cNvSpPr/>
          <p:nvPr/>
        </p:nvSpPr>
        <p:spPr>
          <a:xfrm>
            <a:off x="8095027" y="5020313"/>
            <a:ext cx="3411173" cy="1756936"/>
          </a:xfrm>
          <a:custGeom>
            <a:avLst/>
            <a:gdLst>
              <a:gd name="connsiteX0" fmla="*/ 0 w 3411173"/>
              <a:gd name="connsiteY0" fmla="*/ 292829 h 1756936"/>
              <a:gd name="connsiteX1" fmla="*/ 292829 w 3411173"/>
              <a:gd name="connsiteY1" fmla="*/ 0 h 1756936"/>
              <a:gd name="connsiteX2" fmla="*/ 3118344 w 3411173"/>
              <a:gd name="connsiteY2" fmla="*/ 0 h 1756936"/>
              <a:gd name="connsiteX3" fmla="*/ 3411173 w 3411173"/>
              <a:gd name="connsiteY3" fmla="*/ 292829 h 1756936"/>
              <a:gd name="connsiteX4" fmla="*/ 3411173 w 3411173"/>
              <a:gd name="connsiteY4" fmla="*/ 1464107 h 1756936"/>
              <a:gd name="connsiteX5" fmla="*/ 3118344 w 3411173"/>
              <a:gd name="connsiteY5" fmla="*/ 1756936 h 1756936"/>
              <a:gd name="connsiteX6" fmla="*/ 292829 w 3411173"/>
              <a:gd name="connsiteY6" fmla="*/ 1756936 h 1756936"/>
              <a:gd name="connsiteX7" fmla="*/ 0 w 3411173"/>
              <a:gd name="connsiteY7" fmla="*/ 1464107 h 1756936"/>
              <a:gd name="connsiteX8" fmla="*/ 0 w 3411173"/>
              <a:gd name="connsiteY8" fmla="*/ 292829 h 175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1173" h="1756936" fill="none" extrusionOk="0">
                <a:moveTo>
                  <a:pt x="0" y="292829"/>
                </a:moveTo>
                <a:cubicBezTo>
                  <a:pt x="-9959" y="128247"/>
                  <a:pt x="112322" y="6404"/>
                  <a:pt x="292829" y="0"/>
                </a:cubicBezTo>
                <a:cubicBezTo>
                  <a:pt x="1283068" y="72301"/>
                  <a:pt x="1809004" y="128079"/>
                  <a:pt x="3118344" y="0"/>
                </a:cubicBezTo>
                <a:cubicBezTo>
                  <a:pt x="3285680" y="11913"/>
                  <a:pt x="3395259" y="147439"/>
                  <a:pt x="3411173" y="292829"/>
                </a:cubicBezTo>
                <a:cubicBezTo>
                  <a:pt x="3308174" y="785932"/>
                  <a:pt x="3415024" y="1130751"/>
                  <a:pt x="3411173" y="1464107"/>
                </a:cubicBezTo>
                <a:cubicBezTo>
                  <a:pt x="3421147" y="1645271"/>
                  <a:pt x="3289505" y="1748748"/>
                  <a:pt x="3118344" y="1756936"/>
                </a:cubicBezTo>
                <a:cubicBezTo>
                  <a:pt x="1848377" y="1591939"/>
                  <a:pt x="1354542" y="1825689"/>
                  <a:pt x="292829" y="1756936"/>
                </a:cubicBezTo>
                <a:cubicBezTo>
                  <a:pt x="154914" y="1774762"/>
                  <a:pt x="12958" y="1629434"/>
                  <a:pt x="0" y="1464107"/>
                </a:cubicBezTo>
                <a:cubicBezTo>
                  <a:pt x="-19996" y="1064663"/>
                  <a:pt x="-104246" y="701710"/>
                  <a:pt x="0" y="292829"/>
                </a:cubicBezTo>
                <a:close/>
              </a:path>
              <a:path w="3411173" h="1756936" stroke="0" extrusionOk="0">
                <a:moveTo>
                  <a:pt x="0" y="292829"/>
                </a:moveTo>
                <a:cubicBezTo>
                  <a:pt x="-6805" y="107906"/>
                  <a:pt x="148409" y="-17847"/>
                  <a:pt x="292829" y="0"/>
                </a:cubicBezTo>
                <a:cubicBezTo>
                  <a:pt x="862765" y="-161424"/>
                  <a:pt x="2001343" y="-82688"/>
                  <a:pt x="3118344" y="0"/>
                </a:cubicBezTo>
                <a:cubicBezTo>
                  <a:pt x="3301472" y="-17940"/>
                  <a:pt x="3415427" y="131676"/>
                  <a:pt x="3411173" y="292829"/>
                </a:cubicBezTo>
                <a:cubicBezTo>
                  <a:pt x="3324929" y="499956"/>
                  <a:pt x="3442371" y="1304693"/>
                  <a:pt x="3411173" y="1464107"/>
                </a:cubicBezTo>
                <a:cubicBezTo>
                  <a:pt x="3416526" y="1629163"/>
                  <a:pt x="3278871" y="1750992"/>
                  <a:pt x="3118344" y="1756936"/>
                </a:cubicBezTo>
                <a:cubicBezTo>
                  <a:pt x="2220993" y="1864932"/>
                  <a:pt x="1315576" y="1706344"/>
                  <a:pt x="292829" y="1756936"/>
                </a:cubicBezTo>
                <a:cubicBezTo>
                  <a:pt x="118443" y="1770789"/>
                  <a:pt x="-6906" y="1610729"/>
                  <a:pt x="0" y="1464107"/>
                </a:cubicBezTo>
                <a:cubicBezTo>
                  <a:pt x="88131" y="1016363"/>
                  <a:pt x="-52463" y="506491"/>
                  <a:pt x="0" y="29282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Profile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Site = “Site”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Plot = “Quadrat”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 err="1"/>
              <a:t>IdTree</a:t>
            </a:r>
            <a:r>
              <a:rPr lang="en-US" sz="1200" b="0" i="0" u="none" dirty="0"/>
              <a:t> = “</a:t>
            </a:r>
            <a:r>
              <a:rPr lang="en-US" sz="1200" b="0" i="0" u="none" dirty="0" err="1"/>
              <a:t>TagID</a:t>
            </a:r>
            <a:r>
              <a:rPr lang="en-US" sz="1200" b="0" i="0" u="none" dirty="0"/>
              <a:t>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Diameter = “</a:t>
            </a:r>
            <a:r>
              <a:rPr lang="en-US" sz="1200" b="0" i="0" u="none" dirty="0" err="1"/>
              <a:t>TreeDiameter</a:t>
            </a:r>
            <a:r>
              <a:rPr lang="en-US" sz="1200" b="0" i="0" u="none" dirty="0"/>
              <a:t>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DiameterCorr</a:t>
            </a:r>
            <a:r>
              <a:rPr lang="en-US" sz="1200" dirty="0"/>
              <a:t> = “</a:t>
            </a:r>
            <a:r>
              <a:rPr lang="en-US" sz="1200" dirty="0" err="1"/>
              <a:t>TreeDiameterCorr</a:t>
            </a:r>
            <a:r>
              <a:rPr lang="en-US" sz="1200" dirty="0"/>
              <a:t>”</a:t>
            </a:r>
            <a:endParaRPr lang="en-US" sz="1200" b="0" i="0" u="none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DiameterUnitMan</a:t>
            </a:r>
            <a:r>
              <a:rPr lang="en-US" sz="1200" dirty="0"/>
              <a:t> = “dm”</a:t>
            </a:r>
            <a:endParaRPr lang="en-US" sz="1200" b="0" i="0" u="none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HOM = “HOM”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HOMUnitMan</a:t>
            </a:r>
            <a:r>
              <a:rPr lang="en-US" sz="1200" dirty="0"/>
              <a:t> = “cm”</a:t>
            </a:r>
            <a:endParaRPr lang="en-US" sz="1200" b="0" i="0" u="none" dirty="0"/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F8496793-7852-459E-8FE7-6C11EBCFD5B0}"/>
              </a:ext>
            </a:extLst>
          </p:cNvPr>
          <p:cNvCxnSpPr>
            <a:cxnSpLocks/>
            <a:stCxn id="24" idx="2"/>
            <a:endCxn id="193" idx="0"/>
          </p:cNvCxnSpPr>
          <p:nvPr/>
        </p:nvCxnSpPr>
        <p:spPr>
          <a:xfrm rot="5400000">
            <a:off x="7711039" y="1104001"/>
            <a:ext cx="969429" cy="2345820"/>
          </a:xfrm>
          <a:prstGeom prst="curvedConnector3">
            <a:avLst>
              <a:gd name="adj1" fmla="val 50000"/>
            </a:avLst>
          </a:prstGeom>
          <a:ln w="19050">
            <a:prstDash val="lgDashDot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FA605A4F-61FB-40A9-AB92-01D98A2F7D11}"/>
              </a:ext>
            </a:extLst>
          </p:cNvPr>
          <p:cNvCxnSpPr>
            <a:cxnSpLocks/>
            <a:stCxn id="193" idx="2"/>
            <a:endCxn id="86" idx="0"/>
          </p:cNvCxnSpPr>
          <p:nvPr/>
        </p:nvCxnSpPr>
        <p:spPr>
          <a:xfrm rot="16200000" flipH="1">
            <a:off x="7241803" y="2798055"/>
            <a:ext cx="53485" cy="49140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BB81503-69CF-4C7B-BB72-815741131331}"/>
              </a:ext>
            </a:extLst>
          </p:cNvPr>
          <p:cNvSpPr/>
          <p:nvPr/>
        </p:nvSpPr>
        <p:spPr>
          <a:xfrm>
            <a:off x="9045778" y="2169300"/>
            <a:ext cx="1839653" cy="566903"/>
          </a:xfrm>
          <a:custGeom>
            <a:avLst/>
            <a:gdLst>
              <a:gd name="connsiteX0" fmla="*/ 0 w 1839653"/>
              <a:gd name="connsiteY0" fmla="*/ 94486 h 566903"/>
              <a:gd name="connsiteX1" fmla="*/ 94486 w 1839653"/>
              <a:gd name="connsiteY1" fmla="*/ 0 h 566903"/>
              <a:gd name="connsiteX2" fmla="*/ 1745167 w 1839653"/>
              <a:gd name="connsiteY2" fmla="*/ 0 h 566903"/>
              <a:gd name="connsiteX3" fmla="*/ 1839653 w 1839653"/>
              <a:gd name="connsiteY3" fmla="*/ 94486 h 566903"/>
              <a:gd name="connsiteX4" fmla="*/ 1839653 w 1839653"/>
              <a:gd name="connsiteY4" fmla="*/ 472417 h 566903"/>
              <a:gd name="connsiteX5" fmla="*/ 1745167 w 1839653"/>
              <a:gd name="connsiteY5" fmla="*/ 566903 h 566903"/>
              <a:gd name="connsiteX6" fmla="*/ 94486 w 1839653"/>
              <a:gd name="connsiteY6" fmla="*/ 566903 h 566903"/>
              <a:gd name="connsiteX7" fmla="*/ 0 w 1839653"/>
              <a:gd name="connsiteY7" fmla="*/ 472417 h 566903"/>
              <a:gd name="connsiteX8" fmla="*/ 0 w 1839653"/>
              <a:gd name="connsiteY8" fmla="*/ 94486 h 56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9653" h="566903" fill="none" extrusionOk="0">
                <a:moveTo>
                  <a:pt x="0" y="94486"/>
                </a:moveTo>
                <a:cubicBezTo>
                  <a:pt x="-7988" y="40011"/>
                  <a:pt x="38319" y="1358"/>
                  <a:pt x="94486" y="0"/>
                </a:cubicBezTo>
                <a:cubicBezTo>
                  <a:pt x="439179" y="68209"/>
                  <a:pt x="931682" y="-54736"/>
                  <a:pt x="1745167" y="0"/>
                </a:cubicBezTo>
                <a:cubicBezTo>
                  <a:pt x="1800877" y="7487"/>
                  <a:pt x="1838417" y="43572"/>
                  <a:pt x="1839653" y="94486"/>
                </a:cubicBezTo>
                <a:cubicBezTo>
                  <a:pt x="1819150" y="273414"/>
                  <a:pt x="1810371" y="394899"/>
                  <a:pt x="1839653" y="472417"/>
                </a:cubicBezTo>
                <a:cubicBezTo>
                  <a:pt x="1840198" y="525663"/>
                  <a:pt x="1799397" y="565127"/>
                  <a:pt x="1745167" y="566903"/>
                </a:cubicBezTo>
                <a:cubicBezTo>
                  <a:pt x="926477" y="688530"/>
                  <a:pt x="353452" y="703167"/>
                  <a:pt x="94486" y="566903"/>
                </a:cubicBezTo>
                <a:cubicBezTo>
                  <a:pt x="47816" y="571030"/>
                  <a:pt x="3743" y="525640"/>
                  <a:pt x="0" y="472417"/>
                </a:cubicBezTo>
                <a:cubicBezTo>
                  <a:pt x="-17458" y="283768"/>
                  <a:pt x="-23426" y="211326"/>
                  <a:pt x="0" y="94486"/>
                </a:cubicBezTo>
                <a:close/>
              </a:path>
              <a:path w="1839653" h="566903" stroke="0" extrusionOk="0">
                <a:moveTo>
                  <a:pt x="0" y="94486"/>
                </a:moveTo>
                <a:cubicBezTo>
                  <a:pt x="-2377" y="34199"/>
                  <a:pt x="45211" y="-2999"/>
                  <a:pt x="94486" y="0"/>
                </a:cubicBezTo>
                <a:cubicBezTo>
                  <a:pt x="528429" y="99113"/>
                  <a:pt x="1181167" y="122894"/>
                  <a:pt x="1745167" y="0"/>
                </a:cubicBezTo>
                <a:cubicBezTo>
                  <a:pt x="1799909" y="-2145"/>
                  <a:pt x="1846972" y="43287"/>
                  <a:pt x="1839653" y="94486"/>
                </a:cubicBezTo>
                <a:cubicBezTo>
                  <a:pt x="1843865" y="270088"/>
                  <a:pt x="1833563" y="377315"/>
                  <a:pt x="1839653" y="472417"/>
                </a:cubicBezTo>
                <a:cubicBezTo>
                  <a:pt x="1844109" y="527373"/>
                  <a:pt x="1796043" y="560417"/>
                  <a:pt x="1745167" y="566903"/>
                </a:cubicBezTo>
                <a:cubicBezTo>
                  <a:pt x="1353686" y="562536"/>
                  <a:pt x="344336" y="486015"/>
                  <a:pt x="94486" y="566903"/>
                </a:cubicBezTo>
                <a:cubicBezTo>
                  <a:pt x="41748" y="567511"/>
                  <a:pt x="-460" y="523595"/>
                  <a:pt x="0" y="472417"/>
                </a:cubicBezTo>
                <a:cubicBezTo>
                  <a:pt x="-33097" y="368164"/>
                  <a:pt x="-2509" y="223181"/>
                  <a:pt x="0" y="9448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0243472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Arguments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b="0" i="0" u="none" dirty="0"/>
              <a:t>…</a:t>
            </a:r>
          </a:p>
          <a:p>
            <a:pPr algn="ctr"/>
            <a:endParaRPr lang="en-US" sz="1200" b="1" dirty="0">
              <a:latin typeface="Century Gothic" panose="020B0502020202020204" pitchFamily="34" charset="0"/>
            </a:endParaRP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FB3D22C1-2F5D-4D81-A325-EB0601772A69}"/>
              </a:ext>
            </a:extLst>
          </p:cNvPr>
          <p:cNvCxnSpPr>
            <a:cxnSpLocks/>
            <a:stCxn id="99" idx="1"/>
            <a:endCxn id="193" idx="0"/>
          </p:cNvCxnSpPr>
          <p:nvPr/>
        </p:nvCxnSpPr>
        <p:spPr>
          <a:xfrm rot="10800000" flipV="1">
            <a:off x="7022844" y="2452752"/>
            <a:ext cx="2022935" cy="308874"/>
          </a:xfrm>
          <a:prstGeom prst="curved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3B50406E-54D6-4820-A544-D1FD54E876B3}"/>
              </a:ext>
            </a:extLst>
          </p:cNvPr>
          <p:cNvCxnSpPr>
            <a:cxnSpLocks/>
            <a:stCxn id="88" idx="1"/>
            <a:endCxn id="192" idx="3"/>
          </p:cNvCxnSpPr>
          <p:nvPr/>
        </p:nvCxnSpPr>
        <p:spPr>
          <a:xfrm rot="10800000">
            <a:off x="6275135" y="4917031"/>
            <a:ext cx="1819893" cy="98175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4025CDA4-8502-4D60-B81D-314DF30049A1}"/>
              </a:ext>
            </a:extLst>
          </p:cNvPr>
          <p:cNvCxnSpPr>
            <a:cxnSpLocks/>
            <a:stCxn id="86" idx="2"/>
            <a:endCxn id="192" idx="3"/>
          </p:cNvCxnSpPr>
          <p:nvPr/>
        </p:nvCxnSpPr>
        <p:spPr>
          <a:xfrm rot="5400000">
            <a:off x="6830844" y="4233627"/>
            <a:ext cx="127695" cy="1239113"/>
          </a:xfrm>
          <a:prstGeom prst="curvedConnector2">
            <a:avLst/>
          </a:prstGeom>
          <a:ln w="19050">
            <a:prstDash val="lgDashDot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40EE95B4-BCDA-4C76-8FC4-F55C5034DF40}"/>
              </a:ext>
            </a:extLst>
          </p:cNvPr>
          <p:cNvCxnSpPr>
            <a:cxnSpLocks/>
            <a:stCxn id="192" idx="1"/>
            <a:endCxn id="87" idx="1"/>
          </p:cNvCxnSpPr>
          <p:nvPr/>
        </p:nvCxnSpPr>
        <p:spPr>
          <a:xfrm rot="10800000" flipV="1">
            <a:off x="1186198" y="4917030"/>
            <a:ext cx="344203" cy="1060215"/>
          </a:xfrm>
          <a:prstGeom prst="curvedConnector3">
            <a:avLst>
              <a:gd name="adj1" fmla="val 166414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2AAD1D0D-C34B-4820-9776-225A2F60AC86}"/>
              </a:ext>
            </a:extLst>
          </p:cNvPr>
          <p:cNvSpPr/>
          <p:nvPr/>
        </p:nvSpPr>
        <p:spPr>
          <a:xfrm>
            <a:off x="4439672" y="1189287"/>
            <a:ext cx="3074575" cy="255389"/>
          </a:xfrm>
          <a:custGeom>
            <a:avLst/>
            <a:gdLst>
              <a:gd name="connsiteX0" fmla="*/ 0 w 3074575"/>
              <a:gd name="connsiteY0" fmla="*/ 42566 h 255389"/>
              <a:gd name="connsiteX1" fmla="*/ 42566 w 3074575"/>
              <a:gd name="connsiteY1" fmla="*/ 0 h 255389"/>
              <a:gd name="connsiteX2" fmla="*/ 3032009 w 3074575"/>
              <a:gd name="connsiteY2" fmla="*/ 0 h 255389"/>
              <a:gd name="connsiteX3" fmla="*/ 3074575 w 3074575"/>
              <a:gd name="connsiteY3" fmla="*/ 42566 h 255389"/>
              <a:gd name="connsiteX4" fmla="*/ 3074575 w 3074575"/>
              <a:gd name="connsiteY4" fmla="*/ 212823 h 255389"/>
              <a:gd name="connsiteX5" fmla="*/ 3032009 w 3074575"/>
              <a:gd name="connsiteY5" fmla="*/ 255389 h 255389"/>
              <a:gd name="connsiteX6" fmla="*/ 42566 w 3074575"/>
              <a:gd name="connsiteY6" fmla="*/ 255389 h 255389"/>
              <a:gd name="connsiteX7" fmla="*/ 0 w 3074575"/>
              <a:gd name="connsiteY7" fmla="*/ 212823 h 255389"/>
              <a:gd name="connsiteX8" fmla="*/ 0 w 3074575"/>
              <a:gd name="connsiteY8" fmla="*/ 42566 h 25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4575" h="255389" fill="none" extrusionOk="0">
                <a:moveTo>
                  <a:pt x="0" y="42566"/>
                </a:moveTo>
                <a:cubicBezTo>
                  <a:pt x="557" y="17033"/>
                  <a:pt x="18739" y="1163"/>
                  <a:pt x="42566" y="0"/>
                </a:cubicBezTo>
                <a:cubicBezTo>
                  <a:pt x="1456820" y="-116466"/>
                  <a:pt x="2016878" y="-141167"/>
                  <a:pt x="3032009" y="0"/>
                </a:cubicBezTo>
                <a:cubicBezTo>
                  <a:pt x="3055893" y="37"/>
                  <a:pt x="3073164" y="18866"/>
                  <a:pt x="3074575" y="42566"/>
                </a:cubicBezTo>
                <a:cubicBezTo>
                  <a:pt x="3081958" y="78609"/>
                  <a:pt x="3062105" y="139916"/>
                  <a:pt x="3074575" y="212823"/>
                </a:cubicBezTo>
                <a:cubicBezTo>
                  <a:pt x="3077045" y="238394"/>
                  <a:pt x="3057349" y="253372"/>
                  <a:pt x="3032009" y="255389"/>
                </a:cubicBezTo>
                <a:cubicBezTo>
                  <a:pt x="2207546" y="195794"/>
                  <a:pt x="931601" y="374122"/>
                  <a:pt x="42566" y="255389"/>
                </a:cubicBezTo>
                <a:cubicBezTo>
                  <a:pt x="22199" y="252092"/>
                  <a:pt x="435" y="236653"/>
                  <a:pt x="0" y="212823"/>
                </a:cubicBezTo>
                <a:cubicBezTo>
                  <a:pt x="-3927" y="156271"/>
                  <a:pt x="-2522" y="120968"/>
                  <a:pt x="0" y="42566"/>
                </a:cubicBezTo>
                <a:close/>
              </a:path>
              <a:path w="3074575" h="255389" stroke="0" extrusionOk="0">
                <a:moveTo>
                  <a:pt x="0" y="42566"/>
                </a:moveTo>
                <a:cubicBezTo>
                  <a:pt x="-3654" y="20299"/>
                  <a:pt x="19364" y="-725"/>
                  <a:pt x="42566" y="0"/>
                </a:cubicBezTo>
                <a:cubicBezTo>
                  <a:pt x="603512" y="108859"/>
                  <a:pt x="2581613" y="93383"/>
                  <a:pt x="3032009" y="0"/>
                </a:cubicBezTo>
                <a:cubicBezTo>
                  <a:pt x="3058173" y="228"/>
                  <a:pt x="3072144" y="17774"/>
                  <a:pt x="3074575" y="42566"/>
                </a:cubicBezTo>
                <a:cubicBezTo>
                  <a:pt x="3088335" y="89520"/>
                  <a:pt x="3088550" y="182027"/>
                  <a:pt x="3074575" y="212823"/>
                </a:cubicBezTo>
                <a:cubicBezTo>
                  <a:pt x="3072882" y="240323"/>
                  <a:pt x="3051744" y="254720"/>
                  <a:pt x="3032009" y="255389"/>
                </a:cubicBezTo>
                <a:cubicBezTo>
                  <a:pt x="1641771" y="255686"/>
                  <a:pt x="1082794" y="91106"/>
                  <a:pt x="42566" y="255389"/>
                </a:cubicBezTo>
                <a:cubicBezTo>
                  <a:pt x="16012" y="256798"/>
                  <a:pt x="-2836" y="235047"/>
                  <a:pt x="0" y="212823"/>
                </a:cubicBezTo>
                <a:cubicBezTo>
                  <a:pt x="-2807" y="147581"/>
                  <a:pt x="2632" y="79262"/>
                  <a:pt x="0" y="4256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57265931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RequiredFormat</a:t>
            </a:r>
            <a:r>
              <a:rPr lang="en-US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 Data, Input Profile)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5487ECDC-DAF6-4276-9A63-BF73C281A74C}"/>
              </a:ext>
            </a:extLst>
          </p:cNvPr>
          <p:cNvSpPr/>
          <p:nvPr/>
        </p:nvSpPr>
        <p:spPr>
          <a:xfrm>
            <a:off x="1530400" y="4789336"/>
            <a:ext cx="4744734" cy="255389"/>
          </a:xfrm>
          <a:custGeom>
            <a:avLst/>
            <a:gdLst>
              <a:gd name="connsiteX0" fmla="*/ 0 w 4744734"/>
              <a:gd name="connsiteY0" fmla="*/ 42566 h 255389"/>
              <a:gd name="connsiteX1" fmla="*/ 42566 w 4744734"/>
              <a:gd name="connsiteY1" fmla="*/ 0 h 255389"/>
              <a:gd name="connsiteX2" fmla="*/ 4702168 w 4744734"/>
              <a:gd name="connsiteY2" fmla="*/ 0 h 255389"/>
              <a:gd name="connsiteX3" fmla="*/ 4744734 w 4744734"/>
              <a:gd name="connsiteY3" fmla="*/ 42566 h 255389"/>
              <a:gd name="connsiteX4" fmla="*/ 4744734 w 4744734"/>
              <a:gd name="connsiteY4" fmla="*/ 212823 h 255389"/>
              <a:gd name="connsiteX5" fmla="*/ 4702168 w 4744734"/>
              <a:gd name="connsiteY5" fmla="*/ 255389 h 255389"/>
              <a:gd name="connsiteX6" fmla="*/ 42566 w 4744734"/>
              <a:gd name="connsiteY6" fmla="*/ 255389 h 255389"/>
              <a:gd name="connsiteX7" fmla="*/ 0 w 4744734"/>
              <a:gd name="connsiteY7" fmla="*/ 212823 h 255389"/>
              <a:gd name="connsiteX8" fmla="*/ 0 w 4744734"/>
              <a:gd name="connsiteY8" fmla="*/ 42566 h 25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4734" h="255389" fill="none" extrusionOk="0">
                <a:moveTo>
                  <a:pt x="0" y="42566"/>
                </a:moveTo>
                <a:cubicBezTo>
                  <a:pt x="557" y="17033"/>
                  <a:pt x="18739" y="1163"/>
                  <a:pt x="42566" y="0"/>
                </a:cubicBezTo>
                <a:cubicBezTo>
                  <a:pt x="1158451" y="-116466"/>
                  <a:pt x="3969244" y="-141167"/>
                  <a:pt x="4702168" y="0"/>
                </a:cubicBezTo>
                <a:cubicBezTo>
                  <a:pt x="4726052" y="37"/>
                  <a:pt x="4743323" y="18866"/>
                  <a:pt x="4744734" y="42566"/>
                </a:cubicBezTo>
                <a:cubicBezTo>
                  <a:pt x="4752117" y="78609"/>
                  <a:pt x="4732264" y="139916"/>
                  <a:pt x="4744734" y="212823"/>
                </a:cubicBezTo>
                <a:cubicBezTo>
                  <a:pt x="4747204" y="238394"/>
                  <a:pt x="4727508" y="253372"/>
                  <a:pt x="4702168" y="255389"/>
                </a:cubicBezTo>
                <a:cubicBezTo>
                  <a:pt x="3900940" y="195794"/>
                  <a:pt x="856752" y="374122"/>
                  <a:pt x="42566" y="255389"/>
                </a:cubicBezTo>
                <a:cubicBezTo>
                  <a:pt x="22199" y="252092"/>
                  <a:pt x="435" y="236653"/>
                  <a:pt x="0" y="212823"/>
                </a:cubicBezTo>
                <a:cubicBezTo>
                  <a:pt x="-3927" y="156271"/>
                  <a:pt x="-2522" y="120968"/>
                  <a:pt x="0" y="42566"/>
                </a:cubicBezTo>
                <a:close/>
              </a:path>
              <a:path w="4744734" h="255389" stroke="0" extrusionOk="0">
                <a:moveTo>
                  <a:pt x="0" y="42566"/>
                </a:moveTo>
                <a:cubicBezTo>
                  <a:pt x="-3654" y="20299"/>
                  <a:pt x="19364" y="-725"/>
                  <a:pt x="42566" y="0"/>
                </a:cubicBezTo>
                <a:cubicBezTo>
                  <a:pt x="883113" y="108859"/>
                  <a:pt x="2670491" y="93383"/>
                  <a:pt x="4702168" y="0"/>
                </a:cubicBezTo>
                <a:cubicBezTo>
                  <a:pt x="4728332" y="228"/>
                  <a:pt x="4742303" y="17774"/>
                  <a:pt x="4744734" y="42566"/>
                </a:cubicBezTo>
                <a:cubicBezTo>
                  <a:pt x="4758494" y="89520"/>
                  <a:pt x="4758709" y="182027"/>
                  <a:pt x="4744734" y="212823"/>
                </a:cubicBezTo>
                <a:cubicBezTo>
                  <a:pt x="4743041" y="240323"/>
                  <a:pt x="4721903" y="254720"/>
                  <a:pt x="4702168" y="255389"/>
                </a:cubicBezTo>
                <a:cubicBezTo>
                  <a:pt x="4093086" y="255686"/>
                  <a:pt x="1389628" y="91106"/>
                  <a:pt x="42566" y="255389"/>
                </a:cubicBezTo>
                <a:cubicBezTo>
                  <a:pt x="16012" y="256798"/>
                  <a:pt x="-2836" y="235047"/>
                  <a:pt x="0" y="212823"/>
                </a:cubicBezTo>
                <a:cubicBezTo>
                  <a:pt x="-2807" y="147581"/>
                  <a:pt x="2632" y="79262"/>
                  <a:pt x="0" y="4256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57265931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ReversedRequiredFormat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(Standard or Corrected Data, Output Profile)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5001D79B-8F6A-47B8-A672-BD0710895625}"/>
              </a:ext>
            </a:extLst>
          </p:cNvPr>
          <p:cNvSpPr/>
          <p:nvPr/>
        </p:nvSpPr>
        <p:spPr>
          <a:xfrm>
            <a:off x="5102231" y="2761626"/>
            <a:ext cx="3841223" cy="255389"/>
          </a:xfrm>
          <a:custGeom>
            <a:avLst/>
            <a:gdLst>
              <a:gd name="connsiteX0" fmla="*/ 0 w 3841223"/>
              <a:gd name="connsiteY0" fmla="*/ 42566 h 255389"/>
              <a:gd name="connsiteX1" fmla="*/ 42566 w 3841223"/>
              <a:gd name="connsiteY1" fmla="*/ 0 h 255389"/>
              <a:gd name="connsiteX2" fmla="*/ 3798657 w 3841223"/>
              <a:gd name="connsiteY2" fmla="*/ 0 h 255389"/>
              <a:gd name="connsiteX3" fmla="*/ 3841223 w 3841223"/>
              <a:gd name="connsiteY3" fmla="*/ 42566 h 255389"/>
              <a:gd name="connsiteX4" fmla="*/ 3841223 w 3841223"/>
              <a:gd name="connsiteY4" fmla="*/ 212823 h 255389"/>
              <a:gd name="connsiteX5" fmla="*/ 3798657 w 3841223"/>
              <a:gd name="connsiteY5" fmla="*/ 255389 h 255389"/>
              <a:gd name="connsiteX6" fmla="*/ 42566 w 3841223"/>
              <a:gd name="connsiteY6" fmla="*/ 255389 h 255389"/>
              <a:gd name="connsiteX7" fmla="*/ 0 w 3841223"/>
              <a:gd name="connsiteY7" fmla="*/ 212823 h 255389"/>
              <a:gd name="connsiteX8" fmla="*/ 0 w 3841223"/>
              <a:gd name="connsiteY8" fmla="*/ 42566 h 25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1223" h="255389" fill="none" extrusionOk="0">
                <a:moveTo>
                  <a:pt x="0" y="42566"/>
                </a:moveTo>
                <a:cubicBezTo>
                  <a:pt x="-373" y="19389"/>
                  <a:pt x="19820" y="644"/>
                  <a:pt x="42566" y="0"/>
                </a:cubicBezTo>
                <a:cubicBezTo>
                  <a:pt x="1123480" y="-41674"/>
                  <a:pt x="2174066" y="-34848"/>
                  <a:pt x="3798657" y="0"/>
                </a:cubicBezTo>
                <a:cubicBezTo>
                  <a:pt x="3819543" y="932"/>
                  <a:pt x="3840249" y="18979"/>
                  <a:pt x="3841223" y="42566"/>
                </a:cubicBezTo>
                <a:cubicBezTo>
                  <a:pt x="3854083" y="126473"/>
                  <a:pt x="3850836" y="179966"/>
                  <a:pt x="3841223" y="212823"/>
                </a:cubicBezTo>
                <a:cubicBezTo>
                  <a:pt x="3843701" y="237771"/>
                  <a:pt x="3825001" y="254771"/>
                  <a:pt x="3798657" y="255389"/>
                </a:cubicBezTo>
                <a:cubicBezTo>
                  <a:pt x="2645395" y="90656"/>
                  <a:pt x="854943" y="338442"/>
                  <a:pt x="42566" y="255389"/>
                </a:cubicBezTo>
                <a:cubicBezTo>
                  <a:pt x="19723" y="256073"/>
                  <a:pt x="1896" y="238495"/>
                  <a:pt x="0" y="212823"/>
                </a:cubicBezTo>
                <a:cubicBezTo>
                  <a:pt x="10592" y="132180"/>
                  <a:pt x="8441" y="120037"/>
                  <a:pt x="0" y="42566"/>
                </a:cubicBezTo>
                <a:close/>
              </a:path>
              <a:path w="3841223" h="255389" stroke="0" extrusionOk="0">
                <a:moveTo>
                  <a:pt x="0" y="42566"/>
                </a:moveTo>
                <a:cubicBezTo>
                  <a:pt x="106" y="21018"/>
                  <a:pt x="15061" y="300"/>
                  <a:pt x="42566" y="0"/>
                </a:cubicBezTo>
                <a:cubicBezTo>
                  <a:pt x="1820016" y="-151106"/>
                  <a:pt x="3229248" y="127079"/>
                  <a:pt x="3798657" y="0"/>
                </a:cubicBezTo>
                <a:cubicBezTo>
                  <a:pt x="3821759" y="-3697"/>
                  <a:pt x="3840404" y="15697"/>
                  <a:pt x="3841223" y="42566"/>
                </a:cubicBezTo>
                <a:cubicBezTo>
                  <a:pt x="3838099" y="62213"/>
                  <a:pt x="3827579" y="184536"/>
                  <a:pt x="3841223" y="212823"/>
                </a:cubicBezTo>
                <a:cubicBezTo>
                  <a:pt x="3845634" y="237886"/>
                  <a:pt x="3822036" y="254946"/>
                  <a:pt x="3798657" y="255389"/>
                </a:cubicBezTo>
                <a:cubicBezTo>
                  <a:pt x="2580805" y="241929"/>
                  <a:pt x="421361" y="409815"/>
                  <a:pt x="42566" y="255389"/>
                </a:cubicBezTo>
                <a:cubicBezTo>
                  <a:pt x="20245" y="253528"/>
                  <a:pt x="1990" y="235971"/>
                  <a:pt x="0" y="212823"/>
                </a:cubicBezTo>
                <a:cubicBezTo>
                  <a:pt x="-14272" y="143512"/>
                  <a:pt x="-13844" y="106476"/>
                  <a:pt x="0" y="4256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93864521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Vincyanes’function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(Standardized Data, Arguments)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6D2B1B-DDD6-425E-9DEF-C74D931F9B89}"/>
              </a:ext>
            </a:extLst>
          </p:cNvPr>
          <p:cNvSpPr txBox="1"/>
          <p:nvPr/>
        </p:nvSpPr>
        <p:spPr>
          <a:xfrm>
            <a:off x="5431316" y="104688"/>
            <a:ext cx="1814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214119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6138</TotalTime>
  <Words>1235</Words>
  <Application>Microsoft Office PowerPoint</Application>
  <PresentationFormat>Widescreen</PresentationFormat>
  <Paragraphs>308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Corbel</vt:lpstr>
      <vt:lpstr>Courier New</vt:lpstr>
      <vt:lpstr>Mistral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Herrmann, Valentine</dc:creator>
  <cp:lastModifiedBy>Herrmann, Valentine</cp:lastModifiedBy>
  <cp:revision>52</cp:revision>
  <dcterms:created xsi:type="dcterms:W3CDTF">2022-06-10T12:40:55Z</dcterms:created>
  <dcterms:modified xsi:type="dcterms:W3CDTF">2022-06-16T13:28:54Z</dcterms:modified>
</cp:coreProperties>
</file>