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1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56" r:id="rId3"/>
    <p:sldId id="286" r:id="rId4"/>
    <p:sldId id="257" r:id="rId5"/>
    <p:sldId id="280" r:id="rId6"/>
    <p:sldId id="261" r:id="rId7"/>
    <p:sldId id="288" r:id="rId8"/>
    <p:sldId id="289" r:id="rId9"/>
    <p:sldId id="277" r:id="rId10"/>
    <p:sldId id="283" r:id="rId11"/>
    <p:sldId id="266" r:id="rId12"/>
    <p:sldId id="287" r:id="rId13"/>
    <p:sldId id="268" r:id="rId14"/>
    <p:sldId id="279" r:id="rId15"/>
    <p:sldId id="269" r:id="rId16"/>
    <p:sldId id="275" r:id="rId17"/>
    <p:sldId id="284" r:id="rId18"/>
    <p:sldId id="273" r:id="rId19"/>
    <p:sldId id="274" r:id="rId20"/>
    <p:sldId id="290" r:id="rId21"/>
    <p:sldId id="282" r:id="rId22"/>
  </p:sldIdLst>
  <p:sldSz cx="12192000" cy="6858000"/>
  <p:notesSz cx="6858000" cy="9144000"/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4128" userDrawn="1">
          <p15:clr>
            <a:srgbClr val="A4A3A4"/>
          </p15:clr>
        </p15:guide>
        <p15:guide id="4" orient="horz" pos="2184" userDrawn="1">
          <p15:clr>
            <a:srgbClr val="A4A3A4"/>
          </p15:clr>
        </p15:guide>
        <p15:guide id="5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92"/>
    <a:srgbClr val="6C7B3D"/>
    <a:srgbClr val="C7C7C7"/>
    <a:srgbClr val="E6ECF3"/>
    <a:srgbClr val="F2A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6404" autoAdjust="0"/>
  </p:normalViewPr>
  <p:slideViewPr>
    <p:cSldViewPr snapToGrid="0">
      <p:cViewPr varScale="1">
        <p:scale>
          <a:sx n="103" d="100"/>
          <a:sy n="103" d="100"/>
        </p:scale>
        <p:origin x="1230" y="108"/>
      </p:cViewPr>
      <p:guideLst>
        <p:guide pos="3840"/>
        <p:guide pos="528"/>
        <p:guide pos="4128"/>
        <p:guide orient="horz" pos="2184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32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5A-46E1-B779-470A37FD3E6C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42-45C0-94E8-9C5D566F5B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5A-46E1-B779-470A37FD3E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5A-46E1-B779-470A37FD3E6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2-45C0-94E8-9C5D566F5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9-4A18-996B-277088FE5828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F9-4A18-996B-277088FE58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F9-4A18-996B-277088FE58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F9-4A18-996B-277088FE582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F9-4A18-996B-277088FE5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C3-4D3D-966B-E878B53E81CE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C3-4D3D-966B-E878B53E81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C3-4D3D-966B-E878B53E81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C3-4D3D-966B-E878B53E81C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20.8</c:v>
                </c:pt>
                <c:pt idx="1">
                  <c:v>78.2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C3-4D3D-966B-E878B53E8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16-4A9F-9385-CC6BF1AA6206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16-4A9F-9385-CC6BF1AA62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16-4A9F-9385-CC6BF1AA62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16-4A9F-9385-CC6BF1AA620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16-4A9F-9385-CC6BF1AA6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6E-4DB3-ADC6-CDC1F635E163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6E-4DB3-ADC6-CDC1F635E1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6E-4DB3-ADC6-CDC1F635E1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6E-4DB3-ADC6-CDC1F635E16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6E-4DB3-ADC6-CDC1F635E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5600968755629"/>
          <c:y val="9.4552247392537342E-2"/>
          <c:w val="0.71404495506495069"/>
          <c:h val="0.905447752607462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8-4081-ADD7-EE6F836C042B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8-4081-ADD7-EE6F836C04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58-4081-ADD7-EE6F836C04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58-4081-ADD7-EE6F836C042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58-4081-ADD7-EE6F836C0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14BEF-E567-C306-64B4-E5604D193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CADDE-86D6-5381-FBEA-7781485EBB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D2744-9A31-491F-A23A-405F57E406DB}" type="datetimeFigureOut">
              <a:rPr lang="en-CA" smtClean="0"/>
              <a:t>2024-05-02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C4A9A-33A9-6319-0CDA-6BA380549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6CEED-C824-8DDE-DA1F-BDD5F7C4F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1AB9-7468-447C-9538-09993171E354}" type="slidenum">
              <a:rPr lang="en-CA" smtClean="0"/>
              <a:t>‹N°›</a:t>
            </a:fld>
            <a:endParaRPr lang="en-C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932015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FFCC-59BE-42B9-BA17-0BEFD42B11F3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A93-DB95-467F-9962-7B4D2625B7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71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0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16140"/>
                </a:solidFill>
                <a:effectLst/>
              </a:rPr>
              <a:t>Key messages: Social prescribing can look different for each community depending on resources and supports.</a:t>
            </a:r>
            <a:endParaRPr lang="en-US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5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Prescribing is</a:t>
            </a:r>
            <a:r>
              <a:rPr lang="en-US" baseline="0" dirty="0"/>
              <a:t> specific to each context and can work in a variety of settings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97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 the social prescribing pathway that works for you and your context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8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40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16140"/>
                </a:solidFill>
                <a:effectLst/>
              </a:rPr>
              <a:t>Key messages: Social prescribing can look different for each community depending on resources and supports.</a:t>
            </a:r>
            <a:endParaRPr lang="en-US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7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16140"/>
                </a:solidFill>
                <a:effectLst/>
              </a:rPr>
              <a:t>Key messages: Social prescribing can look different for each community depending on resources and supports.</a:t>
            </a:r>
            <a:endParaRPr lang="en-US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8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Delete if irrelevant to your situation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10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8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Typically, a SP pathway looks like this: </a:t>
            </a:r>
          </a:p>
          <a:p>
            <a:pPr marL="228600" indent="-228600">
              <a:buAutoNum type="arabicPeriod"/>
            </a:pPr>
            <a:r>
              <a:rPr lang="en-GB" dirty="0"/>
              <a:t>A client is identified as having needs other than clinical, during a visit with a provider.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The provider refers the client to a navigator -- or connector -- via a formal referral in the EMR.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The navigator then connects with the client. Together, they identify the client’s interests, needs and barriers to participation.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The navigator then connects them with the appropriate community resources and programs. The navigator follows up with the client.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chemeClr val="tx2"/>
                </a:solidFill>
              </a:rPr>
              <a:t>All along this process, the EMR</a:t>
            </a:r>
            <a:r>
              <a:rPr lang="en-GB" sz="1200" baseline="0" dirty="0">
                <a:solidFill>
                  <a:schemeClr val="tx2"/>
                </a:solidFill>
              </a:rPr>
              <a:t> is used to document the client’s referral pathway, document client follow up, and provide data to inform future program planning and improvement. </a:t>
            </a: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9B94-F55D-499D-962E-7A3A387652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73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6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Key message: </a:t>
            </a:r>
            <a:r>
              <a:rPr lang="en-US" sz="1200" b="0" i="0" dirty="0">
                <a:solidFill>
                  <a:srgbClr val="516140"/>
                </a:solidFill>
                <a:effectLst/>
              </a:rPr>
              <a:t>Social prescribing can look different for each community depending on resources and supports. The </a:t>
            </a:r>
            <a:r>
              <a:rPr lang="en-GB" sz="1200" b="0" i="0" dirty="0">
                <a:solidFill>
                  <a:srgbClr val="516140"/>
                </a:solidFill>
                <a:effectLst/>
              </a:rPr>
              <a:t>t</a:t>
            </a:r>
            <a:r>
              <a:rPr lang="en-GB" dirty="0"/>
              <a:t>ype of centre can vary from a nurse practitioner-led clinic (NPLC), to a family health team, a community health </a:t>
            </a:r>
            <a:r>
              <a:rPr lang="en-GB" dirty="0" err="1"/>
              <a:t>center</a:t>
            </a:r>
            <a:r>
              <a:rPr lang="en-GB" dirty="0"/>
              <a:t>, the </a:t>
            </a:r>
            <a:r>
              <a:rPr lang="en-US" sz="1200" b="0" i="0" dirty="0">
                <a:solidFill>
                  <a:srgbClr val="516140"/>
                </a:solidFill>
                <a:effectLst/>
              </a:rPr>
              <a:t>s</a:t>
            </a:r>
            <a:r>
              <a:rPr lang="en-GB" dirty="0" err="1"/>
              <a:t>ize</a:t>
            </a:r>
            <a:r>
              <a:rPr lang="en-GB" dirty="0"/>
              <a:t> and composition of the team can look very different with a link worker (or navigator) or none, the location can be very rural or very urban,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2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43A93-DB95-467F-9962-7B4D2625B77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5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4B5F8-8014-5E15-AADA-53852411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EDB6F-92AA-6FE2-027F-19E90837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4C83D-49BA-A1BA-072D-BCF536D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C552-C0D2-4DFD-9E19-EC40B4DED1B8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5ED69-14A3-5548-7813-11255654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2F838-8C8B-AC37-222B-EF3692BF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4BC-B23D-483B-8909-6E4CA5BC1B67}" type="slidenum">
              <a:rPr lang="en-GB" smtClean="0"/>
              <a:t>‹N°›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7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8F74-9EFE-4DAE-B4D9-01CB7D1F407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27943-B152-AFEF-E1CC-94ED667CD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530B8-E135-3FB5-0FD7-9B821455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852256-CB1F-2287-7796-DD26FDF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C552-C0D2-4DFD-9E19-EC40B4DED1B8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59289-846E-9986-F390-EAFB3BC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F55B4-F8A2-709A-2F02-0676EEC5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4BC-B23D-483B-8909-6E4CA5BC1B67}" type="slidenum">
              <a:rPr lang="en-GB" smtClean="0"/>
              <a:t>‹N°›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42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D8BD-06E9-623F-F089-832AA1E22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F19F3-D798-52F3-8110-3CFD19DFE0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489579"/>
            <a:ext cx="10515600" cy="35877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D1DB4A-3A48-2316-14B8-A20C2A322DC1}"/>
              </a:ext>
            </a:extLst>
          </p:cNvPr>
          <p:cNvSpPr/>
          <p:nvPr userDrawn="1"/>
        </p:nvSpPr>
        <p:spPr>
          <a:xfrm>
            <a:off x="2942648" y="-726639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63E827-50B0-D33C-1D62-374F80A5677A}"/>
              </a:ext>
            </a:extLst>
          </p:cNvPr>
          <p:cNvSpPr/>
          <p:nvPr userDrawn="1"/>
        </p:nvSpPr>
        <p:spPr>
          <a:xfrm rot="11168093">
            <a:off x="-1315728" y="5521746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46240C-C8DE-3E27-0B16-384C2E061410}"/>
              </a:ext>
            </a:extLst>
          </p:cNvPr>
          <p:cNvSpPr/>
          <p:nvPr userDrawn="1"/>
        </p:nvSpPr>
        <p:spPr>
          <a:xfrm rot="10800000">
            <a:off x="-595057" y="5469258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3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D8BD-06E9-623F-F089-832AA1E22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F19F3-D798-52F3-8110-3CFD19DFE0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489579"/>
            <a:ext cx="10515600" cy="35877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D1DB4A-3A48-2316-14B8-A20C2A322DC1}"/>
              </a:ext>
            </a:extLst>
          </p:cNvPr>
          <p:cNvSpPr/>
          <p:nvPr userDrawn="1"/>
        </p:nvSpPr>
        <p:spPr>
          <a:xfrm>
            <a:off x="2942648" y="-726639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63E827-50B0-D33C-1D62-374F80A5677A}"/>
              </a:ext>
            </a:extLst>
          </p:cNvPr>
          <p:cNvSpPr/>
          <p:nvPr userDrawn="1"/>
        </p:nvSpPr>
        <p:spPr>
          <a:xfrm rot="11168093">
            <a:off x="-1315728" y="5521746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46240C-C8DE-3E27-0B16-384C2E061410}"/>
              </a:ext>
            </a:extLst>
          </p:cNvPr>
          <p:cNvSpPr/>
          <p:nvPr userDrawn="1"/>
        </p:nvSpPr>
        <p:spPr>
          <a:xfrm rot="10800000">
            <a:off x="-595057" y="5469258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9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D8BD-06E9-623F-F089-832AA1E22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F19F3-D798-52F3-8110-3CFD19DFE0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489579"/>
            <a:ext cx="10515600" cy="35877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CA3466-D4BF-A76D-FAD9-BACD29FB62B8}"/>
              </a:ext>
            </a:extLst>
          </p:cNvPr>
          <p:cNvSpPr/>
          <p:nvPr userDrawn="1"/>
        </p:nvSpPr>
        <p:spPr>
          <a:xfrm>
            <a:off x="2942648" y="-726639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770986-2987-BE48-7C3E-936F393F97DA}"/>
              </a:ext>
            </a:extLst>
          </p:cNvPr>
          <p:cNvSpPr/>
          <p:nvPr userDrawn="1"/>
        </p:nvSpPr>
        <p:spPr>
          <a:xfrm rot="11168093">
            <a:off x="-1315728" y="5521746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D1FC47-5008-4C6A-FB22-E16AD47872DB}"/>
              </a:ext>
            </a:extLst>
          </p:cNvPr>
          <p:cNvSpPr/>
          <p:nvPr userDrawn="1"/>
        </p:nvSpPr>
        <p:spPr>
          <a:xfrm rot="10800000">
            <a:off x="-595057" y="5469258"/>
            <a:ext cx="10481776" cy="2527254"/>
          </a:xfrm>
          <a:custGeom>
            <a:avLst/>
            <a:gdLst>
              <a:gd name="connsiteX0" fmla="*/ 167345 w 10481776"/>
              <a:gd name="connsiteY0" fmla="*/ 454645 h 2527254"/>
              <a:gd name="connsiteX1" fmla="*/ 968091 w 10481776"/>
              <a:gd name="connsiteY1" fmla="*/ 878266 h 2527254"/>
              <a:gd name="connsiteX2" fmla="*/ 7570369 w 10481776"/>
              <a:gd name="connsiteY2" fmla="*/ 1074577 h 2527254"/>
              <a:gd name="connsiteX3" fmla="*/ 9698803 w 10481776"/>
              <a:gd name="connsiteY3" fmla="*/ 2515920 h 2527254"/>
              <a:gd name="connsiteX4" fmla="*/ 9693636 w 10481776"/>
              <a:gd name="connsiteY4" fmla="*/ 196340 h 2527254"/>
              <a:gd name="connsiteX5" fmla="*/ 234504 w 10481776"/>
              <a:gd name="connsiteY5" fmla="*/ 284164 h 252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81776" h="2527254">
                <a:moveTo>
                  <a:pt x="167345" y="454645"/>
                </a:moveTo>
                <a:cubicBezTo>
                  <a:pt x="-49201" y="614794"/>
                  <a:pt x="-265746" y="774944"/>
                  <a:pt x="968091" y="878266"/>
                </a:cubicBezTo>
                <a:cubicBezTo>
                  <a:pt x="2201928" y="981588"/>
                  <a:pt x="6115250" y="801635"/>
                  <a:pt x="7570369" y="1074577"/>
                </a:cubicBezTo>
                <a:cubicBezTo>
                  <a:pt x="9025488" y="1347519"/>
                  <a:pt x="9344925" y="2662293"/>
                  <a:pt x="9698803" y="2515920"/>
                </a:cubicBezTo>
                <a:cubicBezTo>
                  <a:pt x="10052681" y="2369547"/>
                  <a:pt x="11271019" y="568299"/>
                  <a:pt x="9693636" y="196340"/>
                </a:cubicBezTo>
                <a:cubicBezTo>
                  <a:pt x="8116253" y="-175619"/>
                  <a:pt x="4175378" y="54272"/>
                  <a:pt x="234504" y="284164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14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CC06281-8DBC-A2AA-5547-BF4795F04F91}"/>
              </a:ext>
            </a:extLst>
          </p:cNvPr>
          <p:cNvSpPr/>
          <p:nvPr userDrawn="1"/>
        </p:nvSpPr>
        <p:spPr>
          <a:xfrm>
            <a:off x="-484729" y="-657048"/>
            <a:ext cx="3017801" cy="30046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64D456-00E5-2700-8BB9-43C69C335553}"/>
              </a:ext>
            </a:extLst>
          </p:cNvPr>
          <p:cNvSpPr/>
          <p:nvPr userDrawn="1"/>
        </p:nvSpPr>
        <p:spPr>
          <a:xfrm>
            <a:off x="2341636" y="6283730"/>
            <a:ext cx="13202498" cy="48437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BD69BD-0BEE-A157-1D4B-6AF4ABA356AF}"/>
              </a:ext>
            </a:extLst>
          </p:cNvPr>
          <p:cNvSpPr/>
          <p:nvPr userDrawn="1"/>
        </p:nvSpPr>
        <p:spPr>
          <a:xfrm>
            <a:off x="-865502" y="-1902148"/>
            <a:ext cx="4532882" cy="40634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B32612-9B2B-271C-77F3-EEE13DE3F277}"/>
              </a:ext>
            </a:extLst>
          </p:cNvPr>
          <p:cNvSpPr/>
          <p:nvPr userDrawn="1"/>
        </p:nvSpPr>
        <p:spPr>
          <a:xfrm>
            <a:off x="-1366958" y="6137174"/>
            <a:ext cx="13844497" cy="1887220"/>
          </a:xfrm>
          <a:custGeom>
            <a:avLst/>
            <a:gdLst>
              <a:gd name="connsiteX0" fmla="*/ 13769953 w 13844497"/>
              <a:gd name="connsiteY0" fmla="*/ 1701041 h 1887220"/>
              <a:gd name="connsiteX1" fmla="*/ 8537001 w 13844497"/>
              <a:gd name="connsiteY1" fmla="*/ 145567 h 1887220"/>
              <a:gd name="connsiteX2" fmla="*/ 5813679 w 13844497"/>
              <a:gd name="connsiteY2" fmla="*/ 374167 h 1887220"/>
              <a:gd name="connsiteX3" fmla="*/ 1321192 w 13844497"/>
              <a:gd name="connsiteY3" fmla="*/ 56115 h 1887220"/>
              <a:gd name="connsiteX4" fmla="*/ 1037927 w 13844497"/>
              <a:gd name="connsiteY4" fmla="*/ 1730859 h 1887220"/>
              <a:gd name="connsiteX5" fmla="*/ 13844497 w 13844497"/>
              <a:gd name="connsiteY5" fmla="*/ 1715950 h 188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44497" h="1887220">
                <a:moveTo>
                  <a:pt x="13769953" y="1701041"/>
                </a:moveTo>
                <a:cubicBezTo>
                  <a:pt x="11816500" y="1033877"/>
                  <a:pt x="9863047" y="366713"/>
                  <a:pt x="8537001" y="145567"/>
                </a:cubicBezTo>
                <a:cubicBezTo>
                  <a:pt x="7210955" y="-75579"/>
                  <a:pt x="7016314" y="389076"/>
                  <a:pt x="5813679" y="374167"/>
                </a:cubicBezTo>
                <a:cubicBezTo>
                  <a:pt x="4611044" y="359258"/>
                  <a:pt x="2117151" y="-170000"/>
                  <a:pt x="1321192" y="56115"/>
                </a:cubicBezTo>
                <a:cubicBezTo>
                  <a:pt x="525233" y="282230"/>
                  <a:pt x="-1049290" y="1454220"/>
                  <a:pt x="1037927" y="1730859"/>
                </a:cubicBezTo>
                <a:cubicBezTo>
                  <a:pt x="3125144" y="2007498"/>
                  <a:pt x="8484820" y="1861724"/>
                  <a:pt x="13844497" y="17159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64D8BD-06E9-623F-F089-832AA1E22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F19F3-D798-52F3-8110-3CFD19DFE0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489579"/>
            <a:ext cx="10515600" cy="35877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9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F835C6-7637-B087-BDDE-B787BF7F4267}"/>
              </a:ext>
            </a:extLst>
          </p:cNvPr>
          <p:cNvSpPr/>
          <p:nvPr userDrawn="1"/>
        </p:nvSpPr>
        <p:spPr>
          <a:xfrm>
            <a:off x="477167" y="1525630"/>
            <a:ext cx="16985530" cy="72231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FB72DD-E231-3AB2-7869-D61BD293DE2E}"/>
              </a:ext>
            </a:extLst>
          </p:cNvPr>
          <p:cNvSpPr/>
          <p:nvPr userDrawn="1"/>
        </p:nvSpPr>
        <p:spPr>
          <a:xfrm>
            <a:off x="0" y="1268083"/>
            <a:ext cx="16985530" cy="722310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Graphic 4" descr="A whiteboard with erases">
            <a:extLst>
              <a:ext uri="{FF2B5EF4-FFF2-40B4-BE49-F238E27FC236}">
                <a16:creationId xmlns:a16="http://schemas.microsoft.com/office/drawing/2014/main" id="{05415305-2D06-5855-6595-9715CB8E43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4544" y="424616"/>
            <a:ext cx="9302912" cy="60087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64D8BD-06E9-623F-F089-832AA1E22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2681" y="1285212"/>
            <a:ext cx="7164091" cy="1086030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2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CEF3760-6151-47DC-F43C-CEC272A53CF9}"/>
              </a:ext>
            </a:extLst>
          </p:cNvPr>
          <p:cNvSpPr/>
          <p:nvPr userDrawn="1"/>
        </p:nvSpPr>
        <p:spPr>
          <a:xfrm>
            <a:off x="-1677971" y="-326796"/>
            <a:ext cx="7605246" cy="7511592"/>
          </a:xfrm>
          <a:custGeom>
            <a:avLst/>
            <a:gdLst>
              <a:gd name="connsiteX0" fmla="*/ 420553 w 7488728"/>
              <a:gd name="connsiteY0" fmla="*/ 1541695 h 7244911"/>
              <a:gd name="connsiteX1" fmla="*/ 726924 w 7488728"/>
              <a:gd name="connsiteY1" fmla="*/ 353917 h 7244911"/>
              <a:gd name="connsiteX2" fmla="*/ 7146578 w 7488728"/>
              <a:gd name="connsiteY2" fmla="*/ 509460 h 7244911"/>
              <a:gd name="connsiteX3" fmla="*/ 6599823 w 7488728"/>
              <a:gd name="connsiteY3" fmla="*/ 5977006 h 7244911"/>
              <a:gd name="connsiteX4" fmla="*/ 6524409 w 7488728"/>
              <a:gd name="connsiteY4" fmla="*/ 7244911 h 7244911"/>
              <a:gd name="connsiteX0" fmla="*/ 420553 w 7488728"/>
              <a:gd name="connsiteY0" fmla="*/ 1541695 h 7108222"/>
              <a:gd name="connsiteX1" fmla="*/ 726924 w 7488728"/>
              <a:gd name="connsiteY1" fmla="*/ 353917 h 7108222"/>
              <a:gd name="connsiteX2" fmla="*/ 7146578 w 7488728"/>
              <a:gd name="connsiteY2" fmla="*/ 509460 h 7108222"/>
              <a:gd name="connsiteX3" fmla="*/ 6599823 w 7488728"/>
              <a:gd name="connsiteY3" fmla="*/ 5977006 h 7108222"/>
              <a:gd name="connsiteX4" fmla="*/ 4983126 w 7488728"/>
              <a:gd name="connsiteY4" fmla="*/ 7108222 h 7108222"/>
              <a:gd name="connsiteX0" fmla="*/ 420553 w 7488728"/>
              <a:gd name="connsiteY0" fmla="*/ 1541695 h 6900832"/>
              <a:gd name="connsiteX1" fmla="*/ 726924 w 7488728"/>
              <a:gd name="connsiteY1" fmla="*/ 353917 h 6900832"/>
              <a:gd name="connsiteX2" fmla="*/ 7146578 w 7488728"/>
              <a:gd name="connsiteY2" fmla="*/ 509460 h 6900832"/>
              <a:gd name="connsiteX3" fmla="*/ 6599823 w 7488728"/>
              <a:gd name="connsiteY3" fmla="*/ 5977006 h 6900832"/>
              <a:gd name="connsiteX4" fmla="*/ 161316 w 7488728"/>
              <a:gd name="connsiteY4" fmla="*/ 6900832 h 6900832"/>
              <a:gd name="connsiteX0" fmla="*/ 420553 w 7545746"/>
              <a:gd name="connsiteY0" fmla="*/ 1564246 h 6957761"/>
              <a:gd name="connsiteX1" fmla="*/ 726924 w 7545746"/>
              <a:gd name="connsiteY1" fmla="*/ 376468 h 6957761"/>
              <a:gd name="connsiteX2" fmla="*/ 7146578 w 7545746"/>
              <a:gd name="connsiteY2" fmla="*/ 532011 h 6957761"/>
              <a:gd name="connsiteX3" fmla="*/ 6826066 w 7545746"/>
              <a:gd name="connsiteY3" fmla="*/ 6315355 h 6957761"/>
              <a:gd name="connsiteX4" fmla="*/ 161316 w 7545746"/>
              <a:gd name="connsiteY4" fmla="*/ 6923383 h 6957761"/>
              <a:gd name="connsiteX0" fmla="*/ 420553 w 7545746"/>
              <a:gd name="connsiteY0" fmla="*/ 1564246 h 6957761"/>
              <a:gd name="connsiteX1" fmla="*/ 726924 w 7545746"/>
              <a:gd name="connsiteY1" fmla="*/ 376468 h 6957761"/>
              <a:gd name="connsiteX2" fmla="*/ 7146578 w 7545746"/>
              <a:gd name="connsiteY2" fmla="*/ 532011 h 6957761"/>
              <a:gd name="connsiteX3" fmla="*/ 6826066 w 7545746"/>
              <a:gd name="connsiteY3" fmla="*/ 6315355 h 6957761"/>
              <a:gd name="connsiteX4" fmla="*/ 161316 w 7545746"/>
              <a:gd name="connsiteY4" fmla="*/ 6923383 h 6957761"/>
              <a:gd name="connsiteX0" fmla="*/ 420553 w 7446143"/>
              <a:gd name="connsiteY0" fmla="*/ 1561212 h 6932057"/>
              <a:gd name="connsiteX1" fmla="*/ 726924 w 7446143"/>
              <a:gd name="connsiteY1" fmla="*/ 373434 h 6932057"/>
              <a:gd name="connsiteX2" fmla="*/ 7146578 w 7446143"/>
              <a:gd name="connsiteY2" fmla="*/ 528977 h 6932057"/>
              <a:gd name="connsiteX3" fmla="*/ 6401860 w 7446143"/>
              <a:gd name="connsiteY3" fmla="*/ 6269901 h 6932057"/>
              <a:gd name="connsiteX4" fmla="*/ 161316 w 7446143"/>
              <a:gd name="connsiteY4" fmla="*/ 6920349 h 6932057"/>
              <a:gd name="connsiteX0" fmla="*/ 471340 w 7496930"/>
              <a:gd name="connsiteY0" fmla="*/ 1561212 h 7401116"/>
              <a:gd name="connsiteX1" fmla="*/ 777711 w 7496930"/>
              <a:gd name="connsiteY1" fmla="*/ 373434 h 7401116"/>
              <a:gd name="connsiteX2" fmla="*/ 7197365 w 7496930"/>
              <a:gd name="connsiteY2" fmla="*/ 528977 h 7401116"/>
              <a:gd name="connsiteX3" fmla="*/ 6452647 w 7496930"/>
              <a:gd name="connsiteY3" fmla="*/ 6269901 h 7401116"/>
              <a:gd name="connsiteX4" fmla="*/ 0 w 7496930"/>
              <a:gd name="connsiteY4" fmla="*/ 7401116 h 7401116"/>
              <a:gd name="connsiteX0" fmla="*/ 471340 w 7520527"/>
              <a:gd name="connsiteY0" fmla="*/ 1561212 h 7401116"/>
              <a:gd name="connsiteX1" fmla="*/ 777711 w 7520527"/>
              <a:gd name="connsiteY1" fmla="*/ 373434 h 7401116"/>
              <a:gd name="connsiteX2" fmla="*/ 7197365 w 7520527"/>
              <a:gd name="connsiteY2" fmla="*/ 528977 h 7401116"/>
              <a:gd name="connsiteX3" fmla="*/ 6452647 w 7520527"/>
              <a:gd name="connsiteY3" fmla="*/ 6269901 h 7401116"/>
              <a:gd name="connsiteX4" fmla="*/ 0 w 7520527"/>
              <a:gd name="connsiteY4" fmla="*/ 7401116 h 7401116"/>
              <a:gd name="connsiteX0" fmla="*/ 471340 w 7605246"/>
              <a:gd name="connsiteY0" fmla="*/ 1561212 h 7401116"/>
              <a:gd name="connsiteX1" fmla="*/ 777711 w 7605246"/>
              <a:gd name="connsiteY1" fmla="*/ 373434 h 7401116"/>
              <a:gd name="connsiteX2" fmla="*/ 7197365 w 7605246"/>
              <a:gd name="connsiteY2" fmla="*/ 528977 h 7401116"/>
              <a:gd name="connsiteX3" fmla="*/ 6452647 w 7605246"/>
              <a:gd name="connsiteY3" fmla="*/ 6269901 h 7401116"/>
              <a:gd name="connsiteX4" fmla="*/ 0 w 7605246"/>
              <a:gd name="connsiteY4" fmla="*/ 7401116 h 7401116"/>
              <a:gd name="connsiteX0" fmla="*/ 471340 w 7605246"/>
              <a:gd name="connsiteY0" fmla="*/ 1561212 h 7401116"/>
              <a:gd name="connsiteX1" fmla="*/ 777711 w 7605246"/>
              <a:gd name="connsiteY1" fmla="*/ 373434 h 7401116"/>
              <a:gd name="connsiteX2" fmla="*/ 7197365 w 7605246"/>
              <a:gd name="connsiteY2" fmla="*/ 528977 h 7401116"/>
              <a:gd name="connsiteX3" fmla="*/ 6452647 w 7605246"/>
              <a:gd name="connsiteY3" fmla="*/ 6269901 h 7401116"/>
              <a:gd name="connsiteX4" fmla="*/ 0 w 7605246"/>
              <a:gd name="connsiteY4" fmla="*/ 7401116 h 7401116"/>
              <a:gd name="connsiteX0" fmla="*/ 471340 w 7605246"/>
              <a:gd name="connsiteY0" fmla="*/ 1561212 h 7511592"/>
              <a:gd name="connsiteX1" fmla="*/ 777711 w 7605246"/>
              <a:gd name="connsiteY1" fmla="*/ 373434 h 7511592"/>
              <a:gd name="connsiteX2" fmla="*/ 7197365 w 7605246"/>
              <a:gd name="connsiteY2" fmla="*/ 528977 h 7511592"/>
              <a:gd name="connsiteX3" fmla="*/ 6452647 w 7605246"/>
              <a:gd name="connsiteY3" fmla="*/ 6269901 h 7511592"/>
              <a:gd name="connsiteX4" fmla="*/ 0 w 7605246"/>
              <a:gd name="connsiteY4" fmla="*/ 7401116 h 751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246" h="7511592">
                <a:moveTo>
                  <a:pt x="471340" y="1561212"/>
                </a:moveTo>
                <a:cubicBezTo>
                  <a:pt x="64023" y="1053342"/>
                  <a:pt x="-343293" y="545473"/>
                  <a:pt x="777711" y="373434"/>
                </a:cubicBezTo>
                <a:cubicBezTo>
                  <a:pt x="1898715" y="201395"/>
                  <a:pt x="6251542" y="-453767"/>
                  <a:pt x="7197365" y="528977"/>
                </a:cubicBezTo>
                <a:cubicBezTo>
                  <a:pt x="8143188" y="1511721"/>
                  <a:pt x="7253926" y="3997256"/>
                  <a:pt x="6452647" y="6269901"/>
                </a:cubicBezTo>
                <a:cubicBezTo>
                  <a:pt x="5217736" y="8297450"/>
                  <a:pt x="1046375" y="7176444"/>
                  <a:pt x="0" y="740111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344ED6-C0DD-2003-D658-62F0A19866B2}"/>
              </a:ext>
            </a:extLst>
          </p:cNvPr>
          <p:cNvSpPr/>
          <p:nvPr userDrawn="1"/>
        </p:nvSpPr>
        <p:spPr>
          <a:xfrm>
            <a:off x="-3274844" y="1574529"/>
            <a:ext cx="8762037" cy="60976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87B2A0-05DF-6F25-2604-F20B0350BC2F}"/>
              </a:ext>
            </a:extLst>
          </p:cNvPr>
          <p:cNvSpPr/>
          <p:nvPr userDrawn="1"/>
        </p:nvSpPr>
        <p:spPr>
          <a:xfrm>
            <a:off x="9187984" y="-372579"/>
            <a:ext cx="4020531" cy="3152253"/>
          </a:xfrm>
          <a:custGeom>
            <a:avLst/>
            <a:gdLst>
              <a:gd name="connsiteX0" fmla="*/ 0 w 4020531"/>
              <a:gd name="connsiteY0" fmla="*/ 0 h 3152253"/>
              <a:gd name="connsiteX1" fmla="*/ 1054705 w 4020531"/>
              <a:gd name="connsiteY1" fmla="*/ 401562 h 3152253"/>
              <a:gd name="connsiteX2" fmla="*/ 3048000 w 4020531"/>
              <a:gd name="connsiteY2" fmla="*/ 1407885 h 3152253"/>
              <a:gd name="connsiteX3" fmla="*/ 3546324 w 4020531"/>
              <a:gd name="connsiteY3" fmla="*/ 3139923 h 3152253"/>
              <a:gd name="connsiteX4" fmla="*/ 4020457 w 4020531"/>
              <a:gd name="connsiteY4" fmla="*/ 449942 h 315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531" h="3152253">
                <a:moveTo>
                  <a:pt x="0" y="0"/>
                </a:moveTo>
                <a:cubicBezTo>
                  <a:pt x="273352" y="83457"/>
                  <a:pt x="546705" y="166915"/>
                  <a:pt x="1054705" y="401562"/>
                </a:cubicBezTo>
                <a:cubicBezTo>
                  <a:pt x="1562705" y="636209"/>
                  <a:pt x="2632730" y="951492"/>
                  <a:pt x="3048000" y="1407885"/>
                </a:cubicBezTo>
                <a:cubicBezTo>
                  <a:pt x="3463270" y="1864279"/>
                  <a:pt x="3384248" y="3299580"/>
                  <a:pt x="3546324" y="3139923"/>
                </a:cubicBezTo>
                <a:cubicBezTo>
                  <a:pt x="3708400" y="2980266"/>
                  <a:pt x="4026101" y="985358"/>
                  <a:pt x="4020457" y="4499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64D8BD-06E9-623F-F089-832AA1E22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F19F3-D798-52F3-8110-3CFD19DFE0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8838" y="2489579"/>
            <a:ext cx="4744962" cy="3587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38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A54F14-A1FB-4128-E315-2E3D4B6B12A2}"/>
              </a:ext>
            </a:extLst>
          </p:cNvPr>
          <p:cNvSpPr/>
          <p:nvPr userDrawn="1"/>
        </p:nvSpPr>
        <p:spPr>
          <a:xfrm>
            <a:off x="2853629" y="2503598"/>
            <a:ext cx="16985530" cy="7223107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684B9D-79B6-551A-48D5-40D6D556E3F0}"/>
              </a:ext>
            </a:extLst>
          </p:cNvPr>
          <p:cNvSpPr/>
          <p:nvPr userDrawn="1"/>
        </p:nvSpPr>
        <p:spPr>
          <a:xfrm>
            <a:off x="3006029" y="2655998"/>
            <a:ext cx="16985530" cy="722310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2086BF-F9EB-6EB1-B953-78730DE88E05}"/>
              </a:ext>
            </a:extLst>
          </p:cNvPr>
          <p:cNvSpPr/>
          <p:nvPr userDrawn="1"/>
        </p:nvSpPr>
        <p:spPr>
          <a:xfrm>
            <a:off x="3344282" y="3139951"/>
            <a:ext cx="16985530" cy="58929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" name="Graphic 10" descr="Oblong speech bubble">
            <a:extLst>
              <a:ext uri="{FF2B5EF4-FFF2-40B4-BE49-F238E27FC236}">
                <a16:creationId xmlns:a16="http://schemas.microsoft.com/office/drawing/2014/main" id="{DC0DDF1C-55E1-8A04-7755-C3A595A6C5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35061" flipH="1">
            <a:off x="3598337" y="542042"/>
            <a:ext cx="3922965" cy="2238065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E5C5E64-E8FB-85D4-5FBC-F89D1D7B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667" y="4331292"/>
            <a:ext cx="6386741" cy="2450905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Graphic 13" descr="Woman with hands together">
            <a:extLst>
              <a:ext uri="{FF2B5EF4-FFF2-40B4-BE49-F238E27FC236}">
                <a16:creationId xmlns:a16="http://schemas.microsoft.com/office/drawing/2014/main" id="{2098B306-7F4F-08F4-FC62-18E0A03E1D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452282" y="2689412"/>
            <a:ext cx="5399249" cy="4996320"/>
          </a:xfrm>
          <a:prstGeom prst="rect">
            <a:avLst/>
          </a:prstGeom>
        </p:spPr>
      </p:pic>
      <p:pic>
        <p:nvPicPr>
          <p:cNvPr id="15" name="Graphic 14" descr="Woman with curly hair">
            <a:extLst>
              <a:ext uri="{FF2B5EF4-FFF2-40B4-BE49-F238E27FC236}">
                <a16:creationId xmlns:a16="http://schemas.microsoft.com/office/drawing/2014/main" id="{48B8B1FD-E02F-2FE9-F2C2-8698D5487B9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76841">
            <a:off x="-576283" y="483804"/>
            <a:ext cx="4383331" cy="3008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74BE36-B113-D53A-7D4D-BCB2F7B132BE}"/>
              </a:ext>
            </a:extLst>
          </p:cNvPr>
          <p:cNvSpPr txBox="1"/>
          <p:nvPr userDrawn="1"/>
        </p:nvSpPr>
        <p:spPr>
          <a:xfrm>
            <a:off x="4861302" y="1216514"/>
            <a:ext cx="18804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  <a:ea typeface="STXingkai" panose="020B0503020204020204" pitchFamily="2" charset="-122"/>
              </a:rPr>
              <a:t>THANK YOU!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9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2F2D2A-E9F2-B068-8187-4DE23262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80811-BBBB-B3DB-28F1-16422393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51DD0-A0CA-C88E-F7A1-D18D449CF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C552-C0D2-4DFD-9E19-EC40B4DED1B8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06899-2A93-ACEE-3982-AB03FD5F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44AE7-4DAD-B5FC-0C34-57532DF7D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C4BC-B23D-483B-8909-6E4CA5BC1B67}" type="slidenum">
              <a:rPr lang="en-GB" smtClean="0"/>
              <a:t>‹N°›</a:t>
            </a:fld>
            <a:endParaRPr lang="en-GB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23437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5" r:id="rId4"/>
    <p:sldLayoutId id="2147483664" r:id="rId5"/>
    <p:sldLayoutId id="2147483654" r:id="rId6"/>
    <p:sldLayoutId id="2147483662" r:id="rId7"/>
    <p:sldLayoutId id="2147483661" r:id="rId8"/>
    <p:sldLayoutId id="2147483656" r:id="rId9"/>
    <p:sldLayoutId id="214748366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9.svg"/><Relationship Id="rId1" Type="http://schemas.openxmlformats.org/officeDocument/2006/relationships/tags" Target="../tags/tag22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sv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notesSlide" Target="../notesSlides/notesSlide9.xml"/><Relationship Id="rId7" Type="http://schemas.openxmlformats.org/officeDocument/2006/relationships/chart" Target="../charts/chart2.xml"/><Relationship Id="rId12" Type="http://schemas.openxmlformats.org/officeDocument/2006/relationships/image" Target="../media/image65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6" Type="http://schemas.openxmlformats.org/officeDocument/2006/relationships/image" Target="../media/image61.sv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chart" Target="../charts/chart3.xml"/><Relationship Id="rId4" Type="http://schemas.openxmlformats.org/officeDocument/2006/relationships/chart" Target="../charts/chart1.xml"/><Relationship Id="rId9" Type="http://schemas.openxmlformats.org/officeDocument/2006/relationships/image" Target="../media/image6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3" Type="http://schemas.openxmlformats.org/officeDocument/2006/relationships/notesSlide" Target="../notesSlides/notesSlide10.xml"/><Relationship Id="rId7" Type="http://schemas.openxmlformats.org/officeDocument/2006/relationships/chart" Target="../charts/chart7.xml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chart" Target="../charts/chart6.xml"/><Relationship Id="rId11" Type="http://schemas.openxmlformats.org/officeDocument/2006/relationships/image" Target="../media/image69.svg"/><Relationship Id="rId5" Type="http://schemas.openxmlformats.org/officeDocument/2006/relationships/chart" Target="../charts/chart5.xml"/><Relationship Id="rId10" Type="http://schemas.openxmlformats.org/officeDocument/2006/relationships/image" Target="../media/image68.png"/><Relationship Id="rId4" Type="http://schemas.openxmlformats.org/officeDocument/2006/relationships/chart" Target="../charts/chart4.xml"/><Relationship Id="rId9" Type="http://schemas.openxmlformats.org/officeDocument/2006/relationships/image" Target="../media/image6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5" Type="http://schemas.openxmlformats.org/officeDocument/2006/relationships/image" Target="../media/image75.jpeg"/><Relationship Id="rId4" Type="http://schemas.openxmlformats.org/officeDocument/2006/relationships/image" Target="../media/image7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9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hyperlink" Target="http://www.allianceon.org/Social-Prescrib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18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C3F38-BE09-7871-E7EA-C4D3367D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0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GB" b="1" dirty="0"/>
              <a:t>PRESENTATION TEMPLATE – HOW TO USE</a:t>
            </a:r>
            <a:br>
              <a:rPr lang="en-GB" dirty="0"/>
            </a:br>
            <a:r>
              <a:rPr lang="en-GB" sz="1000" dirty="0"/>
              <a:t> </a:t>
            </a:r>
            <a:br>
              <a:rPr lang="en-GB" dirty="0"/>
            </a:br>
            <a:r>
              <a:rPr lang="en-GB" i="1" dirty="0">
                <a:solidFill>
                  <a:srgbClr val="FF0000"/>
                </a:solidFill>
              </a:rPr>
              <a:t>THIS SLIDE IS TO BE DELETED ONCE YOUR PRESENTATION IS READY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42BE3-0F3C-0067-5D91-53A2878B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425"/>
            <a:ext cx="10515600" cy="3919538"/>
          </a:xfrm>
        </p:spPr>
        <p:txBody>
          <a:bodyPr>
            <a:norm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template is for you! Edit the text, delete what you don’t need, add what you want.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dd your organization’s logo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emove anything you don’t want to include</a:t>
            </a:r>
          </a:p>
          <a:p>
            <a:pPr lvl="1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edit content so that it suits your needs 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notes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at the bottom of the slide contain some key messages you could say, suggestions for some activities and ideas you can take or leave. Please feel free to edit them!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As you prepare for your presentation, consider looking at your organization’s strategic plan or other guiding documents to find relevant connections to social prescribing work; this will help you make connection with your team.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Consider adding engaging moments to your presentation if that suits your audience OR consider pairing down the slides to keep the presentation short if that’s the best for your team. </a:t>
            </a:r>
            <a:endParaRPr lang="en-GB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88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8F531B-0B67-EAD1-C731-8336A5DE6E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" b="-537"/>
          <a:stretch/>
        </p:blipFill>
        <p:spPr>
          <a:xfrm>
            <a:off x="1628285" y="1338021"/>
            <a:ext cx="5149639" cy="56121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2F6A59-704C-E0C0-FC3D-C239D16A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516140"/>
                </a:solidFill>
                <a:effectLst/>
              </a:rPr>
              <a:t>SP WORKS IN MANY SETTINGS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554DE-21ED-F295-DB9C-2D6DF69FFDD7}"/>
              </a:ext>
            </a:extLst>
          </p:cNvPr>
          <p:cNvSpPr/>
          <p:nvPr/>
        </p:nvSpPr>
        <p:spPr>
          <a:xfrm>
            <a:off x="7568009" y="1066221"/>
            <a:ext cx="4477454" cy="543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fr-CA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Lakeshore</a:t>
            </a:r>
            <a:r>
              <a:rPr lang="fr-C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Community Nurse </a:t>
            </a:r>
            <a:r>
              <a:rPr lang="fr-CA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Practitioner-Led</a:t>
            </a:r>
            <a:r>
              <a:rPr lang="fr-C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Clinic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Located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smalltown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NPs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the lead providers of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primary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health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care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fr-C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Centre de santé communautaire du </a:t>
            </a:r>
            <a:r>
              <a:rPr lang="fr-CA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Témiskaming</a:t>
            </a:r>
            <a:r>
              <a:rPr lang="fr-C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Serves a large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Northern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area. Model uses no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endParaRPr lang="fr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fr-C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Regent Park CHC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Serves a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urban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population,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low-barrier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of services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including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ground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Consumption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Treatment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Services &amp;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Harm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Reduction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space</a:t>
            </a:r>
            <a:endParaRPr lang="fr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fr-CA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Somerset West CHC 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Black-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focused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social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prescribing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large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urban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setting, on-site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community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programs and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many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resources</a:t>
            </a:r>
            <a:r>
              <a:rPr lang="fr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available</a:t>
            </a:r>
            <a:endParaRPr lang="fr-CA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Harrow Health Centre Family Health Team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–Small, rural, farming community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Mino </a:t>
            </a:r>
            <a:r>
              <a:rPr lang="en-GB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M’shki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-ki Indigenous Health Team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Providing culturally meaningful services and programs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6D2E58-DE48-7D1B-3AAF-87A69DDAD4A7}"/>
              </a:ext>
            </a:extLst>
          </p:cNvPr>
          <p:cNvGrpSpPr/>
          <p:nvPr/>
        </p:nvGrpSpPr>
        <p:grpSpPr>
          <a:xfrm>
            <a:off x="4438588" y="5810440"/>
            <a:ext cx="849823" cy="751668"/>
            <a:chOff x="4683070" y="4953000"/>
            <a:chExt cx="849823" cy="751668"/>
          </a:xfrm>
        </p:grpSpPr>
        <p:pic>
          <p:nvPicPr>
            <p:cNvPr id="8" name="Graphic 7" descr="Marker with solid fill">
              <a:extLst>
                <a:ext uri="{FF2B5EF4-FFF2-40B4-BE49-F238E27FC236}">
                  <a16:creationId xmlns:a16="http://schemas.microsoft.com/office/drawing/2014/main" id="{91EDF95A-9BD2-0ED1-43ED-EE474E05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2852C6-17EB-B1CB-587F-8822A373327D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29300-9003-C934-DEBA-9B073703E03F}"/>
              </a:ext>
            </a:extLst>
          </p:cNvPr>
          <p:cNvGrpSpPr/>
          <p:nvPr/>
        </p:nvGrpSpPr>
        <p:grpSpPr>
          <a:xfrm>
            <a:off x="7343581" y="1559160"/>
            <a:ext cx="849823" cy="751668"/>
            <a:chOff x="4683070" y="4953000"/>
            <a:chExt cx="849823" cy="751668"/>
          </a:xfrm>
        </p:grpSpPr>
        <p:pic>
          <p:nvPicPr>
            <p:cNvPr id="12" name="Graphic 11" descr="Marker with solid fill">
              <a:extLst>
                <a:ext uri="{FF2B5EF4-FFF2-40B4-BE49-F238E27FC236}">
                  <a16:creationId xmlns:a16="http://schemas.microsoft.com/office/drawing/2014/main" id="{36460533-35BB-823D-9913-25050194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42C1AE-64C4-0053-3ADD-D07F2C5ABB7B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FDAA9A-3596-B160-D009-DA1B6AD77F3B}"/>
              </a:ext>
            </a:extLst>
          </p:cNvPr>
          <p:cNvGrpSpPr/>
          <p:nvPr/>
        </p:nvGrpSpPr>
        <p:grpSpPr>
          <a:xfrm>
            <a:off x="7343581" y="2335792"/>
            <a:ext cx="849823" cy="751668"/>
            <a:chOff x="4683070" y="4953000"/>
            <a:chExt cx="849823" cy="751668"/>
          </a:xfrm>
        </p:grpSpPr>
        <p:pic>
          <p:nvPicPr>
            <p:cNvPr id="15" name="Graphic 14" descr="Marker with solid fill">
              <a:extLst>
                <a:ext uri="{FF2B5EF4-FFF2-40B4-BE49-F238E27FC236}">
                  <a16:creationId xmlns:a16="http://schemas.microsoft.com/office/drawing/2014/main" id="{16289C1F-0B32-8843-8E5D-C26C89E7E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E6E194-C75C-2A7E-764A-D78698D89D95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C74EFD-F6AF-3A11-9CD2-A59FC98849AD}"/>
              </a:ext>
            </a:extLst>
          </p:cNvPr>
          <p:cNvGrpSpPr/>
          <p:nvPr/>
        </p:nvGrpSpPr>
        <p:grpSpPr>
          <a:xfrm>
            <a:off x="7339148" y="3096298"/>
            <a:ext cx="849823" cy="751668"/>
            <a:chOff x="4683070" y="4953000"/>
            <a:chExt cx="849823" cy="751668"/>
          </a:xfrm>
        </p:grpSpPr>
        <p:pic>
          <p:nvPicPr>
            <p:cNvPr id="18" name="Graphic 17" descr="Marker with solid fill">
              <a:extLst>
                <a:ext uri="{FF2B5EF4-FFF2-40B4-BE49-F238E27FC236}">
                  <a16:creationId xmlns:a16="http://schemas.microsoft.com/office/drawing/2014/main" id="{365E804C-C5A9-DB39-BA5C-6B2389B25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1C0CEB-B7B9-3D44-59C1-D15D6203DC2A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FCE2E6-7C29-F3F0-2470-2B276B54199A}"/>
              </a:ext>
            </a:extLst>
          </p:cNvPr>
          <p:cNvGrpSpPr/>
          <p:nvPr/>
        </p:nvGrpSpPr>
        <p:grpSpPr>
          <a:xfrm>
            <a:off x="7339147" y="3936241"/>
            <a:ext cx="849823" cy="751668"/>
            <a:chOff x="4683070" y="4953000"/>
            <a:chExt cx="849823" cy="751668"/>
          </a:xfrm>
        </p:grpSpPr>
        <p:pic>
          <p:nvPicPr>
            <p:cNvPr id="21" name="Graphic 20" descr="Marker with solid fill">
              <a:extLst>
                <a:ext uri="{FF2B5EF4-FFF2-40B4-BE49-F238E27FC236}">
                  <a16:creationId xmlns:a16="http://schemas.microsoft.com/office/drawing/2014/main" id="{9FB82A8F-5B03-B462-CBD9-1C1698222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AC1745-1AD0-041A-4E54-88E0ACFEF009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D1529-6307-2262-4985-C3463359B644}"/>
              </a:ext>
            </a:extLst>
          </p:cNvPr>
          <p:cNvGrpSpPr/>
          <p:nvPr/>
        </p:nvGrpSpPr>
        <p:grpSpPr>
          <a:xfrm>
            <a:off x="7339146" y="4680295"/>
            <a:ext cx="849823" cy="751668"/>
            <a:chOff x="4683070" y="4953000"/>
            <a:chExt cx="849823" cy="751668"/>
          </a:xfrm>
        </p:grpSpPr>
        <p:pic>
          <p:nvPicPr>
            <p:cNvPr id="24" name="Graphic 23" descr="Marker with solid fill">
              <a:extLst>
                <a:ext uri="{FF2B5EF4-FFF2-40B4-BE49-F238E27FC236}">
                  <a16:creationId xmlns:a16="http://schemas.microsoft.com/office/drawing/2014/main" id="{0194930C-5663-4FF5-3E27-F40C0883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B7FC2E-9629-A78F-34EA-2888CF82BC92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15AB7-8C09-3D53-05DF-D627AF51B0EF}"/>
              </a:ext>
            </a:extLst>
          </p:cNvPr>
          <p:cNvGrpSpPr/>
          <p:nvPr/>
        </p:nvGrpSpPr>
        <p:grpSpPr>
          <a:xfrm>
            <a:off x="5077798" y="3821783"/>
            <a:ext cx="849823" cy="751668"/>
            <a:chOff x="4683070" y="4953000"/>
            <a:chExt cx="849823" cy="751668"/>
          </a:xfrm>
        </p:grpSpPr>
        <p:pic>
          <p:nvPicPr>
            <p:cNvPr id="27" name="Graphic 26" descr="Marker with solid fill">
              <a:extLst>
                <a:ext uri="{FF2B5EF4-FFF2-40B4-BE49-F238E27FC236}">
                  <a16:creationId xmlns:a16="http://schemas.microsoft.com/office/drawing/2014/main" id="{BB697194-DAB1-E91F-B31D-1F696D381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CEBA4F-6127-9A4F-C3A8-33FDDD5B3731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900AF-825C-B462-CD19-7F6A43D928C2}"/>
              </a:ext>
            </a:extLst>
          </p:cNvPr>
          <p:cNvGrpSpPr/>
          <p:nvPr/>
        </p:nvGrpSpPr>
        <p:grpSpPr>
          <a:xfrm>
            <a:off x="5015898" y="4039405"/>
            <a:ext cx="849823" cy="751668"/>
            <a:chOff x="4683070" y="4953000"/>
            <a:chExt cx="849823" cy="751668"/>
          </a:xfrm>
        </p:grpSpPr>
        <p:pic>
          <p:nvPicPr>
            <p:cNvPr id="30" name="Graphic 29" descr="Marker with solid fill">
              <a:extLst>
                <a:ext uri="{FF2B5EF4-FFF2-40B4-BE49-F238E27FC236}">
                  <a16:creationId xmlns:a16="http://schemas.microsoft.com/office/drawing/2014/main" id="{DEB134F3-07A7-4E10-A7D5-49467E5C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370AF6-7A6B-99E7-A06F-0DF84BE68F0A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CC6E84BC-1E1C-5411-9FC7-480AF836EE27}"/>
              </a:ext>
            </a:extLst>
          </p:cNvPr>
          <p:cNvGrpSpPr/>
          <p:nvPr/>
        </p:nvGrpSpPr>
        <p:grpSpPr>
          <a:xfrm>
            <a:off x="5414148" y="5375196"/>
            <a:ext cx="849823" cy="751668"/>
            <a:chOff x="4683070" y="4953000"/>
            <a:chExt cx="849823" cy="751668"/>
          </a:xfrm>
        </p:grpSpPr>
        <p:pic>
          <p:nvPicPr>
            <p:cNvPr id="7" name="Graphic 17" descr="Marker with solid fill">
              <a:extLst>
                <a:ext uri="{FF2B5EF4-FFF2-40B4-BE49-F238E27FC236}">
                  <a16:creationId xmlns:a16="http://schemas.microsoft.com/office/drawing/2014/main" id="{9DE156E6-3EF4-6966-2513-573CEFB3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D18496CB-5363-EB0E-A797-FD6D12DD13F2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3" name="Group 19">
            <a:extLst>
              <a:ext uri="{FF2B5EF4-FFF2-40B4-BE49-F238E27FC236}">
                <a16:creationId xmlns:a16="http://schemas.microsoft.com/office/drawing/2014/main" id="{074A1835-7005-888E-3FA1-29E5968E932A}"/>
              </a:ext>
            </a:extLst>
          </p:cNvPr>
          <p:cNvGrpSpPr/>
          <p:nvPr/>
        </p:nvGrpSpPr>
        <p:grpSpPr>
          <a:xfrm>
            <a:off x="6053643" y="4926339"/>
            <a:ext cx="849823" cy="751668"/>
            <a:chOff x="4683070" y="4953000"/>
            <a:chExt cx="849823" cy="751668"/>
          </a:xfrm>
        </p:grpSpPr>
        <p:pic>
          <p:nvPicPr>
            <p:cNvPr id="34" name="Graphic 20" descr="Marker with solid fill">
              <a:extLst>
                <a:ext uri="{FF2B5EF4-FFF2-40B4-BE49-F238E27FC236}">
                  <a16:creationId xmlns:a16="http://schemas.microsoft.com/office/drawing/2014/main" id="{74DB0783-A699-8634-CA33-7B13A76B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0A0D5EC2-1D0B-4FCA-95D6-3525265BE0F5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5E812349-467B-B19F-5082-BB76F8A31A65}"/>
              </a:ext>
            </a:extLst>
          </p:cNvPr>
          <p:cNvGrpSpPr/>
          <p:nvPr/>
        </p:nvGrpSpPr>
        <p:grpSpPr>
          <a:xfrm>
            <a:off x="4231187" y="6042094"/>
            <a:ext cx="849823" cy="751668"/>
            <a:chOff x="4683070" y="4953000"/>
            <a:chExt cx="849823" cy="751668"/>
          </a:xfrm>
        </p:grpSpPr>
        <p:pic>
          <p:nvPicPr>
            <p:cNvPr id="37" name="Graphic 23" descr="Marker with solid fill">
              <a:extLst>
                <a:ext uri="{FF2B5EF4-FFF2-40B4-BE49-F238E27FC236}">
                  <a16:creationId xmlns:a16="http://schemas.microsoft.com/office/drawing/2014/main" id="{89B1E7C9-4113-19A3-3900-0854D230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B43BCC26-0A2B-D5B6-5386-08357E6A4D8B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983E0EEB-C59B-458F-7660-B58934E1955F}"/>
              </a:ext>
            </a:extLst>
          </p:cNvPr>
          <p:cNvGrpSpPr/>
          <p:nvPr/>
        </p:nvGrpSpPr>
        <p:grpSpPr>
          <a:xfrm>
            <a:off x="7324641" y="5257864"/>
            <a:ext cx="849823" cy="751668"/>
            <a:chOff x="4683070" y="4953000"/>
            <a:chExt cx="849823" cy="751668"/>
          </a:xfrm>
        </p:grpSpPr>
        <p:pic>
          <p:nvPicPr>
            <p:cNvPr id="40" name="Graphic 26" descr="Marker with solid fill">
              <a:extLst>
                <a:ext uri="{FF2B5EF4-FFF2-40B4-BE49-F238E27FC236}">
                  <a16:creationId xmlns:a16="http://schemas.microsoft.com/office/drawing/2014/main" id="{D5014425-B20C-5AD3-61FA-21DB6B06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83070" y="4953000"/>
              <a:ext cx="849823" cy="751668"/>
            </a:xfrm>
            <a:prstGeom prst="rect">
              <a:avLst/>
            </a:prstGeom>
          </p:spPr>
        </p:pic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256E6EF9-06FD-6737-2AF1-C136FA1967CC}"/>
                </a:ext>
              </a:extLst>
            </p:cNvPr>
            <p:cNvSpPr/>
            <p:nvPr/>
          </p:nvSpPr>
          <p:spPr>
            <a:xfrm>
              <a:off x="4963332" y="5098943"/>
              <a:ext cx="289301" cy="289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621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30D0AED-2F05-2F53-1ECC-BF4C4300E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239591"/>
              </p:ext>
            </p:extLst>
          </p:nvPr>
        </p:nvGraphicFramePr>
        <p:xfrm>
          <a:off x="625563" y="2438271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61EF2A2-D3E7-DAD5-4E9C-F5A8EB4F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IMPACT OF SOCIAL PRESCRIBING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FBF726-1369-5B99-B65D-EAF69BD81A44}"/>
              </a:ext>
            </a:extLst>
          </p:cNvPr>
          <p:cNvSpPr txBox="1"/>
          <p:nvPr/>
        </p:nvSpPr>
        <p:spPr>
          <a:xfrm>
            <a:off x="788022" y="1640438"/>
            <a:ext cx="10763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</a:rPr>
              <a:t>The impacts of social prescribing from programs in the UK (2017–2019) </a:t>
            </a:r>
            <a:r>
              <a:rPr lang="en-US" sz="2400" dirty="0">
                <a:solidFill>
                  <a:schemeClr val="tx2"/>
                </a:solidFill>
              </a:rPr>
              <a:t>demonstrate 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that from social prescribing, the healthcare system saw a: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CEAB9-34C6-6555-DFC6-32FB05ADC435}"/>
              </a:ext>
            </a:extLst>
          </p:cNvPr>
          <p:cNvSpPr txBox="1"/>
          <p:nvPr/>
        </p:nvSpPr>
        <p:spPr>
          <a:xfrm>
            <a:off x="1982423" y="4468525"/>
            <a:ext cx="113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14</a:t>
            </a:r>
            <a:r>
              <a:rPr lang="fr-FR" sz="2400" b="1" i="0" dirty="0">
                <a:solidFill>
                  <a:schemeClr val="tx2"/>
                </a:solidFill>
                <a:effectLst/>
              </a:rPr>
              <a:t>%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54EE553-A3BC-7374-721A-F45B9891E82A}"/>
              </a:ext>
            </a:extLst>
          </p:cNvPr>
          <p:cNvSpPr txBox="1"/>
          <p:nvPr/>
        </p:nvSpPr>
        <p:spPr>
          <a:xfrm>
            <a:off x="1159164" y="5529898"/>
            <a:ext cx="2679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</a:t>
            </a:r>
            <a:r>
              <a:rPr lang="en-US" sz="2000" i="0" dirty="0">
                <a:solidFill>
                  <a:schemeClr val="tx2"/>
                </a:solidFill>
                <a:effectLst/>
              </a:rPr>
              <a:t>ecrease in emergency room visits</a:t>
            </a:r>
            <a:endParaRPr lang="en-US" sz="2000" dirty="0">
              <a:solidFill>
                <a:schemeClr val="tx2"/>
              </a:solidFill>
              <a:effectLst/>
            </a:endParaRPr>
          </a:p>
        </p:txBody>
      </p:sp>
      <p:pic>
        <p:nvPicPr>
          <p:cNvPr id="21" name="Graphic 20" descr="Hospital with solid fill">
            <a:extLst>
              <a:ext uri="{FF2B5EF4-FFF2-40B4-BE49-F238E27FC236}">
                <a16:creationId xmlns:a16="http://schemas.microsoft.com/office/drawing/2014/main" id="{689EFAE9-6204-C40F-BE1F-9735623340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2423" y="3354855"/>
            <a:ext cx="1074968" cy="1074968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FAD6DED-96C9-0167-D3B3-34A4B0A70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714680"/>
              </p:ext>
            </p:extLst>
          </p:nvPr>
        </p:nvGraphicFramePr>
        <p:xfrm>
          <a:off x="4189616" y="2438271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ZoneTexte 6">
            <a:extLst>
              <a:ext uri="{FF2B5EF4-FFF2-40B4-BE49-F238E27FC236}">
                <a16:creationId xmlns:a16="http://schemas.microsoft.com/office/drawing/2014/main" id="{D923899F-166C-8FD9-2A83-F70E59243BB1}"/>
              </a:ext>
            </a:extLst>
          </p:cNvPr>
          <p:cNvSpPr txBox="1"/>
          <p:nvPr/>
        </p:nvSpPr>
        <p:spPr>
          <a:xfrm>
            <a:off x="5546476" y="4468525"/>
            <a:ext cx="113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40</a:t>
            </a:r>
            <a:r>
              <a:rPr lang="fr-FR" sz="2400" b="1" i="0" dirty="0">
                <a:solidFill>
                  <a:schemeClr val="tx2"/>
                </a:solidFill>
                <a:effectLst/>
              </a:rPr>
              <a:t>%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24" name="ZoneTexte 8">
            <a:extLst>
              <a:ext uri="{FF2B5EF4-FFF2-40B4-BE49-F238E27FC236}">
                <a16:creationId xmlns:a16="http://schemas.microsoft.com/office/drawing/2014/main" id="{C95BD931-3F14-C9B0-8BFA-E37538F24BD5}"/>
              </a:ext>
            </a:extLst>
          </p:cNvPr>
          <p:cNvSpPr txBox="1"/>
          <p:nvPr/>
        </p:nvSpPr>
        <p:spPr>
          <a:xfrm>
            <a:off x="4586444" y="5529898"/>
            <a:ext cx="2991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Decrease in general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physician visits </a:t>
            </a:r>
          </a:p>
        </p:txBody>
      </p:sp>
      <p:pic>
        <p:nvPicPr>
          <p:cNvPr id="25" name="Graphic 24" descr="Stethoscope with solid fill">
            <a:extLst>
              <a:ext uri="{FF2B5EF4-FFF2-40B4-BE49-F238E27FC236}">
                <a16:creationId xmlns:a16="http://schemas.microsoft.com/office/drawing/2014/main" id="{751345E4-85A6-6EB1-E847-AEFC9A283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610926" y="3487549"/>
            <a:ext cx="942274" cy="94227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19BCC2C-AA37-9F9B-02BF-B693E35F1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386111"/>
              </p:ext>
            </p:extLst>
          </p:nvPr>
        </p:nvGraphicFramePr>
        <p:xfrm>
          <a:off x="7733241" y="2438271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ZoneTexte 6">
            <a:extLst>
              <a:ext uri="{FF2B5EF4-FFF2-40B4-BE49-F238E27FC236}">
                <a16:creationId xmlns:a16="http://schemas.microsoft.com/office/drawing/2014/main" id="{ADAFC752-E28C-456A-3545-7C0EA29B4444}"/>
              </a:ext>
            </a:extLst>
          </p:cNvPr>
          <p:cNvSpPr txBox="1"/>
          <p:nvPr/>
        </p:nvSpPr>
        <p:spPr>
          <a:xfrm>
            <a:off x="9090101" y="4468525"/>
            <a:ext cx="113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i="0" dirty="0">
                <a:solidFill>
                  <a:schemeClr val="tx2"/>
                </a:solidFill>
                <a:effectLst/>
              </a:rPr>
              <a:t>20.8%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28" name="ZoneTexte 8">
            <a:extLst>
              <a:ext uri="{FF2B5EF4-FFF2-40B4-BE49-F238E27FC236}">
                <a16:creationId xmlns:a16="http://schemas.microsoft.com/office/drawing/2014/main" id="{633CAA32-A4F7-C89E-6B47-60E1780DD759}"/>
              </a:ext>
            </a:extLst>
          </p:cNvPr>
          <p:cNvSpPr txBox="1"/>
          <p:nvPr/>
        </p:nvSpPr>
        <p:spPr>
          <a:xfrm>
            <a:off x="8266842" y="5529898"/>
            <a:ext cx="2679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dirty="0">
                <a:solidFill>
                  <a:schemeClr val="tx2"/>
                </a:solidFill>
                <a:effectLst/>
              </a:rPr>
              <a:t>Reduction in costs to the health system</a:t>
            </a:r>
          </a:p>
        </p:txBody>
      </p:sp>
      <p:pic>
        <p:nvPicPr>
          <p:cNvPr id="29" name="Graphic 28" descr="Money with solid fill">
            <a:extLst>
              <a:ext uri="{FF2B5EF4-FFF2-40B4-BE49-F238E27FC236}">
                <a16:creationId xmlns:a16="http://schemas.microsoft.com/office/drawing/2014/main" id="{AFF8BF1E-B53E-4F61-D4A5-78793297B2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54551" y="3404893"/>
            <a:ext cx="942274" cy="9422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56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1FBF726-1369-5B99-B65D-EAF69BD81A44}"/>
              </a:ext>
            </a:extLst>
          </p:cNvPr>
          <p:cNvSpPr txBox="1"/>
          <p:nvPr/>
        </p:nvSpPr>
        <p:spPr>
          <a:xfrm>
            <a:off x="788021" y="1561860"/>
            <a:ext cx="11090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At the end of</a:t>
            </a:r>
            <a:r>
              <a:rPr lang="en-US" sz="2400" b="0" i="0">
                <a:solidFill>
                  <a:schemeClr val="tx2"/>
                </a:solidFill>
                <a:effectLst/>
              </a:rPr>
              <a:t> the Alliance for Healthier Communities </a:t>
            </a:r>
            <a:r>
              <a:rPr lang="en-US" sz="2400">
                <a:solidFill>
                  <a:schemeClr val="tx2"/>
                </a:solidFill>
              </a:rPr>
              <a:t>s</a:t>
            </a:r>
            <a:r>
              <a:rPr lang="en-US" sz="2400" b="0" i="0">
                <a:solidFill>
                  <a:schemeClr val="tx2"/>
                </a:solidFill>
                <a:effectLst/>
              </a:rPr>
              <a:t>ocial </a:t>
            </a:r>
            <a:r>
              <a:rPr lang="en-US" sz="2400">
                <a:solidFill>
                  <a:schemeClr val="tx2"/>
                </a:solidFill>
              </a:rPr>
              <a:t>p</a:t>
            </a:r>
            <a:r>
              <a:rPr lang="en-US" sz="2400" b="0" i="0">
                <a:solidFill>
                  <a:schemeClr val="tx2"/>
                </a:solidFill>
                <a:effectLst/>
              </a:rPr>
              <a:t>rescribing research pilot: </a:t>
            </a:r>
            <a:endParaRPr lang="en-GB" sz="2400" dirty="0">
              <a:solidFill>
                <a:schemeClr val="tx2"/>
              </a:solidFill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19BCC2C-AA37-9F9B-02BF-B693E35F1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282159"/>
              </p:ext>
            </p:extLst>
          </p:nvPr>
        </p:nvGraphicFramePr>
        <p:xfrm>
          <a:off x="7738557" y="5478935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DBEE0C03-E466-4337-ED03-E93B7151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/>
              <a:t>THE IMPACT OF SOCIAL PRESCRIBING</a:t>
            </a:r>
            <a:endParaRPr lang="en-GB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F354DC-082C-355C-34E6-1E0FBD4CB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247035"/>
              </p:ext>
            </p:extLst>
          </p:nvPr>
        </p:nvGraphicFramePr>
        <p:xfrm>
          <a:off x="625563" y="1975765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059A567-A01C-ED79-0F41-93303DC54113}"/>
              </a:ext>
            </a:extLst>
          </p:cNvPr>
          <p:cNvSpPr txBox="1"/>
          <p:nvPr/>
        </p:nvSpPr>
        <p:spPr>
          <a:xfrm>
            <a:off x="1982423" y="4006019"/>
            <a:ext cx="113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>
                <a:solidFill>
                  <a:schemeClr val="tx2"/>
                </a:solidFill>
              </a:rPr>
              <a:t>29</a:t>
            </a:r>
            <a:r>
              <a:rPr lang="fr-FR" sz="2400" b="1" i="0">
                <a:solidFill>
                  <a:schemeClr val="tx2"/>
                </a:solidFill>
                <a:effectLst/>
              </a:rPr>
              <a:t>%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8" name="ZoneTexte 8">
            <a:extLst>
              <a:ext uri="{FF2B5EF4-FFF2-40B4-BE49-F238E27FC236}">
                <a16:creationId xmlns:a16="http://schemas.microsoft.com/office/drawing/2014/main" id="{D70B22C5-414E-4730-1EF8-F53187EC86D8}"/>
              </a:ext>
            </a:extLst>
          </p:cNvPr>
          <p:cNvSpPr txBox="1"/>
          <p:nvPr/>
        </p:nvSpPr>
        <p:spPr>
          <a:xfrm>
            <a:off x="892363" y="5008263"/>
            <a:ext cx="3213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More clients scored their </a:t>
            </a:r>
            <a:r>
              <a:rPr lang="en-US" sz="2000" b="1">
                <a:solidFill>
                  <a:schemeClr val="tx2"/>
                </a:solidFill>
              </a:rPr>
              <a:t>mental health </a:t>
            </a:r>
            <a:r>
              <a:rPr lang="en-US" sz="2000">
                <a:solidFill>
                  <a:schemeClr val="tx2"/>
                </a:solidFill>
              </a:rPr>
              <a:t>as either excellent, very good, or good after participating in SP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FA4FAF-6287-A1AD-E08A-D347777D6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455578"/>
              </p:ext>
            </p:extLst>
          </p:nvPr>
        </p:nvGraphicFramePr>
        <p:xfrm>
          <a:off x="4194932" y="2023525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ZoneTexte 6">
            <a:extLst>
              <a:ext uri="{FF2B5EF4-FFF2-40B4-BE49-F238E27FC236}">
                <a16:creationId xmlns:a16="http://schemas.microsoft.com/office/drawing/2014/main" id="{4BCE8B31-CDCF-0DBF-E4BF-4490A9FE2F25}"/>
              </a:ext>
            </a:extLst>
          </p:cNvPr>
          <p:cNvSpPr txBox="1"/>
          <p:nvPr/>
        </p:nvSpPr>
        <p:spPr>
          <a:xfrm>
            <a:off x="5551792" y="4053779"/>
            <a:ext cx="113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tx2"/>
                </a:solidFill>
              </a:rPr>
              <a:t>36</a:t>
            </a:r>
            <a:r>
              <a:rPr lang="fr-FR" sz="2400" b="1" i="0" dirty="0">
                <a:solidFill>
                  <a:schemeClr val="tx2"/>
                </a:solidFill>
                <a:effectLst/>
              </a:rPr>
              <a:t>%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12" name="ZoneTexte 8">
            <a:extLst>
              <a:ext uri="{FF2B5EF4-FFF2-40B4-BE49-F238E27FC236}">
                <a16:creationId xmlns:a16="http://schemas.microsoft.com/office/drawing/2014/main" id="{A4896EEA-99C5-3B20-C8DF-A2FADEC7D298}"/>
              </a:ext>
            </a:extLst>
          </p:cNvPr>
          <p:cNvSpPr txBox="1"/>
          <p:nvPr/>
        </p:nvSpPr>
        <p:spPr>
          <a:xfrm>
            <a:off x="4321266" y="5051360"/>
            <a:ext cx="34944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dirty="0">
                <a:solidFill>
                  <a:schemeClr val="tx2"/>
                </a:solidFill>
                <a:effectLst/>
              </a:rPr>
              <a:t>More clients scored their </a:t>
            </a:r>
            <a:r>
              <a:rPr lang="en-US" sz="2000" b="1" i="0" dirty="0">
                <a:solidFill>
                  <a:schemeClr val="tx2"/>
                </a:solidFill>
                <a:effectLst/>
              </a:rPr>
              <a:t>sense of community belonging </a:t>
            </a:r>
            <a:r>
              <a:rPr lang="en-US" sz="2000" i="0" dirty="0">
                <a:solidFill>
                  <a:schemeClr val="tx2"/>
                </a:solidFill>
                <a:effectLst/>
              </a:rPr>
              <a:t>as either excellent, very good or good after participating in SP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5FD724B-A878-D78A-3286-D3F987244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078962"/>
              </p:ext>
            </p:extLst>
          </p:nvPr>
        </p:nvGraphicFramePr>
        <p:xfrm>
          <a:off x="7738557" y="2023525"/>
          <a:ext cx="3747075" cy="295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ZoneTexte 6">
            <a:extLst>
              <a:ext uri="{FF2B5EF4-FFF2-40B4-BE49-F238E27FC236}">
                <a16:creationId xmlns:a16="http://schemas.microsoft.com/office/drawing/2014/main" id="{2B067836-CF7D-5F7C-4131-72776CBC04B5}"/>
              </a:ext>
            </a:extLst>
          </p:cNvPr>
          <p:cNvSpPr txBox="1"/>
          <p:nvPr/>
        </p:nvSpPr>
        <p:spPr>
          <a:xfrm>
            <a:off x="9095417" y="4053779"/>
            <a:ext cx="1134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i="0" dirty="0">
                <a:solidFill>
                  <a:schemeClr val="tx2"/>
                </a:solidFill>
                <a:effectLst/>
              </a:rPr>
              <a:t>41%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18" name="ZoneTexte 8">
            <a:extLst>
              <a:ext uri="{FF2B5EF4-FFF2-40B4-BE49-F238E27FC236}">
                <a16:creationId xmlns:a16="http://schemas.microsoft.com/office/drawing/2014/main" id="{E7E34011-E864-2122-D842-1F97E171B677}"/>
              </a:ext>
            </a:extLst>
          </p:cNvPr>
          <p:cNvSpPr txBox="1"/>
          <p:nvPr/>
        </p:nvSpPr>
        <p:spPr>
          <a:xfrm>
            <a:off x="8055902" y="5057568"/>
            <a:ext cx="32134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dirty="0">
                <a:solidFill>
                  <a:schemeClr val="tx2"/>
                </a:solidFill>
                <a:effectLst/>
              </a:rPr>
              <a:t>Of providers reported observing a </a:t>
            </a:r>
            <a:r>
              <a:rPr lang="en-US" sz="2000" b="1" i="0" dirty="0">
                <a:solidFill>
                  <a:schemeClr val="tx2"/>
                </a:solidFill>
                <a:effectLst/>
              </a:rPr>
              <a:t>decrease in the number of repeat visits </a:t>
            </a:r>
            <a:r>
              <a:rPr lang="en-US" sz="2000" i="0" dirty="0">
                <a:solidFill>
                  <a:schemeClr val="tx2"/>
                </a:solidFill>
                <a:effectLst/>
              </a:rPr>
              <a:t>among clients who participated in SP </a:t>
            </a:r>
          </a:p>
        </p:txBody>
      </p:sp>
      <p:pic>
        <p:nvPicPr>
          <p:cNvPr id="21" name="Graphic 20" descr="Right And Left Brain with solid fill">
            <a:extLst>
              <a:ext uri="{FF2B5EF4-FFF2-40B4-BE49-F238E27FC236}">
                <a16:creationId xmlns:a16="http://schemas.microsoft.com/office/drawing/2014/main" id="{E0D5C23E-6042-613A-9167-C36A79EB1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0095" y="2869402"/>
            <a:ext cx="1059099" cy="1059099"/>
          </a:xfrm>
          <a:prstGeom prst="rect">
            <a:avLst/>
          </a:prstGeom>
        </p:spPr>
      </p:pic>
      <p:pic>
        <p:nvPicPr>
          <p:cNvPr id="25" name="Graphic 24" descr="Cheers with solid fill">
            <a:extLst>
              <a:ext uri="{FF2B5EF4-FFF2-40B4-BE49-F238E27FC236}">
                <a16:creationId xmlns:a16="http://schemas.microsoft.com/office/drawing/2014/main" id="{A70D90A4-A330-8B93-E214-20EA6DFE0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06297" y="2961193"/>
            <a:ext cx="914400" cy="914400"/>
          </a:xfrm>
          <a:prstGeom prst="rect">
            <a:avLst/>
          </a:prstGeom>
        </p:spPr>
      </p:pic>
      <p:pic>
        <p:nvPicPr>
          <p:cNvPr id="30" name="Graphic 29" descr="Boardroom with solid fill">
            <a:extLst>
              <a:ext uri="{FF2B5EF4-FFF2-40B4-BE49-F238E27FC236}">
                <a16:creationId xmlns:a16="http://schemas.microsoft.com/office/drawing/2014/main" id="{B08C79FC-DFF2-D2B4-5501-D881D03B6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04845" y="2977291"/>
            <a:ext cx="1076488" cy="1076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11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D94E-55B0-8920-F17E-35ABB882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981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POSITIVE IMPACTS FOR CLIENTS AND PROVIDERS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26D0-5F26-98E7-38D4-9A3F961D68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3200" y="2582489"/>
            <a:ext cx="4800600" cy="230735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ability to offer social prescriptions has decreased my visits. It has alleviated stressors for my clients. I have seen positive turn-arounds in clients’ overall mood. Social prescribing also helps ease the strain on our health system, while giving clients a sense of community and belonging that COVID-19 eroded.</a:t>
            </a:r>
            <a:endParaRPr lang="en-GB" dirty="0"/>
          </a:p>
          <a:p>
            <a:endParaRPr lang="en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FDD6F9-7974-D87D-E213-194A8A5FB2C9}"/>
              </a:ext>
            </a:extLst>
          </p:cNvPr>
          <p:cNvSpPr txBox="1"/>
          <p:nvPr/>
        </p:nvSpPr>
        <p:spPr>
          <a:xfrm>
            <a:off x="8948406" y="5153870"/>
            <a:ext cx="2681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600" b="1" i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— Terry, </a:t>
            </a:r>
            <a:r>
              <a:rPr lang="fr-FR" dirty="0" err="1"/>
              <a:t>Clinician</a:t>
            </a:r>
            <a:endParaRPr lang="en-GB" dirty="0"/>
          </a:p>
        </p:txBody>
      </p:sp>
      <p:pic>
        <p:nvPicPr>
          <p:cNvPr id="4" name="Image 10">
            <a:extLst>
              <a:ext uri="{FF2B5EF4-FFF2-40B4-BE49-F238E27FC236}">
                <a16:creationId xmlns:a16="http://schemas.microsoft.com/office/drawing/2014/main" id="{C4F5F48E-D3D2-D00A-44B7-BC22FF9DE5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4" r="10759"/>
          <a:stretch/>
        </p:blipFill>
        <p:spPr>
          <a:xfrm>
            <a:off x="1229607" y="1813498"/>
            <a:ext cx="4257586" cy="4140026"/>
          </a:xfrm>
          <a:prstGeom prst="round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2D3045E-996B-C20C-AC77-1B4AF002EC77}"/>
              </a:ext>
            </a:extLst>
          </p:cNvPr>
          <p:cNvSpPr txBox="1"/>
          <p:nvPr/>
        </p:nvSpPr>
        <p:spPr>
          <a:xfrm>
            <a:off x="2599509" y="5749212"/>
            <a:ext cx="3004612" cy="4086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Lakeshore Community NPLC</a:t>
            </a:r>
          </a:p>
        </p:txBody>
      </p:sp>
      <p:pic>
        <p:nvPicPr>
          <p:cNvPr id="8" name="Graphic 7" descr="Open quotation mark with solid fill">
            <a:extLst>
              <a:ext uri="{FF2B5EF4-FFF2-40B4-BE49-F238E27FC236}">
                <a16:creationId xmlns:a16="http://schemas.microsoft.com/office/drawing/2014/main" id="{FDBA1216-56D8-EC6C-AE1D-9675A63161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1048" y="216652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9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66FDD6F9-7974-D87D-E213-194A8A5FB2C9}"/>
              </a:ext>
            </a:extLst>
          </p:cNvPr>
          <p:cNvSpPr txBox="1"/>
          <p:nvPr/>
        </p:nvSpPr>
        <p:spPr>
          <a:xfrm>
            <a:off x="10210392" y="4482535"/>
            <a:ext cx="1295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600" b="1" i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— Nurse</a:t>
            </a: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4694C9-954B-D53A-8EF9-889694AA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4594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POSITIVE IMPACTS FOR CLIENTS AND PROVIDERS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DBC2-5E0C-63A8-80B8-C04C96EBAB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3201" y="3183286"/>
            <a:ext cx="4800600" cy="1268619"/>
          </a:xfrm>
        </p:spPr>
        <p:txBody>
          <a:bodyPr>
            <a:normAutofit/>
          </a:bodyPr>
          <a:lstStyle/>
          <a:p>
            <a:r>
              <a:rPr lang="en-US" dirty="0"/>
              <a:t>For 6 months I resisted asking questions [about loneliness and wellbeing] to the client, thinking it would take too long. When I finally did it, it took no more than a minute!</a:t>
            </a:r>
            <a:endParaRPr lang="en-CA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C95F0641-22E3-A045-FE60-EF15B1AB9C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048" y="2823661"/>
            <a:ext cx="914400" cy="914400"/>
          </a:xfrm>
          <a:prstGeom prst="rect">
            <a:avLst/>
          </a:prstGeom>
        </p:spPr>
      </p:pic>
      <p:pic>
        <p:nvPicPr>
          <p:cNvPr id="13" name="Image 10">
            <a:extLst>
              <a:ext uri="{FF2B5EF4-FFF2-40B4-BE49-F238E27FC236}">
                <a16:creationId xmlns:a16="http://schemas.microsoft.com/office/drawing/2014/main" id="{593787DA-AC93-4B94-67AF-43A5042ADB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4" r="20334"/>
          <a:stretch/>
        </p:blipFill>
        <p:spPr>
          <a:xfrm>
            <a:off x="924181" y="1690688"/>
            <a:ext cx="4020610" cy="4520625"/>
          </a:xfrm>
          <a:prstGeom prst="roundRect">
            <a:avLst/>
          </a:prstGeom>
        </p:spPr>
      </p:pic>
      <p:sp>
        <p:nvSpPr>
          <p:cNvPr id="14" name="ZoneTexte 4">
            <a:extLst>
              <a:ext uri="{FF2B5EF4-FFF2-40B4-BE49-F238E27FC236}">
                <a16:creationId xmlns:a16="http://schemas.microsoft.com/office/drawing/2014/main" id="{905E259D-F59C-6F93-8619-022FC288DE46}"/>
              </a:ext>
            </a:extLst>
          </p:cNvPr>
          <p:cNvSpPr txBox="1"/>
          <p:nvPr/>
        </p:nvSpPr>
        <p:spPr>
          <a:xfrm>
            <a:off x="2103120" y="5721203"/>
            <a:ext cx="3384073" cy="4086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 nurse meeting with a colleague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51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93D31C-9EAF-006D-D0D0-6706C8E385D3}"/>
              </a:ext>
            </a:extLst>
          </p:cNvPr>
          <p:cNvSpPr/>
          <p:nvPr/>
        </p:nvSpPr>
        <p:spPr>
          <a:xfrm>
            <a:off x="-1677971" y="-326796"/>
            <a:ext cx="7605246" cy="7511592"/>
          </a:xfrm>
          <a:custGeom>
            <a:avLst/>
            <a:gdLst>
              <a:gd name="connsiteX0" fmla="*/ 420553 w 7488728"/>
              <a:gd name="connsiteY0" fmla="*/ 1541695 h 7244911"/>
              <a:gd name="connsiteX1" fmla="*/ 726924 w 7488728"/>
              <a:gd name="connsiteY1" fmla="*/ 353917 h 7244911"/>
              <a:gd name="connsiteX2" fmla="*/ 7146578 w 7488728"/>
              <a:gd name="connsiteY2" fmla="*/ 509460 h 7244911"/>
              <a:gd name="connsiteX3" fmla="*/ 6599823 w 7488728"/>
              <a:gd name="connsiteY3" fmla="*/ 5977006 h 7244911"/>
              <a:gd name="connsiteX4" fmla="*/ 6524409 w 7488728"/>
              <a:gd name="connsiteY4" fmla="*/ 7244911 h 7244911"/>
              <a:gd name="connsiteX0" fmla="*/ 420553 w 7488728"/>
              <a:gd name="connsiteY0" fmla="*/ 1541695 h 7108222"/>
              <a:gd name="connsiteX1" fmla="*/ 726924 w 7488728"/>
              <a:gd name="connsiteY1" fmla="*/ 353917 h 7108222"/>
              <a:gd name="connsiteX2" fmla="*/ 7146578 w 7488728"/>
              <a:gd name="connsiteY2" fmla="*/ 509460 h 7108222"/>
              <a:gd name="connsiteX3" fmla="*/ 6599823 w 7488728"/>
              <a:gd name="connsiteY3" fmla="*/ 5977006 h 7108222"/>
              <a:gd name="connsiteX4" fmla="*/ 4983126 w 7488728"/>
              <a:gd name="connsiteY4" fmla="*/ 7108222 h 7108222"/>
              <a:gd name="connsiteX0" fmla="*/ 420553 w 7488728"/>
              <a:gd name="connsiteY0" fmla="*/ 1541695 h 6900832"/>
              <a:gd name="connsiteX1" fmla="*/ 726924 w 7488728"/>
              <a:gd name="connsiteY1" fmla="*/ 353917 h 6900832"/>
              <a:gd name="connsiteX2" fmla="*/ 7146578 w 7488728"/>
              <a:gd name="connsiteY2" fmla="*/ 509460 h 6900832"/>
              <a:gd name="connsiteX3" fmla="*/ 6599823 w 7488728"/>
              <a:gd name="connsiteY3" fmla="*/ 5977006 h 6900832"/>
              <a:gd name="connsiteX4" fmla="*/ 161316 w 7488728"/>
              <a:gd name="connsiteY4" fmla="*/ 6900832 h 6900832"/>
              <a:gd name="connsiteX0" fmla="*/ 420553 w 7545746"/>
              <a:gd name="connsiteY0" fmla="*/ 1564246 h 6957761"/>
              <a:gd name="connsiteX1" fmla="*/ 726924 w 7545746"/>
              <a:gd name="connsiteY1" fmla="*/ 376468 h 6957761"/>
              <a:gd name="connsiteX2" fmla="*/ 7146578 w 7545746"/>
              <a:gd name="connsiteY2" fmla="*/ 532011 h 6957761"/>
              <a:gd name="connsiteX3" fmla="*/ 6826066 w 7545746"/>
              <a:gd name="connsiteY3" fmla="*/ 6315355 h 6957761"/>
              <a:gd name="connsiteX4" fmla="*/ 161316 w 7545746"/>
              <a:gd name="connsiteY4" fmla="*/ 6923383 h 6957761"/>
              <a:gd name="connsiteX0" fmla="*/ 420553 w 7545746"/>
              <a:gd name="connsiteY0" fmla="*/ 1564246 h 6957761"/>
              <a:gd name="connsiteX1" fmla="*/ 726924 w 7545746"/>
              <a:gd name="connsiteY1" fmla="*/ 376468 h 6957761"/>
              <a:gd name="connsiteX2" fmla="*/ 7146578 w 7545746"/>
              <a:gd name="connsiteY2" fmla="*/ 532011 h 6957761"/>
              <a:gd name="connsiteX3" fmla="*/ 6826066 w 7545746"/>
              <a:gd name="connsiteY3" fmla="*/ 6315355 h 6957761"/>
              <a:gd name="connsiteX4" fmla="*/ 161316 w 7545746"/>
              <a:gd name="connsiteY4" fmla="*/ 6923383 h 6957761"/>
              <a:gd name="connsiteX0" fmla="*/ 420553 w 7446143"/>
              <a:gd name="connsiteY0" fmla="*/ 1561212 h 6932057"/>
              <a:gd name="connsiteX1" fmla="*/ 726924 w 7446143"/>
              <a:gd name="connsiteY1" fmla="*/ 373434 h 6932057"/>
              <a:gd name="connsiteX2" fmla="*/ 7146578 w 7446143"/>
              <a:gd name="connsiteY2" fmla="*/ 528977 h 6932057"/>
              <a:gd name="connsiteX3" fmla="*/ 6401860 w 7446143"/>
              <a:gd name="connsiteY3" fmla="*/ 6269901 h 6932057"/>
              <a:gd name="connsiteX4" fmla="*/ 161316 w 7446143"/>
              <a:gd name="connsiteY4" fmla="*/ 6920349 h 6932057"/>
              <a:gd name="connsiteX0" fmla="*/ 471340 w 7496930"/>
              <a:gd name="connsiteY0" fmla="*/ 1561212 h 7401116"/>
              <a:gd name="connsiteX1" fmla="*/ 777711 w 7496930"/>
              <a:gd name="connsiteY1" fmla="*/ 373434 h 7401116"/>
              <a:gd name="connsiteX2" fmla="*/ 7197365 w 7496930"/>
              <a:gd name="connsiteY2" fmla="*/ 528977 h 7401116"/>
              <a:gd name="connsiteX3" fmla="*/ 6452647 w 7496930"/>
              <a:gd name="connsiteY3" fmla="*/ 6269901 h 7401116"/>
              <a:gd name="connsiteX4" fmla="*/ 0 w 7496930"/>
              <a:gd name="connsiteY4" fmla="*/ 7401116 h 7401116"/>
              <a:gd name="connsiteX0" fmla="*/ 471340 w 7520527"/>
              <a:gd name="connsiteY0" fmla="*/ 1561212 h 7401116"/>
              <a:gd name="connsiteX1" fmla="*/ 777711 w 7520527"/>
              <a:gd name="connsiteY1" fmla="*/ 373434 h 7401116"/>
              <a:gd name="connsiteX2" fmla="*/ 7197365 w 7520527"/>
              <a:gd name="connsiteY2" fmla="*/ 528977 h 7401116"/>
              <a:gd name="connsiteX3" fmla="*/ 6452647 w 7520527"/>
              <a:gd name="connsiteY3" fmla="*/ 6269901 h 7401116"/>
              <a:gd name="connsiteX4" fmla="*/ 0 w 7520527"/>
              <a:gd name="connsiteY4" fmla="*/ 7401116 h 7401116"/>
              <a:gd name="connsiteX0" fmla="*/ 471340 w 7605246"/>
              <a:gd name="connsiteY0" fmla="*/ 1561212 h 7401116"/>
              <a:gd name="connsiteX1" fmla="*/ 777711 w 7605246"/>
              <a:gd name="connsiteY1" fmla="*/ 373434 h 7401116"/>
              <a:gd name="connsiteX2" fmla="*/ 7197365 w 7605246"/>
              <a:gd name="connsiteY2" fmla="*/ 528977 h 7401116"/>
              <a:gd name="connsiteX3" fmla="*/ 6452647 w 7605246"/>
              <a:gd name="connsiteY3" fmla="*/ 6269901 h 7401116"/>
              <a:gd name="connsiteX4" fmla="*/ 0 w 7605246"/>
              <a:gd name="connsiteY4" fmla="*/ 7401116 h 7401116"/>
              <a:gd name="connsiteX0" fmla="*/ 471340 w 7605246"/>
              <a:gd name="connsiteY0" fmla="*/ 1561212 h 7401116"/>
              <a:gd name="connsiteX1" fmla="*/ 777711 w 7605246"/>
              <a:gd name="connsiteY1" fmla="*/ 373434 h 7401116"/>
              <a:gd name="connsiteX2" fmla="*/ 7197365 w 7605246"/>
              <a:gd name="connsiteY2" fmla="*/ 528977 h 7401116"/>
              <a:gd name="connsiteX3" fmla="*/ 6452647 w 7605246"/>
              <a:gd name="connsiteY3" fmla="*/ 6269901 h 7401116"/>
              <a:gd name="connsiteX4" fmla="*/ 0 w 7605246"/>
              <a:gd name="connsiteY4" fmla="*/ 7401116 h 7401116"/>
              <a:gd name="connsiteX0" fmla="*/ 471340 w 7605246"/>
              <a:gd name="connsiteY0" fmla="*/ 1561212 h 7511592"/>
              <a:gd name="connsiteX1" fmla="*/ 777711 w 7605246"/>
              <a:gd name="connsiteY1" fmla="*/ 373434 h 7511592"/>
              <a:gd name="connsiteX2" fmla="*/ 7197365 w 7605246"/>
              <a:gd name="connsiteY2" fmla="*/ 528977 h 7511592"/>
              <a:gd name="connsiteX3" fmla="*/ 6452647 w 7605246"/>
              <a:gd name="connsiteY3" fmla="*/ 6269901 h 7511592"/>
              <a:gd name="connsiteX4" fmla="*/ 0 w 7605246"/>
              <a:gd name="connsiteY4" fmla="*/ 7401116 h 751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246" h="7511592">
                <a:moveTo>
                  <a:pt x="471340" y="1561212"/>
                </a:moveTo>
                <a:cubicBezTo>
                  <a:pt x="64023" y="1053342"/>
                  <a:pt x="-343293" y="545473"/>
                  <a:pt x="777711" y="373434"/>
                </a:cubicBezTo>
                <a:cubicBezTo>
                  <a:pt x="1898715" y="201395"/>
                  <a:pt x="6251542" y="-453767"/>
                  <a:pt x="7197365" y="528977"/>
                </a:cubicBezTo>
                <a:cubicBezTo>
                  <a:pt x="8143188" y="1511721"/>
                  <a:pt x="7253926" y="3997256"/>
                  <a:pt x="6452647" y="6269901"/>
                </a:cubicBezTo>
                <a:cubicBezTo>
                  <a:pt x="5217736" y="8297450"/>
                  <a:pt x="1046375" y="7176444"/>
                  <a:pt x="0" y="740111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08B42-7267-3EE4-D860-B1987A6EC1F5}"/>
              </a:ext>
            </a:extLst>
          </p:cNvPr>
          <p:cNvSpPr/>
          <p:nvPr/>
        </p:nvSpPr>
        <p:spPr>
          <a:xfrm>
            <a:off x="-3274844" y="1574529"/>
            <a:ext cx="8762037" cy="609762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20C937-101A-347C-C758-FC684D8EFD71}"/>
              </a:ext>
            </a:extLst>
          </p:cNvPr>
          <p:cNvSpPr txBox="1"/>
          <p:nvPr/>
        </p:nvSpPr>
        <p:spPr>
          <a:xfrm>
            <a:off x="6553200" y="2779674"/>
            <a:ext cx="51412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</a:rPr>
              <a:t>I appreciated the kindness of people and realizing that there are nice people in this world. It’s just a matter of finding them.  Another lady I know, she’s in her eighties, and she lost her husband about a year ago. She is very lonely. That’s why I encouraged her to go to Life After Fifty. Like me, she needed the initial push to go, but I think once she goes, she’ll enjoy it.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465739-CB4C-C9EA-6176-14665A36AA37}"/>
              </a:ext>
            </a:extLst>
          </p:cNvPr>
          <p:cNvSpPr txBox="1"/>
          <p:nvPr/>
        </p:nvSpPr>
        <p:spPr>
          <a:xfrm>
            <a:off x="7490279" y="5517697"/>
            <a:ext cx="5718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tx2"/>
                </a:solidFill>
              </a:rPr>
              <a:t>—</a:t>
            </a:r>
            <a:r>
              <a:rPr lang="fr-FR" sz="1600" b="1" i="1" dirty="0">
                <a:solidFill>
                  <a:schemeClr val="tx2"/>
                </a:solidFill>
                <a:effectLst/>
              </a:rPr>
              <a:t> Linda, Links2Wellbeing Project Participant</a:t>
            </a:r>
            <a:endParaRPr lang="en-GB" sz="1600" i="1" dirty="0">
              <a:solidFill>
                <a:schemeClr val="tx2"/>
              </a:solidFill>
            </a:endParaRPr>
          </a:p>
        </p:txBody>
      </p:sp>
      <p:pic>
        <p:nvPicPr>
          <p:cNvPr id="11" name="Image 10" descr="Une image contenant chaussures, habits, personne, sol&#10;&#10;Description générée automatiquement">
            <a:extLst>
              <a:ext uri="{FF2B5EF4-FFF2-40B4-BE49-F238E27FC236}">
                <a16:creationId xmlns:a16="http://schemas.microsoft.com/office/drawing/2014/main" id="{19EF4C28-F824-7E25-F32B-14B9BCD88A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/>
          <a:stretch/>
        </p:blipFill>
        <p:spPr>
          <a:xfrm>
            <a:off x="1454941" y="1850603"/>
            <a:ext cx="3308925" cy="4520625"/>
          </a:xfrm>
          <a:prstGeom prst="round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868C75-E951-B05D-B2AC-0330154429FF}"/>
              </a:ext>
            </a:extLst>
          </p:cNvPr>
          <p:cNvSpPr txBox="1"/>
          <p:nvPr/>
        </p:nvSpPr>
        <p:spPr>
          <a:xfrm>
            <a:off x="3422469" y="5721203"/>
            <a:ext cx="2064724" cy="4086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Seaway Valley CHC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A21A419-8813-C407-B0E7-EEAD2503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064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POSITIVE IMPACTS FOR CLIENTS AND PROVIDERS</a:t>
            </a:r>
            <a:endParaRPr lang="en-GB" b="1" dirty="0"/>
          </a:p>
        </p:txBody>
      </p:sp>
      <p:pic>
        <p:nvPicPr>
          <p:cNvPr id="12" name="Graphic 11" descr="Open quotation mark with solid fill">
            <a:extLst>
              <a:ext uri="{FF2B5EF4-FFF2-40B4-BE49-F238E27FC236}">
                <a16:creationId xmlns:a16="http://schemas.microsoft.com/office/drawing/2014/main" id="{ED48D19F-554F-AC31-012E-2D7222EF11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1048" y="2192867"/>
            <a:ext cx="914400" cy="9144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6CA89C-E52F-7005-BFEF-95A0A0DEDD15}"/>
              </a:ext>
            </a:extLst>
          </p:cNvPr>
          <p:cNvSpPr/>
          <p:nvPr/>
        </p:nvSpPr>
        <p:spPr>
          <a:xfrm>
            <a:off x="9187984" y="-372579"/>
            <a:ext cx="4020531" cy="3152253"/>
          </a:xfrm>
          <a:custGeom>
            <a:avLst/>
            <a:gdLst>
              <a:gd name="connsiteX0" fmla="*/ 0 w 4020531"/>
              <a:gd name="connsiteY0" fmla="*/ 0 h 3152253"/>
              <a:gd name="connsiteX1" fmla="*/ 1054705 w 4020531"/>
              <a:gd name="connsiteY1" fmla="*/ 401562 h 3152253"/>
              <a:gd name="connsiteX2" fmla="*/ 3048000 w 4020531"/>
              <a:gd name="connsiteY2" fmla="*/ 1407885 h 3152253"/>
              <a:gd name="connsiteX3" fmla="*/ 3546324 w 4020531"/>
              <a:gd name="connsiteY3" fmla="*/ 3139923 h 3152253"/>
              <a:gd name="connsiteX4" fmla="*/ 4020457 w 4020531"/>
              <a:gd name="connsiteY4" fmla="*/ 449942 h 315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531" h="3152253">
                <a:moveTo>
                  <a:pt x="0" y="0"/>
                </a:moveTo>
                <a:cubicBezTo>
                  <a:pt x="273352" y="83457"/>
                  <a:pt x="546705" y="166915"/>
                  <a:pt x="1054705" y="401562"/>
                </a:cubicBezTo>
                <a:cubicBezTo>
                  <a:pt x="1562705" y="636209"/>
                  <a:pt x="2632730" y="951492"/>
                  <a:pt x="3048000" y="1407885"/>
                </a:cubicBezTo>
                <a:cubicBezTo>
                  <a:pt x="3463270" y="1864279"/>
                  <a:pt x="3384248" y="3299580"/>
                  <a:pt x="3546324" y="3139923"/>
                </a:cubicBezTo>
                <a:cubicBezTo>
                  <a:pt x="3708400" y="2980266"/>
                  <a:pt x="4026101" y="985358"/>
                  <a:pt x="4020457" y="4499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495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BD8F32-9C3D-6938-E0FD-7B5DAEA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516140"/>
                </a:solidFill>
                <a:effectLst/>
              </a:rPr>
              <a:t>PROMPTS FOR REFLECTION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954FD-577B-004E-32DD-9EA2AD9AE6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50851" y="2411265"/>
            <a:ext cx="6127750" cy="2840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AFdJjTk5UU 0"/>
              </a:rPr>
              <a:t>“What are some non-clinical programs and services in our community that could support our clients?”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YAFdJjTk5UU 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AFdJjTk5UU 0"/>
              </a:rPr>
              <a:t>“How could social prescribing advance equity work at our </a:t>
            </a:r>
            <a:r>
              <a:rPr lang="en-US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AFdJjTk5UU 0"/>
              </a:rPr>
              <a:t>centre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AFdJjTk5UU 0"/>
              </a:rPr>
              <a:t>?”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YAFdJjTk5UU 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YAFdJjTk5UU 0"/>
              </a:rPr>
              <a:t>“How could social prescribing improve our workflow as a team?”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YAFdJjTk5UU 0"/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1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543362-5BDE-12CF-EA03-579D79B937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I don't like that it's called a </a:t>
            </a:r>
            <a:r>
              <a:rPr lang="en-US" b="1" dirty="0"/>
              <a:t>“</a:t>
            </a:r>
            <a:r>
              <a:rPr lang="en-US" b="1" i="0" dirty="0">
                <a:effectLst/>
              </a:rPr>
              <a:t>prescription”.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For some communities, the term “social prescribing” doesn't quite fit and that’s OK! You might like the language of </a:t>
            </a:r>
            <a:r>
              <a:rPr lang="en-US" b="1" i="0" dirty="0">
                <a:effectLst/>
              </a:rPr>
              <a:t>social connection </a:t>
            </a:r>
            <a:r>
              <a:rPr lang="en-US" b="0" i="0" dirty="0">
                <a:effectLst/>
              </a:rPr>
              <a:t>better. Some Indigenous-led </a:t>
            </a:r>
            <a:r>
              <a:rPr lang="en-US" b="0" i="0" dirty="0" err="1">
                <a:effectLst/>
              </a:rPr>
              <a:t>centres</a:t>
            </a:r>
            <a:r>
              <a:rPr lang="en-US" b="0" i="0" dirty="0">
                <a:effectLst/>
              </a:rPr>
              <a:t> use </a:t>
            </a:r>
            <a:r>
              <a:rPr lang="en-US" dirty="0"/>
              <a:t>“</a:t>
            </a:r>
            <a:r>
              <a:rPr lang="en-US" b="1" i="0" dirty="0">
                <a:effectLst/>
              </a:rPr>
              <a:t>rekindling relationships</a:t>
            </a:r>
            <a:r>
              <a:rPr lang="en-US" i="0" dirty="0">
                <a:effectLst/>
              </a:rPr>
              <a:t>”</a:t>
            </a:r>
            <a:r>
              <a:rPr lang="en-US" b="0" i="0" dirty="0">
                <a:effectLst/>
              </a:rPr>
              <a:t>. Many </a:t>
            </a:r>
            <a:r>
              <a:rPr lang="en-US" b="0" i="0" dirty="0" err="1">
                <a:effectLst/>
              </a:rPr>
              <a:t>centres</a:t>
            </a:r>
            <a:r>
              <a:rPr lang="en-US" b="0" i="0" dirty="0">
                <a:effectLst/>
              </a:rPr>
              <a:t> fit this work under </a:t>
            </a:r>
            <a:r>
              <a:rPr lang="en-US" b="1" i="0" dirty="0">
                <a:effectLst/>
              </a:rPr>
              <a:t>health promotion. 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You can use language that fits you and your community. </a:t>
            </a:r>
            <a:endParaRPr lang="en-US" dirty="0">
              <a:effectLst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4B2B34E-5805-2E29-1832-AE50C4EE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CRITIQUES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02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0F636F0-00BA-DD72-5B2E-67913370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CRITIQUES</a:t>
            </a:r>
            <a:endParaRPr lang="en-GB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FD1756-CB1A-EEB1-7E22-E3678C6E15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489579"/>
            <a:ext cx="10515600" cy="358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 works in other </a:t>
            </a:r>
            <a:r>
              <a:rPr lang="en-US" b="1" dirty="0" err="1"/>
              <a:t>centres</a:t>
            </a:r>
            <a:r>
              <a:rPr lang="en-US" b="1" dirty="0"/>
              <a:t> but it won’t work in ours. </a:t>
            </a:r>
          </a:p>
          <a:p>
            <a:r>
              <a:rPr lang="en-US" dirty="0"/>
              <a:t>Social prescribing looks different at every organization. There are community health </a:t>
            </a:r>
            <a:r>
              <a:rPr lang="en-US" dirty="0" err="1"/>
              <a:t>centres</a:t>
            </a:r>
            <a:r>
              <a:rPr lang="en-US" dirty="0"/>
              <a:t>, nurse/practitioner-led clinics, family health teams, and hospitals that all implement social prescribing. </a:t>
            </a:r>
          </a:p>
          <a:p>
            <a:r>
              <a:rPr lang="en-US" dirty="0"/>
              <a:t>It works in all kinds of communities and all kinds of organizations. You can tailor your social prescribing process to meet your context.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F6A59-704C-E0C0-FC3D-C239D16A9ED8}"/>
              </a:ext>
            </a:extLst>
          </p:cNvPr>
          <p:cNvSpPr txBox="1">
            <a:spLocks/>
          </p:cNvSpPr>
          <p:nvPr/>
        </p:nvSpPr>
        <p:spPr>
          <a:xfrm>
            <a:off x="3842657" y="1953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10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C31B8-5D2F-947C-1655-5D1AF48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CRITIQUES</a:t>
            </a:r>
            <a:endParaRPr lang="en-GB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FD1756-CB1A-EEB1-7E22-E3678C6E15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489579"/>
            <a:ext cx="10515600" cy="358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You need to have a link worker, and we don't have one.</a:t>
            </a:r>
          </a:p>
          <a:p>
            <a:r>
              <a:rPr lang="en-US" dirty="0"/>
              <a:t>Many organizations have built social prescribing pathways that don't include a link worker:</a:t>
            </a:r>
          </a:p>
          <a:p>
            <a:pPr lvl="1"/>
            <a:r>
              <a:rPr lang="en-US" dirty="0"/>
              <a:t>Some providers directly make the referral using the EMR</a:t>
            </a:r>
          </a:p>
          <a:p>
            <a:pPr lvl="1"/>
            <a:r>
              <a:rPr lang="en-US" dirty="0"/>
              <a:t>Some providers refer the client to an inter-professional team that meets weekly to review referrals together 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85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6212199-4F51-6EBE-7FB5-E1CD146E26FD}"/>
              </a:ext>
            </a:extLst>
          </p:cNvPr>
          <p:cNvSpPr/>
          <p:nvPr/>
        </p:nvSpPr>
        <p:spPr>
          <a:xfrm>
            <a:off x="6660015" y="789482"/>
            <a:ext cx="4873240" cy="499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FDB9DB-E019-FD8C-CA1F-34D130F29C41}"/>
              </a:ext>
            </a:extLst>
          </p:cNvPr>
          <p:cNvSpPr/>
          <p:nvPr/>
        </p:nvSpPr>
        <p:spPr>
          <a:xfrm>
            <a:off x="6562165" y="977968"/>
            <a:ext cx="4864900" cy="4843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244806-6364-F76E-EC29-A715AF26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4048" y="2161957"/>
            <a:ext cx="3822115" cy="2387600"/>
          </a:xfrm>
        </p:spPr>
        <p:txBody>
          <a:bodyPr anchor="ctr">
            <a:normAutofit/>
          </a:bodyPr>
          <a:lstStyle/>
          <a:p>
            <a:r>
              <a:rPr lang="fr-FR" sz="3200" b="1" i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Prescribing at </a:t>
            </a:r>
            <a:r>
              <a:rPr lang="fr-FR" sz="3200" b="1" i="0" dirty="0">
                <a:solidFill>
                  <a:srgbClr val="FF0000"/>
                </a:solidFill>
              </a:rPr>
              <a:t>[</a:t>
            </a:r>
            <a:r>
              <a:rPr lang="fr-FR" sz="3200" b="1" i="0" dirty="0" err="1">
                <a:solidFill>
                  <a:srgbClr val="FF0000"/>
                </a:solidFill>
              </a:rPr>
              <a:t>name</a:t>
            </a:r>
            <a:r>
              <a:rPr lang="fr-FR" sz="3200" b="1" i="0" dirty="0">
                <a:solidFill>
                  <a:srgbClr val="FF0000"/>
                </a:solidFill>
              </a:rPr>
              <a:t> of </a:t>
            </a:r>
            <a:r>
              <a:rPr lang="fr-FR" sz="3200" b="1" i="0" dirty="0" err="1">
                <a:solidFill>
                  <a:srgbClr val="FF0000"/>
                </a:solidFill>
              </a:rPr>
              <a:t>your</a:t>
            </a:r>
            <a:r>
              <a:rPr lang="fr-FR" sz="3200" b="1" i="0" dirty="0">
                <a:solidFill>
                  <a:srgbClr val="FF0000"/>
                </a:solidFill>
              </a:rPr>
              <a:t> </a:t>
            </a:r>
            <a:r>
              <a:rPr lang="fr-FR" sz="3200" b="1" i="0" dirty="0" err="1">
                <a:solidFill>
                  <a:srgbClr val="FF0000"/>
                </a:solidFill>
              </a:rPr>
              <a:t>organization</a:t>
            </a:r>
            <a:r>
              <a:rPr lang="fr-FR" sz="3200" b="1" i="0" dirty="0">
                <a:solidFill>
                  <a:srgbClr val="FF0000"/>
                </a:solidFill>
              </a:rPr>
              <a:t>]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124595-4464-5287-108B-DBF553C01F06}"/>
              </a:ext>
            </a:extLst>
          </p:cNvPr>
          <p:cNvSpPr/>
          <p:nvPr/>
        </p:nvSpPr>
        <p:spPr>
          <a:xfrm>
            <a:off x="-1547535" y="2210846"/>
            <a:ext cx="6195962" cy="5122609"/>
          </a:xfrm>
          <a:custGeom>
            <a:avLst/>
            <a:gdLst>
              <a:gd name="connsiteX0" fmla="*/ 542647 w 6195962"/>
              <a:gd name="connsiteY0" fmla="*/ 0 h 5122609"/>
              <a:gd name="connsiteX1" fmla="*/ 1866622 w 6195962"/>
              <a:gd name="connsiteY1" fmla="*/ 1452562 h 5122609"/>
              <a:gd name="connsiteX2" fmla="*/ 2199997 w 6195962"/>
              <a:gd name="connsiteY2" fmla="*/ 3309937 h 5122609"/>
              <a:gd name="connsiteX3" fmla="*/ 6181447 w 6195962"/>
              <a:gd name="connsiteY3" fmla="*/ 4743450 h 5122609"/>
              <a:gd name="connsiteX4" fmla="*/ 590272 w 6195962"/>
              <a:gd name="connsiteY4" fmla="*/ 4748212 h 5122609"/>
              <a:gd name="connsiteX5" fmla="*/ 437872 w 6195962"/>
              <a:gd name="connsiteY5" fmla="*/ 481012 h 512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5962" h="5122609">
                <a:moveTo>
                  <a:pt x="542647" y="0"/>
                </a:moveTo>
                <a:cubicBezTo>
                  <a:pt x="1066522" y="450453"/>
                  <a:pt x="1590397" y="900906"/>
                  <a:pt x="1866622" y="1452562"/>
                </a:cubicBezTo>
                <a:cubicBezTo>
                  <a:pt x="2142847" y="2004218"/>
                  <a:pt x="1480860" y="2761456"/>
                  <a:pt x="2199997" y="3309937"/>
                </a:cubicBezTo>
                <a:cubicBezTo>
                  <a:pt x="2919134" y="3858418"/>
                  <a:pt x="6449735" y="4503738"/>
                  <a:pt x="6181447" y="4743450"/>
                </a:cubicBezTo>
                <a:cubicBezTo>
                  <a:pt x="5913160" y="4983163"/>
                  <a:pt x="1547535" y="5458618"/>
                  <a:pt x="590272" y="4748212"/>
                </a:cubicBezTo>
                <a:cubicBezTo>
                  <a:pt x="-366991" y="4037806"/>
                  <a:pt x="35440" y="2259409"/>
                  <a:pt x="437872" y="48101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983C40-30C8-8B07-27D8-1D40BD10DDBC}"/>
              </a:ext>
            </a:extLst>
          </p:cNvPr>
          <p:cNvSpPr/>
          <p:nvPr/>
        </p:nvSpPr>
        <p:spPr>
          <a:xfrm>
            <a:off x="8423413" y="-983975"/>
            <a:ext cx="4820478" cy="4378187"/>
          </a:xfrm>
          <a:custGeom>
            <a:avLst/>
            <a:gdLst>
              <a:gd name="connsiteX0" fmla="*/ 529052 w 3619914"/>
              <a:gd name="connsiteY0" fmla="*/ 0 h 1339102"/>
              <a:gd name="connsiteX1" fmla="*/ 114714 w 3619914"/>
              <a:gd name="connsiteY1" fmla="*/ 390525 h 1339102"/>
              <a:gd name="connsiteX2" fmla="*/ 2357852 w 3619914"/>
              <a:gd name="connsiteY2" fmla="*/ 538163 h 1339102"/>
              <a:gd name="connsiteX3" fmla="*/ 2719802 w 3619914"/>
              <a:gd name="connsiteY3" fmla="*/ 1338263 h 1339102"/>
              <a:gd name="connsiteX4" fmla="*/ 3619914 w 3619914"/>
              <a:gd name="connsiteY4" fmla="*/ 371475 h 1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914" h="1339102">
                <a:moveTo>
                  <a:pt x="529052" y="0"/>
                </a:moveTo>
                <a:cubicBezTo>
                  <a:pt x="169483" y="150415"/>
                  <a:pt x="-190086" y="300831"/>
                  <a:pt x="114714" y="390525"/>
                </a:cubicBezTo>
                <a:cubicBezTo>
                  <a:pt x="419514" y="480219"/>
                  <a:pt x="1923671" y="380207"/>
                  <a:pt x="2357852" y="538163"/>
                </a:cubicBezTo>
                <a:cubicBezTo>
                  <a:pt x="2792033" y="696119"/>
                  <a:pt x="2509458" y="1366044"/>
                  <a:pt x="2719802" y="1338263"/>
                </a:cubicBezTo>
                <a:cubicBezTo>
                  <a:pt x="2930146" y="1310482"/>
                  <a:pt x="3482595" y="608013"/>
                  <a:pt x="3619914" y="371475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EA9366-40C4-F473-8C57-69F87198F43A}"/>
              </a:ext>
            </a:extLst>
          </p:cNvPr>
          <p:cNvSpPr/>
          <p:nvPr/>
        </p:nvSpPr>
        <p:spPr>
          <a:xfrm>
            <a:off x="8769626" y="-197323"/>
            <a:ext cx="4820478" cy="4378187"/>
          </a:xfrm>
          <a:custGeom>
            <a:avLst/>
            <a:gdLst>
              <a:gd name="connsiteX0" fmla="*/ 529052 w 3619914"/>
              <a:gd name="connsiteY0" fmla="*/ 0 h 1339102"/>
              <a:gd name="connsiteX1" fmla="*/ 114714 w 3619914"/>
              <a:gd name="connsiteY1" fmla="*/ 390525 h 1339102"/>
              <a:gd name="connsiteX2" fmla="*/ 2357852 w 3619914"/>
              <a:gd name="connsiteY2" fmla="*/ 538163 h 1339102"/>
              <a:gd name="connsiteX3" fmla="*/ 2719802 w 3619914"/>
              <a:gd name="connsiteY3" fmla="*/ 1338263 h 1339102"/>
              <a:gd name="connsiteX4" fmla="*/ 3619914 w 3619914"/>
              <a:gd name="connsiteY4" fmla="*/ 371475 h 1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914" h="1339102">
                <a:moveTo>
                  <a:pt x="529052" y="0"/>
                </a:moveTo>
                <a:cubicBezTo>
                  <a:pt x="169483" y="150415"/>
                  <a:pt x="-190086" y="300831"/>
                  <a:pt x="114714" y="390525"/>
                </a:cubicBezTo>
                <a:cubicBezTo>
                  <a:pt x="419514" y="480219"/>
                  <a:pt x="1923671" y="380207"/>
                  <a:pt x="2357852" y="538163"/>
                </a:cubicBezTo>
                <a:cubicBezTo>
                  <a:pt x="2792033" y="696119"/>
                  <a:pt x="2509458" y="1366044"/>
                  <a:pt x="2719802" y="1338263"/>
                </a:cubicBezTo>
                <a:cubicBezTo>
                  <a:pt x="2930146" y="1310482"/>
                  <a:pt x="3482595" y="608013"/>
                  <a:pt x="3619914" y="371475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86926E-7D45-4B16-5898-6BAAA5E7A941}"/>
              </a:ext>
            </a:extLst>
          </p:cNvPr>
          <p:cNvSpPr/>
          <p:nvPr/>
        </p:nvSpPr>
        <p:spPr>
          <a:xfrm>
            <a:off x="-1891950" y="-256381"/>
            <a:ext cx="6540377" cy="1907223"/>
          </a:xfrm>
          <a:custGeom>
            <a:avLst/>
            <a:gdLst>
              <a:gd name="connsiteX0" fmla="*/ 5247096 w 6540377"/>
              <a:gd name="connsiteY0" fmla="*/ 75219 h 1907223"/>
              <a:gd name="connsiteX1" fmla="*/ 6454700 w 6540377"/>
              <a:gd name="connsiteY1" fmla="*/ 214366 h 1907223"/>
              <a:gd name="connsiteX2" fmla="*/ 3154909 w 6540377"/>
              <a:gd name="connsiteY2" fmla="*/ 1889110 h 1907223"/>
              <a:gd name="connsiteX3" fmla="*/ 1852883 w 6540377"/>
              <a:gd name="connsiteY3" fmla="*/ 1089010 h 1907223"/>
              <a:gd name="connsiteX4" fmla="*/ 34022 w 6540377"/>
              <a:gd name="connsiteY4" fmla="*/ 875319 h 1907223"/>
              <a:gd name="connsiteX5" fmla="*/ 620431 w 6540377"/>
              <a:gd name="connsiteY5" fmla="*/ 124914 h 1907223"/>
              <a:gd name="connsiteX6" fmla="*/ 620431 w 6540377"/>
              <a:gd name="connsiteY6" fmla="*/ 124914 h 190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0377" h="1907223">
                <a:moveTo>
                  <a:pt x="5247096" y="75219"/>
                </a:moveTo>
                <a:cubicBezTo>
                  <a:pt x="6025247" y="-6365"/>
                  <a:pt x="6803398" y="-87949"/>
                  <a:pt x="6454700" y="214366"/>
                </a:cubicBezTo>
                <a:cubicBezTo>
                  <a:pt x="6106002" y="516681"/>
                  <a:pt x="3921878" y="1743336"/>
                  <a:pt x="3154909" y="1889110"/>
                </a:cubicBezTo>
                <a:cubicBezTo>
                  <a:pt x="2387939" y="2034884"/>
                  <a:pt x="2373031" y="1257975"/>
                  <a:pt x="1852883" y="1089010"/>
                </a:cubicBezTo>
                <a:cubicBezTo>
                  <a:pt x="1332735" y="920045"/>
                  <a:pt x="239431" y="1036002"/>
                  <a:pt x="34022" y="875319"/>
                </a:cubicBezTo>
                <a:cubicBezTo>
                  <a:pt x="-171387" y="714636"/>
                  <a:pt x="620431" y="124914"/>
                  <a:pt x="620431" y="124914"/>
                </a:cubicBezTo>
                <a:lnTo>
                  <a:pt x="620431" y="12491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9E339A7-B5E0-0035-19BA-8724B814F3AD}"/>
              </a:ext>
            </a:extLst>
          </p:cNvPr>
          <p:cNvSpPr/>
          <p:nvPr/>
        </p:nvSpPr>
        <p:spPr>
          <a:xfrm>
            <a:off x="-1366958" y="6137174"/>
            <a:ext cx="13844497" cy="1887220"/>
          </a:xfrm>
          <a:custGeom>
            <a:avLst/>
            <a:gdLst>
              <a:gd name="connsiteX0" fmla="*/ 13769953 w 13844497"/>
              <a:gd name="connsiteY0" fmla="*/ 1701041 h 1887220"/>
              <a:gd name="connsiteX1" fmla="*/ 8537001 w 13844497"/>
              <a:gd name="connsiteY1" fmla="*/ 145567 h 1887220"/>
              <a:gd name="connsiteX2" fmla="*/ 5813679 w 13844497"/>
              <a:gd name="connsiteY2" fmla="*/ 374167 h 1887220"/>
              <a:gd name="connsiteX3" fmla="*/ 1321192 w 13844497"/>
              <a:gd name="connsiteY3" fmla="*/ 56115 h 1887220"/>
              <a:gd name="connsiteX4" fmla="*/ 1037927 w 13844497"/>
              <a:gd name="connsiteY4" fmla="*/ 1730859 h 1887220"/>
              <a:gd name="connsiteX5" fmla="*/ 13844497 w 13844497"/>
              <a:gd name="connsiteY5" fmla="*/ 1715950 h 188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44497" h="1887220">
                <a:moveTo>
                  <a:pt x="13769953" y="1701041"/>
                </a:moveTo>
                <a:cubicBezTo>
                  <a:pt x="11816500" y="1033877"/>
                  <a:pt x="9863047" y="366713"/>
                  <a:pt x="8537001" y="145567"/>
                </a:cubicBezTo>
                <a:cubicBezTo>
                  <a:pt x="7210955" y="-75579"/>
                  <a:pt x="7016314" y="389076"/>
                  <a:pt x="5813679" y="374167"/>
                </a:cubicBezTo>
                <a:cubicBezTo>
                  <a:pt x="4611044" y="359258"/>
                  <a:pt x="2117151" y="-170000"/>
                  <a:pt x="1321192" y="56115"/>
                </a:cubicBezTo>
                <a:cubicBezTo>
                  <a:pt x="525233" y="282230"/>
                  <a:pt x="-1049290" y="1454220"/>
                  <a:pt x="1037927" y="1730859"/>
                </a:cubicBezTo>
                <a:cubicBezTo>
                  <a:pt x="3125144" y="2007498"/>
                  <a:pt x="8484820" y="1861724"/>
                  <a:pt x="13844497" y="17159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8499537-56CB-D90E-366A-D788E90F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5050" y="2210846"/>
            <a:ext cx="6967081" cy="4243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163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1FBF726-1369-5B99-B65D-EAF69BD81A44}"/>
              </a:ext>
            </a:extLst>
          </p:cNvPr>
          <p:cNvSpPr txBox="1"/>
          <p:nvPr/>
        </p:nvSpPr>
        <p:spPr>
          <a:xfrm>
            <a:off x="4766161" y="3133269"/>
            <a:ext cx="58038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For more information, including resources and research related to social prescribing in Ontario, visit: </a:t>
            </a:r>
            <a:r>
              <a:rPr lang="en-US" sz="2000" dirty="0">
                <a:solidFill>
                  <a:schemeClr val="tx2"/>
                </a:solidFill>
                <a:hlinkClick r:id="rId4"/>
              </a:rPr>
              <a:t>www.allianceon.org/Social-Prescribing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92" y="2121250"/>
            <a:ext cx="4756839" cy="830155"/>
          </a:xfrm>
          <a:prstGeom prst="rect">
            <a:avLst/>
          </a:prstGeom>
        </p:spPr>
      </p:pic>
      <p:pic>
        <p:nvPicPr>
          <p:cNvPr id="3" name="Graphic 2" descr="Address Book with solid fill">
            <a:extLst>
              <a:ext uri="{FF2B5EF4-FFF2-40B4-BE49-F238E27FC236}">
                <a16:creationId xmlns:a16="http://schemas.microsoft.com/office/drawing/2014/main" id="{EF7998F9-289F-823D-EF39-A0CCA459C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3967" y="1965397"/>
            <a:ext cx="2335744" cy="2335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005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4C4294E-033C-8E8F-4F83-8C0168DA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305" y="4331292"/>
            <a:ext cx="5713103" cy="245090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 steps: [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Add next steps for your team following this training]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0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F6A59-704C-E0C0-FC3D-C239D16A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516140"/>
                </a:solidFill>
                <a:effectLst/>
              </a:rPr>
              <a:t>WHAT IS SOCIAL PRESCRIBING?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02300-96CE-4B17-3531-16BF3E59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6" y="1939661"/>
            <a:ext cx="6235044" cy="2868858"/>
          </a:xfrm>
        </p:spPr>
        <p:txBody>
          <a:bodyPr anchor="ctr"/>
          <a:lstStyle/>
          <a:p>
            <a:pPr marL="0" indent="0">
              <a:buNone/>
            </a:pPr>
            <a:r>
              <a:rPr lang="en-US" b="0" i="0" dirty="0">
                <a:solidFill>
                  <a:srgbClr val="516140"/>
                </a:solidFill>
                <a:effectLst/>
              </a:rPr>
              <a:t>Social prescribing is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connecting a client </a:t>
            </a:r>
            <a:r>
              <a:rPr lang="en-US" b="0" i="0" dirty="0">
                <a:solidFill>
                  <a:srgbClr val="516140"/>
                </a:solidFill>
                <a:effectLst/>
              </a:rPr>
              <a:t>to a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non-clinical program or service </a:t>
            </a:r>
            <a:r>
              <a:rPr lang="en-US" b="0" i="0" dirty="0">
                <a:solidFill>
                  <a:srgbClr val="516140"/>
                </a:solidFill>
                <a:effectLst/>
              </a:rPr>
              <a:t>that supports their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health and wellbeing</a:t>
            </a:r>
            <a:r>
              <a:rPr lang="en-US" b="0" i="0" dirty="0">
                <a:solidFill>
                  <a:srgbClr val="516140"/>
                </a:solidFill>
                <a:effectLst/>
              </a:rPr>
              <a:t>.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FF9A4-D9F7-1D7A-4F12-298E731AF08A}"/>
              </a:ext>
            </a:extLst>
          </p:cNvPr>
          <p:cNvSpPr/>
          <p:nvPr/>
        </p:nvSpPr>
        <p:spPr>
          <a:xfrm>
            <a:off x="-823736" y="2891609"/>
            <a:ext cx="4864900" cy="48437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6A2CC6-B5A0-7EAC-E8DA-08F230A9BEC5}"/>
              </a:ext>
            </a:extLst>
          </p:cNvPr>
          <p:cNvSpPr/>
          <p:nvPr/>
        </p:nvSpPr>
        <p:spPr>
          <a:xfrm>
            <a:off x="1743111" y="2187082"/>
            <a:ext cx="2333134" cy="23331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c 9" descr="Help with solid fill">
            <a:extLst>
              <a:ext uri="{FF2B5EF4-FFF2-40B4-BE49-F238E27FC236}">
                <a16:creationId xmlns:a16="http://schemas.microsoft.com/office/drawing/2014/main" id="{D20B5B65-953E-90BC-487E-2571F42B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711" y="1994682"/>
            <a:ext cx="2717934" cy="271793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1E19F6E-08AD-F5E6-81CC-7351AB73AD70}"/>
              </a:ext>
            </a:extLst>
          </p:cNvPr>
          <p:cNvSpPr/>
          <p:nvPr/>
        </p:nvSpPr>
        <p:spPr>
          <a:xfrm>
            <a:off x="10219131" y="-1365306"/>
            <a:ext cx="3017801" cy="30046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10DD77-0072-CB3A-4787-B3351E4216BE}"/>
              </a:ext>
            </a:extLst>
          </p:cNvPr>
          <p:cNvSpPr/>
          <p:nvPr/>
        </p:nvSpPr>
        <p:spPr>
          <a:xfrm>
            <a:off x="10973524" y="162964"/>
            <a:ext cx="2333134" cy="233313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F6A59-704C-E0C0-FC3D-C239D16A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516140"/>
                </a:solidFill>
                <a:effectLst/>
              </a:rPr>
              <a:t>WHAT IS SOCIAL PRESCRIBING?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02300-96CE-4B17-3531-16BF3E59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756" y="2187082"/>
            <a:ext cx="6235044" cy="2868858"/>
          </a:xfrm>
        </p:spPr>
        <p:txBody>
          <a:bodyPr anchor="ctr"/>
          <a:lstStyle/>
          <a:p>
            <a:pPr marL="0" indent="0">
              <a:buNone/>
            </a:pPr>
            <a:r>
              <a:rPr lang="en-US" b="0" i="0" dirty="0">
                <a:solidFill>
                  <a:srgbClr val="516140"/>
                </a:solidFill>
                <a:effectLst/>
              </a:rPr>
              <a:t>Or put another way: </a:t>
            </a:r>
          </a:p>
          <a:p>
            <a:pPr marL="0" indent="0">
              <a:buNone/>
            </a:pPr>
            <a:endParaRPr lang="en-US" b="0" i="0" dirty="0">
              <a:solidFill>
                <a:srgbClr val="516140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516140"/>
                </a:solidFill>
                <a:effectLst/>
              </a:rPr>
              <a:t>An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intentional</a:t>
            </a:r>
            <a:r>
              <a:rPr lang="en-US" b="0" i="0" dirty="0">
                <a:solidFill>
                  <a:srgbClr val="516140"/>
                </a:solidFill>
                <a:effectLst/>
              </a:rPr>
              <a:t>,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structured</a:t>
            </a:r>
            <a:r>
              <a:rPr lang="en-US" b="0" i="0" dirty="0">
                <a:solidFill>
                  <a:srgbClr val="516140"/>
                </a:solidFill>
                <a:effectLst/>
              </a:rPr>
              <a:t> way of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connecting</a:t>
            </a:r>
            <a:r>
              <a:rPr lang="en-US" b="0" i="0" dirty="0">
                <a:solidFill>
                  <a:srgbClr val="516140"/>
                </a:solidFill>
                <a:effectLst/>
              </a:rPr>
              <a:t>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people</a:t>
            </a:r>
            <a:r>
              <a:rPr lang="en-US" b="0" i="0" dirty="0">
                <a:solidFill>
                  <a:srgbClr val="516140"/>
                </a:solidFill>
                <a:effectLst/>
              </a:rPr>
              <a:t> with a range of local, </a:t>
            </a:r>
            <a:r>
              <a:rPr lang="en-US" b="0" i="1" dirty="0">
                <a:solidFill>
                  <a:srgbClr val="516140"/>
                </a:solidFill>
                <a:effectLst/>
              </a:rPr>
              <a:t>non-clinical</a:t>
            </a:r>
            <a:r>
              <a:rPr lang="en-US" b="0" i="0" dirty="0">
                <a:solidFill>
                  <a:srgbClr val="516140"/>
                </a:solidFill>
                <a:effectLst/>
              </a:rPr>
              <a:t> services, to address the </a:t>
            </a:r>
            <a:r>
              <a:rPr lang="en-US" b="1" i="0" dirty="0">
                <a:solidFill>
                  <a:srgbClr val="516140"/>
                </a:solidFill>
                <a:effectLst/>
              </a:rPr>
              <a:t>determinants of health and wellbeing </a:t>
            </a:r>
            <a:r>
              <a:rPr lang="en-US" b="0" i="0" dirty="0">
                <a:solidFill>
                  <a:srgbClr val="516140"/>
                </a:solidFill>
                <a:effectLst/>
              </a:rPr>
              <a:t>for </a:t>
            </a:r>
            <a:r>
              <a:rPr lang="en-US" dirty="0">
                <a:solidFill>
                  <a:srgbClr val="516140"/>
                </a:solidFill>
              </a:rPr>
              <a:t>your clients and community members</a:t>
            </a:r>
            <a:r>
              <a:rPr lang="en-US" b="0" i="0" dirty="0">
                <a:solidFill>
                  <a:srgbClr val="51614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FF9A4-D9F7-1D7A-4F12-298E731AF08A}"/>
              </a:ext>
            </a:extLst>
          </p:cNvPr>
          <p:cNvSpPr/>
          <p:nvPr/>
        </p:nvSpPr>
        <p:spPr>
          <a:xfrm>
            <a:off x="-823736" y="2891609"/>
            <a:ext cx="4864900" cy="48437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6A2CC6-B5A0-7EAC-E8DA-08F230A9BEC5}"/>
              </a:ext>
            </a:extLst>
          </p:cNvPr>
          <p:cNvSpPr/>
          <p:nvPr/>
        </p:nvSpPr>
        <p:spPr>
          <a:xfrm>
            <a:off x="1743111" y="2187082"/>
            <a:ext cx="2333134" cy="23331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c 9" descr="Help with solid fill">
            <a:extLst>
              <a:ext uri="{FF2B5EF4-FFF2-40B4-BE49-F238E27FC236}">
                <a16:creationId xmlns:a16="http://schemas.microsoft.com/office/drawing/2014/main" id="{D20B5B65-953E-90BC-487E-2571F42BA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711" y="1994682"/>
            <a:ext cx="2717934" cy="271793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1E19F6E-08AD-F5E6-81CC-7351AB73AD70}"/>
              </a:ext>
            </a:extLst>
          </p:cNvPr>
          <p:cNvSpPr/>
          <p:nvPr/>
        </p:nvSpPr>
        <p:spPr>
          <a:xfrm>
            <a:off x="10219131" y="-1365306"/>
            <a:ext cx="3017801" cy="30046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10DD77-0072-CB3A-4787-B3351E4216BE}"/>
              </a:ext>
            </a:extLst>
          </p:cNvPr>
          <p:cNvSpPr/>
          <p:nvPr/>
        </p:nvSpPr>
        <p:spPr>
          <a:xfrm>
            <a:off x="10973524" y="162964"/>
            <a:ext cx="2333134" cy="233313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43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AD7E9FB-AD2E-336D-91A6-E29E63C824E2}"/>
              </a:ext>
            </a:extLst>
          </p:cNvPr>
          <p:cNvSpPr/>
          <p:nvPr/>
        </p:nvSpPr>
        <p:spPr>
          <a:xfrm>
            <a:off x="-4573487" y="3867184"/>
            <a:ext cx="16985530" cy="39876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1ED9702-A650-0F7E-CB8B-1FA19DC3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34" y="4199650"/>
            <a:ext cx="10144616" cy="244026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Building a </a:t>
            </a:r>
            <a:r>
              <a:rPr lang="en-US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more formal social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prescribing pathway:</a:t>
            </a:r>
          </a:p>
          <a:p>
            <a:pPr lvl="1" indent="-36576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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helps make it </a:t>
            </a:r>
            <a:r>
              <a:rPr lang="en-US" sz="2400" i="0" u="none" strike="noStrike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intentional</a:t>
            </a:r>
          </a:p>
          <a:p>
            <a:pPr lvl="1" indent="-36576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"/>
            </a:pPr>
            <a:r>
              <a:rPr lang="en-US" sz="2400" dirty="0">
                <a:solidFill>
                  <a:srgbClr val="000000"/>
                </a:solidFill>
              </a:rPr>
              <a:t>helps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streamline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the process of connecting clients to resources</a:t>
            </a:r>
            <a:endParaRPr lang="en-US" sz="2400" i="0" u="none" strike="noStrike" dirty="0">
              <a:solidFill>
                <a:srgbClr val="000000"/>
              </a:solidFill>
              <a:effectLst/>
            </a:endParaRPr>
          </a:p>
          <a:p>
            <a:pPr lvl="1" indent="-36576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"/>
            </a:pPr>
            <a:r>
              <a:rPr lang="en-US" sz="24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documents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the work</a:t>
            </a:r>
          </a:p>
          <a:p>
            <a:pPr lvl="1" indent="-36576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"/>
            </a:pPr>
            <a:r>
              <a:rPr lang="en-US" sz="24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provides data for quality improvement</a:t>
            </a:r>
          </a:p>
          <a:p>
            <a:pPr lvl="1" indent="-36576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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provides a </a:t>
            </a:r>
            <a:r>
              <a:rPr lang="en-US" sz="24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strong case for increased funding and resources</a:t>
            </a:r>
          </a:p>
          <a:p>
            <a:pPr lvl="1"/>
            <a:endParaRPr lang="en-GB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DB8CD4-E4FA-8454-276A-7CCE0CEB3F57}"/>
              </a:ext>
            </a:extLst>
          </p:cNvPr>
          <p:cNvSpPr txBox="1">
            <a:spLocks/>
          </p:cNvSpPr>
          <p:nvPr/>
        </p:nvSpPr>
        <p:spPr>
          <a:xfrm>
            <a:off x="514350" y="1660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4683CA-5BC2-05C6-3CB7-07B785273F4B}"/>
              </a:ext>
            </a:extLst>
          </p:cNvPr>
          <p:cNvSpPr/>
          <p:nvPr/>
        </p:nvSpPr>
        <p:spPr>
          <a:xfrm>
            <a:off x="2923584" y="1218285"/>
            <a:ext cx="2875176" cy="18820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Graphic 5" descr="Oblong speech bubble">
            <a:extLst>
              <a:ext uri="{FF2B5EF4-FFF2-40B4-BE49-F238E27FC236}">
                <a16:creationId xmlns:a16="http://schemas.microsoft.com/office/drawing/2014/main" id="{63EECB95-5D84-82B1-E798-3D69FBFEE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35061" flipH="1">
            <a:off x="2402066" y="1257303"/>
            <a:ext cx="3145792" cy="179468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1541D6F-3D3B-65EF-190C-19B62922A565}"/>
              </a:ext>
            </a:extLst>
          </p:cNvPr>
          <p:cNvSpPr/>
          <p:nvPr/>
        </p:nvSpPr>
        <p:spPr>
          <a:xfrm>
            <a:off x="6690690" y="1627245"/>
            <a:ext cx="2056904" cy="13975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Oblong speech bubble">
            <a:extLst>
              <a:ext uri="{FF2B5EF4-FFF2-40B4-BE49-F238E27FC236}">
                <a16:creationId xmlns:a16="http://schemas.microsoft.com/office/drawing/2014/main" id="{E2CD3D54-AC2E-2FF2-38B1-7A9150F61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2287" y="1533907"/>
            <a:ext cx="2369773" cy="1486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C4AE83-116E-F7AC-6B72-E6019FB5AD4C}"/>
              </a:ext>
            </a:extLst>
          </p:cNvPr>
          <p:cNvSpPr txBox="1"/>
          <p:nvPr/>
        </p:nvSpPr>
        <p:spPr>
          <a:xfrm>
            <a:off x="3529444" y="1667021"/>
            <a:ext cx="18779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6140"/>
                </a:solidFill>
                <a:effectLst/>
              </a:rPr>
              <a:t>But social prescribing isn’t new!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60A17-2680-3326-CDAA-7A82A385487A}"/>
              </a:ext>
            </a:extLst>
          </p:cNvPr>
          <p:cNvSpPr txBox="1"/>
          <p:nvPr/>
        </p:nvSpPr>
        <p:spPr>
          <a:xfrm>
            <a:off x="7192379" y="2136325"/>
            <a:ext cx="187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16140"/>
                </a:solidFill>
                <a:effectLst/>
              </a:rPr>
              <a:t>That’s true!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570EA-A721-51E0-311F-A728A1832D66}"/>
              </a:ext>
            </a:extLst>
          </p:cNvPr>
          <p:cNvSpPr txBox="1"/>
          <p:nvPr/>
        </p:nvSpPr>
        <p:spPr>
          <a:xfrm>
            <a:off x="662800" y="3319402"/>
            <a:ext cx="1086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</a:rPr>
              <a:t>Social prescribing may be a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new name for something we </a:t>
            </a:r>
            <a:r>
              <a:rPr lang="en-US" sz="2400" b="1" dirty="0">
                <a:solidFill>
                  <a:srgbClr val="000000"/>
                </a:solidFill>
              </a:rPr>
              <a:t>are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already doing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0128B5-9584-9F1C-FD84-038C3B63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b="1" i="0" dirty="0">
                <a:solidFill>
                  <a:srgbClr val="516140"/>
                </a:solidFill>
                <a:effectLst/>
              </a:rPr>
              <a:t>WHAT IS SOCIAL PRESCRIBING?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4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5884C7-3572-83BE-D889-F3B15CE18B32}"/>
              </a:ext>
            </a:extLst>
          </p:cNvPr>
          <p:cNvSpPr/>
          <p:nvPr/>
        </p:nvSpPr>
        <p:spPr>
          <a:xfrm>
            <a:off x="1771936" y="2152786"/>
            <a:ext cx="2875176" cy="17109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Rectangle speech bubble">
            <a:extLst>
              <a:ext uri="{FF2B5EF4-FFF2-40B4-BE49-F238E27FC236}">
                <a16:creationId xmlns:a16="http://schemas.microsoft.com/office/drawing/2014/main" id="{E86F8E68-2C10-28D4-4C3B-7D52F5A0C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5340" y="2437817"/>
            <a:ext cx="3137369" cy="2809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D061AB-9D70-AE2E-6E36-0F6130DF43B5}"/>
              </a:ext>
            </a:extLst>
          </p:cNvPr>
          <p:cNvSpPr/>
          <p:nvPr/>
        </p:nvSpPr>
        <p:spPr>
          <a:xfrm>
            <a:off x="6684873" y="2683526"/>
            <a:ext cx="4073950" cy="2274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Graphic 7" descr="Rectangle speech bubble">
            <a:extLst>
              <a:ext uri="{FF2B5EF4-FFF2-40B4-BE49-F238E27FC236}">
                <a16:creationId xmlns:a16="http://schemas.microsoft.com/office/drawing/2014/main" id="{A7B2189D-0E2C-2457-F284-34D4F7F30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25915" y="2842729"/>
            <a:ext cx="3499344" cy="3133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366F5-6FBC-6B44-4C0E-66DCB02B483C}"/>
              </a:ext>
            </a:extLst>
          </p:cNvPr>
          <p:cNvSpPr txBox="1"/>
          <p:nvPr/>
        </p:nvSpPr>
        <p:spPr>
          <a:xfrm>
            <a:off x="2481134" y="2795213"/>
            <a:ext cx="2599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516140"/>
                </a:solidFill>
                <a:effectLst/>
              </a:rPr>
              <a:t>What is the matter with you?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AF06-F80A-E1D0-FB8A-4238F6A585CC}"/>
              </a:ext>
            </a:extLst>
          </p:cNvPr>
          <p:cNvSpPr txBox="1"/>
          <p:nvPr/>
        </p:nvSpPr>
        <p:spPr>
          <a:xfrm>
            <a:off x="7778200" y="3347387"/>
            <a:ext cx="27248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516140"/>
                </a:solidFill>
                <a:effectLst/>
              </a:rPr>
              <a:t>What matters to you?</a:t>
            </a:r>
            <a:endParaRPr lang="en-CA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0AB481-4F46-FF24-74B9-1F99DC59419E}"/>
              </a:ext>
            </a:extLst>
          </p:cNvPr>
          <p:cNvSpPr txBox="1"/>
          <p:nvPr/>
        </p:nvSpPr>
        <p:spPr>
          <a:xfrm>
            <a:off x="1154086" y="1589337"/>
            <a:ext cx="8495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16140"/>
                </a:solidFill>
                <a:effectLst/>
              </a:rPr>
              <a:t>Instead of askin</a:t>
            </a:r>
            <a:r>
              <a:rPr lang="en-US" sz="2800" b="1" dirty="0">
                <a:solidFill>
                  <a:srgbClr val="516140"/>
                </a:solidFill>
              </a:rPr>
              <a:t>g:</a:t>
            </a:r>
            <a:endParaRPr lang="en-US" sz="2800" dirty="0">
              <a:solidFill>
                <a:srgbClr val="516140"/>
              </a:solidFill>
              <a:effectLst/>
            </a:endParaRP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0755771D-8F66-DC31-58AC-E59800593717}"/>
              </a:ext>
            </a:extLst>
          </p:cNvPr>
          <p:cNvSpPr txBox="1"/>
          <p:nvPr/>
        </p:nvSpPr>
        <p:spPr>
          <a:xfrm>
            <a:off x="6458974" y="2099635"/>
            <a:ext cx="2944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16140"/>
                </a:solidFill>
                <a:effectLst/>
              </a:rPr>
              <a:t>We are asking:</a:t>
            </a:r>
            <a:endParaRPr lang="en-US" sz="28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213455-ED57-C8BF-6957-1F52EEE1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i="0" dirty="0">
                <a:solidFill>
                  <a:srgbClr val="516140"/>
                </a:solidFill>
                <a:effectLst/>
              </a:rPr>
              <a:t>WHAT IS SOCIAL PRESCRIBING?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06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738B1A-C0A0-0096-327E-4E62A5C24830}"/>
              </a:ext>
            </a:extLst>
          </p:cNvPr>
          <p:cNvCxnSpPr>
            <a:cxnSpLocks/>
          </p:cNvCxnSpPr>
          <p:nvPr/>
        </p:nvCxnSpPr>
        <p:spPr>
          <a:xfrm>
            <a:off x="1012371" y="3506000"/>
            <a:ext cx="9886463" cy="1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CD2779B-AA93-7D25-474E-C7F0045EF269}"/>
              </a:ext>
            </a:extLst>
          </p:cNvPr>
          <p:cNvSpPr/>
          <p:nvPr/>
        </p:nvSpPr>
        <p:spPr>
          <a:xfrm>
            <a:off x="9494765" y="2986509"/>
            <a:ext cx="1718869" cy="16003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FE92F-4B2B-3A8F-8C70-CE0C3EA8EDA9}"/>
              </a:ext>
            </a:extLst>
          </p:cNvPr>
          <p:cNvSpPr/>
          <p:nvPr/>
        </p:nvSpPr>
        <p:spPr>
          <a:xfrm>
            <a:off x="4071890" y="1649361"/>
            <a:ext cx="5248481" cy="1203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bject 23"/>
          <p:cNvSpPr/>
          <p:nvPr/>
        </p:nvSpPr>
        <p:spPr>
          <a:xfrm>
            <a:off x="1476111" y="5191797"/>
            <a:ext cx="3274483" cy="964777"/>
          </a:xfrm>
          <a:custGeom>
            <a:avLst/>
            <a:gdLst/>
            <a:ahLst/>
            <a:cxnLst/>
            <a:rect l="l" t="t" r="r" b="b"/>
            <a:pathLst>
              <a:path w="4911725" h="1447165">
                <a:moveTo>
                  <a:pt x="0" y="0"/>
                </a:moveTo>
                <a:lnTo>
                  <a:pt x="4911554" y="0"/>
                </a:lnTo>
                <a:lnTo>
                  <a:pt x="4911554" y="1446609"/>
                </a:lnTo>
                <a:lnTo>
                  <a:pt x="0" y="14466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5690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2" name="object 42"/>
          <p:cNvSpPr/>
          <p:nvPr/>
        </p:nvSpPr>
        <p:spPr>
          <a:xfrm flipV="1">
            <a:off x="1012371" y="4028655"/>
            <a:ext cx="7761515" cy="45719"/>
          </a:xfrm>
          <a:custGeom>
            <a:avLst/>
            <a:gdLst/>
            <a:ahLst/>
            <a:cxnLst/>
            <a:rect l="l" t="t" r="r" b="b"/>
            <a:pathLst>
              <a:path w="10961369" h="43179">
                <a:moveTo>
                  <a:pt x="0" y="0"/>
                </a:moveTo>
                <a:lnTo>
                  <a:pt x="10960948" y="43091"/>
                </a:lnTo>
              </a:path>
            </a:pathLst>
          </a:custGeom>
          <a:ln w="104774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4" name="object 44"/>
          <p:cNvSpPr/>
          <p:nvPr/>
        </p:nvSpPr>
        <p:spPr>
          <a:xfrm>
            <a:off x="8773886" y="3916528"/>
            <a:ext cx="140123" cy="209550"/>
          </a:xfrm>
          <a:custGeom>
            <a:avLst/>
            <a:gdLst/>
            <a:ahLst/>
            <a:cxnLst/>
            <a:rect l="l" t="t" r="r" b="b"/>
            <a:pathLst>
              <a:path w="210184" h="314325">
                <a:moveTo>
                  <a:pt x="1235" y="0"/>
                </a:moveTo>
                <a:lnTo>
                  <a:pt x="210113" y="157984"/>
                </a:lnTo>
                <a:lnTo>
                  <a:pt x="0" y="314322"/>
                </a:lnTo>
                <a:lnTo>
                  <a:pt x="123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04756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6" name="object 56"/>
          <p:cNvSpPr txBox="1"/>
          <p:nvPr/>
        </p:nvSpPr>
        <p:spPr>
          <a:xfrm>
            <a:off x="55533" y="4947450"/>
            <a:ext cx="2076450" cy="67334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fr-FR"/>
            </a:defPPr>
            <a:lvl1pPr marL="8467" marR="3387">
              <a:lnSpc>
                <a:spcPct val="114599"/>
              </a:lnSpc>
              <a:spcBef>
                <a:spcPts val="67"/>
              </a:spcBef>
              <a:defRPr sz="1600" spc="-27">
                <a:solidFill>
                  <a:srgbClr val="4A4A4A"/>
                </a:solidFill>
                <a:cs typeface="Lucida Sans"/>
              </a:defRPr>
            </a:lvl1pPr>
          </a:lstStyle>
          <a:p>
            <a:pPr marL="0" algn="ctr">
              <a:lnSpc>
                <a:spcPct val="90000"/>
              </a:lnSpc>
            </a:pPr>
            <a:r>
              <a:rPr lang="en-GB" dirty="0"/>
              <a:t>A client is identified as having needs other than clinical, during a visit.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244747" y="4947450"/>
            <a:ext cx="2699644" cy="67334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fr-FR"/>
            </a:defPPr>
            <a:lvl1pPr marL="8467" marR="3387">
              <a:lnSpc>
                <a:spcPct val="114599"/>
              </a:lnSpc>
              <a:spcBef>
                <a:spcPts val="67"/>
              </a:spcBef>
              <a:defRPr sz="1600" spc="-27">
                <a:solidFill>
                  <a:srgbClr val="4A4A4A"/>
                </a:solidFill>
                <a:cs typeface="Lucida Sans"/>
              </a:defRPr>
            </a:lvl1pPr>
          </a:lstStyle>
          <a:p>
            <a:pPr algn="ctr">
              <a:lnSpc>
                <a:spcPct val="90000"/>
              </a:lnSpc>
            </a:pPr>
            <a:r>
              <a:rPr dirty="0"/>
              <a:t>Healthcare provider identifies non-medical issues and makes a </a:t>
            </a:r>
            <a:r>
              <a:rPr b="1" dirty="0"/>
              <a:t>social </a:t>
            </a:r>
            <a:r>
              <a:rPr b="1" dirty="0" err="1"/>
              <a:t>pres</a:t>
            </a:r>
            <a:r>
              <a:rPr lang="fr-CA" b="1" dirty="0"/>
              <a:t>c</a:t>
            </a:r>
            <a:r>
              <a:rPr b="1" dirty="0" err="1"/>
              <a:t>ription</a:t>
            </a:r>
            <a:r>
              <a:rPr b="1" dirty="0"/>
              <a:t> </a:t>
            </a:r>
            <a:r>
              <a:rPr dirty="0"/>
              <a:t>referral</a:t>
            </a:r>
            <a:r>
              <a:rPr lang="fr-CA" dirty="0"/>
              <a:t>.</a:t>
            </a:r>
            <a:endParaRPr dirty="0"/>
          </a:p>
        </p:txBody>
      </p:sp>
      <p:sp>
        <p:nvSpPr>
          <p:cNvPr id="60" name="object 60"/>
          <p:cNvSpPr txBox="1"/>
          <p:nvPr/>
        </p:nvSpPr>
        <p:spPr>
          <a:xfrm>
            <a:off x="5528739" y="1815805"/>
            <a:ext cx="3676272" cy="89494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90000"/>
              </a:lnSpc>
              <a:spcBef>
                <a:spcPts val="67"/>
              </a:spcBef>
            </a:pPr>
            <a:r>
              <a:rPr lang="en-CA" sz="1600" spc="-27" dirty="0">
                <a:solidFill>
                  <a:schemeClr val="bg1"/>
                </a:solidFill>
                <a:cs typeface="Lucida Sans"/>
              </a:rPr>
              <a:t>The EMR is used throughout the process to document the </a:t>
            </a:r>
            <a:r>
              <a:rPr sz="1600" spc="20" dirty="0">
                <a:solidFill>
                  <a:schemeClr val="bg1"/>
                </a:solidFill>
                <a:cs typeface="Lucida Sans"/>
              </a:rPr>
              <a:t>client</a:t>
            </a:r>
            <a:r>
              <a:rPr lang="en-CA" sz="1600" spc="20" dirty="0">
                <a:solidFill>
                  <a:schemeClr val="bg1"/>
                </a:solidFill>
                <a:cs typeface="Lucida Sans"/>
              </a:rPr>
              <a:t>‘s referral pathway</a:t>
            </a:r>
            <a:r>
              <a:rPr lang="fr-CA" sz="1600" spc="-7" dirty="0">
                <a:solidFill>
                  <a:schemeClr val="bg1"/>
                </a:solidFill>
                <a:cs typeface="Lucida Sans"/>
              </a:rPr>
              <a:t>, client </a:t>
            </a:r>
            <a:r>
              <a:rPr lang="fr-CA" sz="1600" spc="-363" dirty="0">
                <a:solidFill>
                  <a:schemeClr val="bg1"/>
                </a:solidFill>
                <a:cs typeface="Lucida Sans"/>
              </a:rPr>
              <a:t> </a:t>
            </a:r>
            <a:r>
              <a:rPr sz="1600" spc="20" dirty="0">
                <a:solidFill>
                  <a:schemeClr val="bg1"/>
                </a:solidFill>
                <a:cs typeface="Lucida Sans"/>
              </a:rPr>
              <a:t>follow-</a:t>
            </a:r>
            <a:r>
              <a:rPr sz="1600" spc="-27" dirty="0">
                <a:solidFill>
                  <a:schemeClr val="bg1"/>
                </a:solidFill>
                <a:cs typeface="Lucida Sans"/>
              </a:rPr>
              <a:t>up</a:t>
            </a:r>
            <a:r>
              <a:rPr lang="en-CA" sz="1600" spc="-27" dirty="0">
                <a:solidFill>
                  <a:schemeClr val="bg1"/>
                </a:solidFill>
                <a:cs typeface="Lucida Sans"/>
              </a:rPr>
              <a:t>s</a:t>
            </a:r>
            <a:r>
              <a:rPr sz="1600" spc="-27" dirty="0">
                <a:solidFill>
                  <a:schemeClr val="bg1"/>
                </a:solidFill>
                <a:cs typeface="Lucida Sans"/>
              </a:rPr>
              <a:t>, </a:t>
            </a:r>
            <a:r>
              <a:rPr sz="1600" spc="7" dirty="0">
                <a:solidFill>
                  <a:schemeClr val="bg1"/>
                </a:solidFill>
                <a:cs typeface="Lucida Sans"/>
              </a:rPr>
              <a:t>and</a:t>
            </a:r>
            <a:r>
              <a:rPr lang="en-CA" sz="1600" spc="7" dirty="0">
                <a:solidFill>
                  <a:schemeClr val="bg1"/>
                </a:solidFill>
                <a:cs typeface="Lucida Sans"/>
              </a:rPr>
              <a:t> provide data to inform program planning and improvement. </a:t>
            </a:r>
            <a:endParaRPr sz="1600" dirty="0">
              <a:solidFill>
                <a:schemeClr val="bg1"/>
              </a:solidFill>
              <a:cs typeface="Lucida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37677" y="2275083"/>
            <a:ext cx="1319670" cy="4394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fr-FR"/>
            </a:defPPr>
            <a:lvl1pPr marL="8467">
              <a:spcBef>
                <a:spcPts val="67"/>
              </a:spcBef>
              <a:defRPr sz="2000" b="1" spc="60">
                <a:solidFill>
                  <a:srgbClr val="4A4A4A"/>
                </a:solidFill>
                <a:cs typeface="Arial"/>
              </a:defRPr>
            </a:lvl1pPr>
          </a:lstStyle>
          <a:p>
            <a:pPr algn="ctr"/>
            <a:r>
              <a:rPr lang="fr-FR" sz="1400" dirty="0">
                <a:solidFill>
                  <a:schemeClr val="bg1"/>
                </a:solidFill>
              </a:rPr>
              <a:t>DATA TRACKING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9239902" y="5239696"/>
            <a:ext cx="2384610" cy="89494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fr-FR"/>
            </a:defPPr>
            <a:lvl1pPr marL="8467" marR="3387">
              <a:lnSpc>
                <a:spcPct val="114599"/>
              </a:lnSpc>
              <a:spcBef>
                <a:spcPts val="67"/>
              </a:spcBef>
              <a:defRPr sz="1600" spc="-27">
                <a:solidFill>
                  <a:srgbClr val="4A4A4A"/>
                </a:solidFill>
                <a:cs typeface="Lucida San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CA" dirty="0"/>
              <a:t>The client is then </a:t>
            </a:r>
            <a:r>
              <a:rPr dirty="0"/>
              <a:t>connected to </a:t>
            </a:r>
            <a:r>
              <a:rPr lang="en-CA" dirty="0"/>
              <a:t>programs a</a:t>
            </a:r>
            <a:r>
              <a:rPr dirty="0" err="1"/>
              <a:t>nd</a:t>
            </a:r>
            <a:r>
              <a:rPr dirty="0"/>
              <a:t> community </a:t>
            </a:r>
            <a:r>
              <a:rPr lang="en-CA" dirty="0"/>
              <a:t>resources, and the navigator follows up with the client. </a:t>
            </a:r>
            <a:endParaRPr dirty="0"/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080708A4-0969-1F2B-7D36-88CB2320D5B0}"/>
              </a:ext>
            </a:extLst>
          </p:cNvPr>
          <p:cNvGrpSpPr/>
          <p:nvPr/>
        </p:nvGrpSpPr>
        <p:grpSpPr>
          <a:xfrm>
            <a:off x="2873570" y="3262672"/>
            <a:ext cx="1292505" cy="1527677"/>
            <a:chOff x="3450835" y="2816711"/>
            <a:chExt cx="1612729" cy="1906166"/>
          </a:xfrm>
        </p:grpSpPr>
        <p:sp>
          <p:nvSpPr>
            <p:cNvPr id="73" name="Oval 5">
              <a:extLst>
                <a:ext uri="{FF2B5EF4-FFF2-40B4-BE49-F238E27FC236}">
                  <a16:creationId xmlns:a16="http://schemas.microsoft.com/office/drawing/2014/main" id="{60C00870-E029-1DBD-D67C-749F98E4AE0D}"/>
                </a:ext>
              </a:extLst>
            </p:cNvPr>
            <p:cNvSpPr/>
            <p:nvPr/>
          </p:nvSpPr>
          <p:spPr>
            <a:xfrm>
              <a:off x="3450835" y="2816711"/>
              <a:ext cx="1506071" cy="150207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4" name="Oval 6">
              <a:extLst>
                <a:ext uri="{FF2B5EF4-FFF2-40B4-BE49-F238E27FC236}">
                  <a16:creationId xmlns:a16="http://schemas.microsoft.com/office/drawing/2014/main" id="{312CBF75-30FD-F72B-F84B-305735581C19}"/>
                </a:ext>
              </a:extLst>
            </p:cNvPr>
            <p:cNvSpPr/>
            <p:nvPr/>
          </p:nvSpPr>
          <p:spPr>
            <a:xfrm>
              <a:off x="3670547" y="2997657"/>
              <a:ext cx="1286359" cy="128635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ZoneTexte 16">
              <a:extLst>
                <a:ext uri="{FF2B5EF4-FFF2-40B4-BE49-F238E27FC236}">
                  <a16:creationId xmlns:a16="http://schemas.microsoft.com/office/drawing/2014/main" id="{A09395D3-E5B6-244C-2088-845F21744353}"/>
                </a:ext>
              </a:extLst>
            </p:cNvPr>
            <p:cNvSpPr txBox="1"/>
            <p:nvPr/>
          </p:nvSpPr>
          <p:spPr>
            <a:xfrm>
              <a:off x="3557493" y="4353545"/>
              <a:ext cx="150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6" name="Graphic 11" descr="Doctor female with solid fill">
              <a:extLst>
                <a:ext uri="{FF2B5EF4-FFF2-40B4-BE49-F238E27FC236}">
                  <a16:creationId xmlns:a16="http://schemas.microsoft.com/office/drawing/2014/main" id="{8BC9B4B2-5270-6D0E-5BE0-D31E187A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56526" y="3164935"/>
              <a:ext cx="916951" cy="916951"/>
            </a:xfrm>
            <a:prstGeom prst="rect">
              <a:avLst/>
            </a:prstGeom>
          </p:spPr>
        </p:pic>
      </p:grpSp>
      <p:grpSp>
        <p:nvGrpSpPr>
          <p:cNvPr id="77" name="Group 12">
            <a:extLst>
              <a:ext uri="{FF2B5EF4-FFF2-40B4-BE49-F238E27FC236}">
                <a16:creationId xmlns:a16="http://schemas.microsoft.com/office/drawing/2014/main" id="{860F78EB-9643-7BF8-C37D-C079A634E0F7}"/>
              </a:ext>
            </a:extLst>
          </p:cNvPr>
          <p:cNvGrpSpPr/>
          <p:nvPr/>
        </p:nvGrpSpPr>
        <p:grpSpPr>
          <a:xfrm>
            <a:off x="434800" y="3227084"/>
            <a:ext cx="1260132" cy="1256784"/>
            <a:chOff x="7200051" y="2806431"/>
            <a:chExt cx="1506071" cy="1502070"/>
          </a:xfrm>
        </p:grpSpPr>
        <p:sp>
          <p:nvSpPr>
            <p:cNvPr id="78" name="Oval 14">
              <a:extLst>
                <a:ext uri="{FF2B5EF4-FFF2-40B4-BE49-F238E27FC236}">
                  <a16:creationId xmlns:a16="http://schemas.microsoft.com/office/drawing/2014/main" id="{358B79EE-6ADD-0F67-3EFD-6F7E492935B3}"/>
                </a:ext>
              </a:extLst>
            </p:cNvPr>
            <p:cNvSpPr/>
            <p:nvPr/>
          </p:nvSpPr>
          <p:spPr>
            <a:xfrm>
              <a:off x="7200051" y="2806431"/>
              <a:ext cx="1506071" cy="15020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15">
              <a:extLst>
                <a:ext uri="{FF2B5EF4-FFF2-40B4-BE49-F238E27FC236}">
                  <a16:creationId xmlns:a16="http://schemas.microsoft.com/office/drawing/2014/main" id="{FBDB4A42-0B01-73E1-D48B-731762768F4A}"/>
                </a:ext>
              </a:extLst>
            </p:cNvPr>
            <p:cNvSpPr/>
            <p:nvPr/>
          </p:nvSpPr>
          <p:spPr>
            <a:xfrm>
              <a:off x="7235093" y="2997657"/>
              <a:ext cx="1286359" cy="128635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1" name="Graphic 24" descr="Male profile outline">
              <a:extLst>
                <a:ext uri="{FF2B5EF4-FFF2-40B4-BE49-F238E27FC236}">
                  <a16:creationId xmlns:a16="http://schemas.microsoft.com/office/drawing/2014/main" id="{842179D4-8B49-45A3-24EC-44BDF3F5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421073" y="3167486"/>
              <a:ext cx="914400" cy="914400"/>
            </a:xfrm>
            <a:prstGeom prst="rect">
              <a:avLst/>
            </a:prstGeom>
          </p:spPr>
        </p:pic>
      </p:grpSp>
      <p:sp>
        <p:nvSpPr>
          <p:cNvPr id="83" name="ZoneTexte 82">
            <a:extLst>
              <a:ext uri="{FF2B5EF4-FFF2-40B4-BE49-F238E27FC236}">
                <a16:creationId xmlns:a16="http://schemas.microsoft.com/office/drawing/2014/main" id="{E84EB435-2A15-C6FD-154A-EFE3E9EFFF0C}"/>
              </a:ext>
            </a:extLst>
          </p:cNvPr>
          <p:cNvSpPr txBox="1"/>
          <p:nvPr/>
        </p:nvSpPr>
        <p:spPr>
          <a:xfrm>
            <a:off x="2216891" y="4573852"/>
            <a:ext cx="2699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50000"/>
                  </a:schemeClr>
                </a:solidFill>
              </a:rPr>
              <a:t>PROVIDER</a:t>
            </a:r>
            <a:endParaRPr lang="en-GB" sz="1600" dirty="0"/>
          </a:p>
        </p:txBody>
      </p:sp>
      <p:grpSp>
        <p:nvGrpSpPr>
          <p:cNvPr id="84" name="Group 23">
            <a:extLst>
              <a:ext uri="{FF2B5EF4-FFF2-40B4-BE49-F238E27FC236}">
                <a16:creationId xmlns:a16="http://schemas.microsoft.com/office/drawing/2014/main" id="{A2F2C19A-74F1-EAEC-6C90-854DC6C94B70}"/>
              </a:ext>
            </a:extLst>
          </p:cNvPr>
          <p:cNvGrpSpPr/>
          <p:nvPr/>
        </p:nvGrpSpPr>
        <p:grpSpPr>
          <a:xfrm>
            <a:off x="6234539" y="3290535"/>
            <a:ext cx="1207024" cy="1203817"/>
            <a:chOff x="7200051" y="2806431"/>
            <a:chExt cx="1506071" cy="1502070"/>
          </a:xfrm>
        </p:grpSpPr>
        <p:sp>
          <p:nvSpPr>
            <p:cNvPr id="85" name="Oval 24">
              <a:extLst>
                <a:ext uri="{FF2B5EF4-FFF2-40B4-BE49-F238E27FC236}">
                  <a16:creationId xmlns:a16="http://schemas.microsoft.com/office/drawing/2014/main" id="{0DAD5A53-A03C-F699-9C2A-C3BBD3025E52}"/>
                </a:ext>
              </a:extLst>
            </p:cNvPr>
            <p:cNvSpPr/>
            <p:nvPr/>
          </p:nvSpPr>
          <p:spPr>
            <a:xfrm>
              <a:off x="7200051" y="2806431"/>
              <a:ext cx="1506071" cy="15020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9A2C71B2-A4F3-7C02-20E8-9C8EDAE0DE98}"/>
                </a:ext>
              </a:extLst>
            </p:cNvPr>
            <p:cNvSpPr/>
            <p:nvPr/>
          </p:nvSpPr>
          <p:spPr>
            <a:xfrm>
              <a:off x="7235093" y="2997657"/>
              <a:ext cx="1286359" cy="128635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8" name="Graphic 27" descr="Link with solid fill">
              <a:extLst>
                <a:ext uri="{FF2B5EF4-FFF2-40B4-BE49-F238E27FC236}">
                  <a16:creationId xmlns:a16="http://schemas.microsoft.com/office/drawing/2014/main" id="{38190CDD-5A4D-6B9A-0C88-94F63600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395243" y="3208814"/>
              <a:ext cx="914400" cy="914400"/>
            </a:xfrm>
            <a:prstGeom prst="rect">
              <a:avLst/>
            </a:prstGeom>
          </p:spPr>
        </p:pic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F91DC015-FA03-F6D1-75AA-5383C4B53479}"/>
              </a:ext>
            </a:extLst>
          </p:cNvPr>
          <p:cNvSpPr txBox="1"/>
          <p:nvPr/>
        </p:nvSpPr>
        <p:spPr>
          <a:xfrm>
            <a:off x="9064497" y="4862975"/>
            <a:ext cx="2622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627" algn="ctr">
              <a:spcBef>
                <a:spcPts val="40"/>
              </a:spcBef>
            </a:pP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CONNECTED CLIENT</a:t>
            </a:r>
            <a:endParaRPr lang="en-GB" sz="1600" dirty="0">
              <a:cs typeface="Arial"/>
            </a:endParaRPr>
          </a:p>
        </p:txBody>
      </p:sp>
      <p:pic>
        <p:nvPicPr>
          <p:cNvPr id="92" name="Graphic 41" descr="Server with solid fill">
            <a:extLst>
              <a:ext uri="{FF2B5EF4-FFF2-40B4-BE49-F238E27FC236}">
                <a16:creationId xmlns:a16="http://schemas.microsoft.com/office/drawing/2014/main" id="{43EAB089-7291-6462-6B1C-A1BE2FCD08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6289" y="1769287"/>
            <a:ext cx="459773" cy="459773"/>
          </a:xfrm>
          <a:prstGeom prst="rect">
            <a:avLst/>
          </a:prstGeom>
        </p:spPr>
      </p:pic>
      <p:sp>
        <p:nvSpPr>
          <p:cNvPr id="94" name="Titre 93">
            <a:extLst>
              <a:ext uri="{FF2B5EF4-FFF2-40B4-BE49-F238E27FC236}">
                <a16:creationId xmlns:a16="http://schemas.microsoft.com/office/drawing/2014/main" id="{660C7D39-9F49-8BAD-856A-2C4AEF7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dirty="0">
                <a:latin typeface="+mn-lt"/>
              </a:rPr>
              <a:t>SOCIAL PRESCRIBING COMPONENTS</a:t>
            </a:r>
            <a:endParaRPr lang="en-GB" dirty="0"/>
          </a:p>
        </p:txBody>
      </p:sp>
      <p:sp>
        <p:nvSpPr>
          <p:cNvPr id="57" name="object 65"/>
          <p:cNvSpPr txBox="1"/>
          <p:nvPr/>
        </p:nvSpPr>
        <p:spPr>
          <a:xfrm>
            <a:off x="5202530" y="4947450"/>
            <a:ext cx="3391741" cy="111654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fr-FR"/>
            </a:defPPr>
            <a:lvl1pPr marL="8467" marR="3387">
              <a:lnSpc>
                <a:spcPct val="114599"/>
              </a:lnSpc>
              <a:spcBef>
                <a:spcPts val="67"/>
              </a:spcBef>
              <a:defRPr sz="1600" spc="-27">
                <a:solidFill>
                  <a:srgbClr val="4A4A4A"/>
                </a:solidFill>
                <a:cs typeface="Lucida Sans"/>
              </a:defRPr>
            </a:lvl1pPr>
          </a:lstStyle>
          <a:p>
            <a:pPr marL="0" marR="0" lvl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/>
              <a:t>A navigator connects with the client.  Together they identify the client’s interests, needs and barriers to participation. The navigator finds appropriate community programs and services. </a:t>
            </a:r>
          </a:p>
        </p:txBody>
      </p:sp>
      <p:pic>
        <p:nvPicPr>
          <p:cNvPr id="70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5156AD-39CA-CE2D-4C9C-FCA1F949D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6"/>
          <a:stretch/>
        </p:blipFill>
        <p:spPr>
          <a:xfrm>
            <a:off x="9302284" y="2808038"/>
            <a:ext cx="2146823" cy="1968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177AAB-5141-46D3-6522-083CB19028F8}"/>
              </a:ext>
            </a:extLst>
          </p:cNvPr>
          <p:cNvCxnSpPr>
            <a:cxnSpLocks/>
          </p:cNvCxnSpPr>
          <p:nvPr/>
        </p:nvCxnSpPr>
        <p:spPr>
          <a:xfrm flipH="1">
            <a:off x="5445995" y="2770209"/>
            <a:ext cx="105226" cy="729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6">
            <a:extLst>
              <a:ext uri="{FF2B5EF4-FFF2-40B4-BE49-F238E27FC236}">
                <a16:creationId xmlns:a16="http://schemas.microsoft.com/office/drawing/2014/main" id="{9910BFBB-3447-D7B5-F2B8-4487931BFE98}"/>
              </a:ext>
            </a:extLst>
          </p:cNvPr>
          <p:cNvSpPr txBox="1"/>
          <p:nvPr/>
        </p:nvSpPr>
        <p:spPr>
          <a:xfrm>
            <a:off x="249233" y="4564801"/>
            <a:ext cx="150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13" name="ZoneTexte 16">
            <a:extLst>
              <a:ext uri="{FF2B5EF4-FFF2-40B4-BE49-F238E27FC236}">
                <a16:creationId xmlns:a16="http://schemas.microsoft.com/office/drawing/2014/main" id="{29DF1FB6-429D-036C-C011-BB954F654443}"/>
              </a:ext>
            </a:extLst>
          </p:cNvPr>
          <p:cNvSpPr txBox="1"/>
          <p:nvPr/>
        </p:nvSpPr>
        <p:spPr>
          <a:xfrm>
            <a:off x="5378122" y="4564801"/>
            <a:ext cx="3315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NAVIGATOR/CONNECTOR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1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DE3FE-6247-7DA4-113F-FD820AB6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dirty="0">
                <a:latin typeface="+mn-lt"/>
              </a:rPr>
              <a:t>SOCIAL PRESCRIBING PROCESS STEPS: EXAMPLE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E6C9D-F4EC-1C41-B446-1E8BFE0043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278F74-9EFE-4DAE-B4D9-01CB7D1F407F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64C87E-BD8C-4E60-A6B6-F803CC33AA11}"/>
              </a:ext>
            </a:extLst>
          </p:cNvPr>
          <p:cNvSpPr/>
          <p:nvPr/>
        </p:nvSpPr>
        <p:spPr>
          <a:xfrm>
            <a:off x="832820" y="1616712"/>
            <a:ext cx="2857476" cy="2517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ENTRY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9DE199-28ED-45B6-8B92-A3ACEBD72D97}"/>
              </a:ext>
            </a:extLst>
          </p:cNvPr>
          <p:cNvSpPr/>
          <p:nvPr/>
        </p:nvSpPr>
        <p:spPr>
          <a:xfrm>
            <a:off x="3870996" y="1616057"/>
            <a:ext cx="5514066" cy="24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latin typeface="+mj-lt"/>
              </a:rPr>
              <a:t>CONSULTATION &amp; CONNECTION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BCDE07-A74F-4671-B4D8-167CCA7A8D7E}"/>
              </a:ext>
            </a:extLst>
          </p:cNvPr>
          <p:cNvSpPr/>
          <p:nvPr/>
        </p:nvSpPr>
        <p:spPr>
          <a:xfrm>
            <a:off x="9565758" y="1616712"/>
            <a:ext cx="1772828" cy="2449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FOLLOW 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E83D1-80EC-4F86-87FB-2A1C74BDA2CB}"/>
              </a:ext>
            </a:extLst>
          </p:cNvPr>
          <p:cNvSpPr/>
          <p:nvPr/>
        </p:nvSpPr>
        <p:spPr>
          <a:xfrm>
            <a:off x="832820" y="1885658"/>
            <a:ext cx="2857476" cy="4115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6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CA7B27-E591-40F0-9014-6BDD50BC0400}"/>
              </a:ext>
            </a:extLst>
          </p:cNvPr>
          <p:cNvSpPr/>
          <p:nvPr/>
        </p:nvSpPr>
        <p:spPr>
          <a:xfrm>
            <a:off x="3883473" y="1868505"/>
            <a:ext cx="5514066" cy="4115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6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CD2461-9374-4225-B416-1B97EEFC31C1}"/>
              </a:ext>
            </a:extLst>
          </p:cNvPr>
          <p:cNvSpPr/>
          <p:nvPr/>
        </p:nvSpPr>
        <p:spPr>
          <a:xfrm>
            <a:off x="9565758" y="1883408"/>
            <a:ext cx="1772827" cy="4115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61"/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692964F0-E1BC-4185-B24F-41E0AB629912}"/>
              </a:ext>
            </a:extLst>
          </p:cNvPr>
          <p:cNvSpPr/>
          <p:nvPr/>
        </p:nvSpPr>
        <p:spPr>
          <a:xfrm>
            <a:off x="850855" y="3209288"/>
            <a:ext cx="1105019" cy="642569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latin typeface="+mj-lt"/>
              </a:rPr>
              <a:t>Entry / Client Identification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718E70E5-82AB-415C-BBBC-FC861D7EBE45}"/>
              </a:ext>
            </a:extLst>
          </p:cNvPr>
          <p:cNvSpPr/>
          <p:nvPr/>
        </p:nvSpPr>
        <p:spPr>
          <a:xfrm>
            <a:off x="4523897" y="3215069"/>
            <a:ext cx="1077492" cy="644240"/>
          </a:xfrm>
          <a:prstGeom prst="flowChartAlternateProcess">
            <a:avLst/>
          </a:prstGeom>
          <a:solidFill>
            <a:srgbClr val="12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Client consultation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78C51B14-5075-4759-A455-62A522EE0724}"/>
              </a:ext>
            </a:extLst>
          </p:cNvPr>
          <p:cNvSpPr/>
          <p:nvPr/>
        </p:nvSpPr>
        <p:spPr>
          <a:xfrm>
            <a:off x="6030814" y="3068609"/>
            <a:ext cx="1493985" cy="937158"/>
          </a:xfrm>
          <a:prstGeom prst="flowChartAlternateProcess">
            <a:avLst/>
          </a:prstGeom>
          <a:solidFill>
            <a:srgbClr val="12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Client connected to services and programs (including wraparound supports)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854FA97A-4DD7-407D-BE37-90F8D710C314}"/>
              </a:ext>
            </a:extLst>
          </p:cNvPr>
          <p:cNvSpPr/>
          <p:nvPr/>
        </p:nvSpPr>
        <p:spPr>
          <a:xfrm>
            <a:off x="2292800" y="3106622"/>
            <a:ext cx="1220050" cy="861134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+mj-lt"/>
              </a:rPr>
              <a:t>Is client interested in SP?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5D3F2F9A-0B05-45D6-851A-5FAE4EC49008}"/>
              </a:ext>
            </a:extLst>
          </p:cNvPr>
          <p:cNvSpPr/>
          <p:nvPr/>
        </p:nvSpPr>
        <p:spPr>
          <a:xfrm>
            <a:off x="4523897" y="2126485"/>
            <a:ext cx="1077492" cy="724943"/>
          </a:xfrm>
          <a:prstGeom prst="flowChartDocumen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Document</a:t>
            </a:r>
            <a:r>
              <a:rPr lang="en-CA" sz="997" b="1" dirty="0">
                <a:latin typeface="Museo Sans Rounded 300" panose="02000000000000000000" pitchFamily="50" charset="0"/>
              </a:rPr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550C7A-B930-4347-A630-62ADC0D984F7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955874" y="3530573"/>
            <a:ext cx="336926" cy="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208175-7F90-447D-BDF6-9F32F730F0D9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>
            <a:off x="3512850" y="3537189"/>
            <a:ext cx="10110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107B0E-3970-4FDE-809B-126AEA5B4DD2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601389" y="3537188"/>
            <a:ext cx="429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E0FFDF-1A5B-4CB1-A3B1-8C63A1244BD6}"/>
              </a:ext>
            </a:extLst>
          </p:cNvPr>
          <p:cNvSpPr txBox="1"/>
          <p:nvPr/>
        </p:nvSpPr>
        <p:spPr>
          <a:xfrm>
            <a:off x="3883473" y="3428027"/>
            <a:ext cx="391960" cy="220188"/>
          </a:xfrm>
          <a:custGeom>
            <a:avLst/>
            <a:gdLst>
              <a:gd name="connsiteX0" fmla="*/ 0 w 391960"/>
              <a:gd name="connsiteY0" fmla="*/ 0 h 220188"/>
              <a:gd name="connsiteX1" fmla="*/ 391960 w 391960"/>
              <a:gd name="connsiteY1" fmla="*/ 0 h 220188"/>
              <a:gd name="connsiteX2" fmla="*/ 391960 w 391960"/>
              <a:gd name="connsiteY2" fmla="*/ 220188 h 220188"/>
              <a:gd name="connsiteX3" fmla="*/ 0 w 391960"/>
              <a:gd name="connsiteY3" fmla="*/ 220188 h 220188"/>
              <a:gd name="connsiteX4" fmla="*/ 0 w 391960"/>
              <a:gd name="connsiteY4" fmla="*/ 0 h 2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960" h="220188" fill="none" extrusionOk="0">
                <a:moveTo>
                  <a:pt x="0" y="0"/>
                </a:moveTo>
                <a:cubicBezTo>
                  <a:pt x="86587" y="30869"/>
                  <a:pt x="304909" y="-16041"/>
                  <a:pt x="391960" y="0"/>
                </a:cubicBezTo>
                <a:cubicBezTo>
                  <a:pt x="408822" y="107383"/>
                  <a:pt x="398077" y="114299"/>
                  <a:pt x="391960" y="220188"/>
                </a:cubicBezTo>
                <a:cubicBezTo>
                  <a:pt x="236401" y="200278"/>
                  <a:pt x="68685" y="187461"/>
                  <a:pt x="0" y="220188"/>
                </a:cubicBezTo>
                <a:cubicBezTo>
                  <a:pt x="11635" y="133482"/>
                  <a:pt x="-11136" y="49850"/>
                  <a:pt x="0" y="0"/>
                </a:cubicBezTo>
                <a:close/>
              </a:path>
              <a:path w="391960" h="220188" stroke="0" extrusionOk="0">
                <a:moveTo>
                  <a:pt x="0" y="0"/>
                </a:moveTo>
                <a:cubicBezTo>
                  <a:pt x="170903" y="-31406"/>
                  <a:pt x="224904" y="-24410"/>
                  <a:pt x="391960" y="0"/>
                </a:cubicBezTo>
                <a:cubicBezTo>
                  <a:pt x="392328" y="45660"/>
                  <a:pt x="408112" y="171510"/>
                  <a:pt x="391960" y="220188"/>
                </a:cubicBezTo>
                <a:cubicBezTo>
                  <a:pt x="270336" y="238516"/>
                  <a:pt x="187477" y="208770"/>
                  <a:pt x="0" y="220188"/>
                </a:cubicBezTo>
                <a:cubicBezTo>
                  <a:pt x="2621" y="123787"/>
                  <a:pt x="-8250" y="5043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80906851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/>
            </a:lvl1pPr>
          </a:lstStyle>
          <a:p>
            <a:r>
              <a:rPr lang="en-CA" dirty="0"/>
              <a:t>Yes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833D5F-3A86-4740-9F10-5CB5E7A52E85}"/>
              </a:ext>
            </a:extLst>
          </p:cNvPr>
          <p:cNvCxnSpPr>
            <a:cxnSpLocks/>
            <a:stCxn id="73" idx="3"/>
            <a:endCxn id="63" idx="1"/>
          </p:cNvCxnSpPr>
          <p:nvPr/>
        </p:nvCxnSpPr>
        <p:spPr>
          <a:xfrm flipV="1">
            <a:off x="5444245" y="5195494"/>
            <a:ext cx="528418" cy="6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9C97EEDE-038D-4804-AAE4-91C952AAA3AE}"/>
              </a:ext>
            </a:extLst>
          </p:cNvPr>
          <p:cNvSpPr/>
          <p:nvPr/>
        </p:nvSpPr>
        <p:spPr>
          <a:xfrm>
            <a:off x="8083383" y="4880222"/>
            <a:ext cx="1105019" cy="64424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Exit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0F04E2A-8C3E-43C7-A15F-7F8A9C86716E}"/>
              </a:ext>
            </a:extLst>
          </p:cNvPr>
          <p:cNvSpPr/>
          <p:nvPr/>
        </p:nvSpPr>
        <p:spPr>
          <a:xfrm>
            <a:off x="8063546" y="3215068"/>
            <a:ext cx="1077492" cy="644240"/>
          </a:xfrm>
          <a:prstGeom prst="flowChartAlternateProcess">
            <a:avLst/>
          </a:prstGeom>
          <a:solidFill>
            <a:srgbClr val="12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Check in / Make changes if necessary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3997D43-8480-4715-86A8-9974DCA4AA5E}"/>
              </a:ext>
            </a:extLst>
          </p:cNvPr>
          <p:cNvCxnSpPr>
            <a:cxnSpLocks/>
            <a:stCxn id="52" idx="2"/>
            <a:endCxn id="73" idx="1"/>
          </p:cNvCxnSpPr>
          <p:nvPr/>
        </p:nvCxnSpPr>
        <p:spPr>
          <a:xfrm rot="16200000" flipH="1">
            <a:off x="3017496" y="3853085"/>
            <a:ext cx="1234586" cy="1463928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DD2085-E91D-4E97-9CAA-4109C4B6A1B8}"/>
              </a:ext>
            </a:extLst>
          </p:cNvPr>
          <p:cNvSpPr txBox="1"/>
          <p:nvPr/>
        </p:nvSpPr>
        <p:spPr>
          <a:xfrm>
            <a:off x="2724197" y="5109400"/>
            <a:ext cx="369087" cy="220188"/>
          </a:xfrm>
          <a:custGeom>
            <a:avLst/>
            <a:gdLst>
              <a:gd name="connsiteX0" fmla="*/ 0 w 369087"/>
              <a:gd name="connsiteY0" fmla="*/ 0 h 220188"/>
              <a:gd name="connsiteX1" fmla="*/ 369087 w 369087"/>
              <a:gd name="connsiteY1" fmla="*/ 0 h 220188"/>
              <a:gd name="connsiteX2" fmla="*/ 369087 w 369087"/>
              <a:gd name="connsiteY2" fmla="*/ 220188 h 220188"/>
              <a:gd name="connsiteX3" fmla="*/ 0 w 369087"/>
              <a:gd name="connsiteY3" fmla="*/ 220188 h 220188"/>
              <a:gd name="connsiteX4" fmla="*/ 0 w 369087"/>
              <a:gd name="connsiteY4" fmla="*/ 0 h 2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87" h="220188" fill="none" extrusionOk="0">
                <a:moveTo>
                  <a:pt x="0" y="0"/>
                </a:moveTo>
                <a:cubicBezTo>
                  <a:pt x="134455" y="21341"/>
                  <a:pt x="271667" y="-18941"/>
                  <a:pt x="369087" y="0"/>
                </a:cubicBezTo>
                <a:cubicBezTo>
                  <a:pt x="385659" y="41743"/>
                  <a:pt x="367003" y="171481"/>
                  <a:pt x="369087" y="220188"/>
                </a:cubicBezTo>
                <a:cubicBezTo>
                  <a:pt x="222787" y="210743"/>
                  <a:pt x="76753" y="190041"/>
                  <a:pt x="0" y="220188"/>
                </a:cubicBezTo>
                <a:cubicBezTo>
                  <a:pt x="-19241" y="191105"/>
                  <a:pt x="5436" y="92505"/>
                  <a:pt x="0" y="0"/>
                </a:cubicBezTo>
                <a:close/>
              </a:path>
              <a:path w="369087" h="220188" stroke="0" extrusionOk="0">
                <a:moveTo>
                  <a:pt x="0" y="0"/>
                </a:moveTo>
                <a:cubicBezTo>
                  <a:pt x="78172" y="-12318"/>
                  <a:pt x="240525" y="-22009"/>
                  <a:pt x="369087" y="0"/>
                </a:cubicBezTo>
                <a:cubicBezTo>
                  <a:pt x="372440" y="25545"/>
                  <a:pt x="379845" y="123990"/>
                  <a:pt x="369087" y="220188"/>
                </a:cubicBezTo>
                <a:cubicBezTo>
                  <a:pt x="206709" y="188823"/>
                  <a:pt x="171842" y="233047"/>
                  <a:pt x="0" y="220188"/>
                </a:cubicBezTo>
                <a:cubicBezTo>
                  <a:pt x="17158" y="162194"/>
                  <a:pt x="-13070" y="8823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087610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/>
            </a:lvl1pPr>
          </a:lstStyle>
          <a:p>
            <a:r>
              <a:rPr lang="en-CA" dirty="0"/>
              <a:t>No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AA84B633-6DB1-4310-BCBE-7E99985CF12F}"/>
              </a:ext>
            </a:extLst>
          </p:cNvPr>
          <p:cNvSpPr/>
          <p:nvPr/>
        </p:nvSpPr>
        <p:spPr>
          <a:xfrm>
            <a:off x="5972663" y="4788759"/>
            <a:ext cx="1205494" cy="813470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Is client interested in SP?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726BD9-193A-4703-9127-DD2847AA46AB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>
            <a:off x="7178157" y="5195494"/>
            <a:ext cx="905226" cy="6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0230C9C-18BF-4727-AFEB-FD13C71CDB9B}"/>
              </a:ext>
            </a:extLst>
          </p:cNvPr>
          <p:cNvSpPr txBox="1"/>
          <p:nvPr/>
        </p:nvSpPr>
        <p:spPr>
          <a:xfrm>
            <a:off x="7523638" y="5109400"/>
            <a:ext cx="351423" cy="246221"/>
          </a:xfrm>
          <a:custGeom>
            <a:avLst/>
            <a:gdLst>
              <a:gd name="connsiteX0" fmla="*/ 0 w 351423"/>
              <a:gd name="connsiteY0" fmla="*/ 0 h 246221"/>
              <a:gd name="connsiteX1" fmla="*/ 351423 w 351423"/>
              <a:gd name="connsiteY1" fmla="*/ 0 h 246221"/>
              <a:gd name="connsiteX2" fmla="*/ 351423 w 351423"/>
              <a:gd name="connsiteY2" fmla="*/ 246221 h 246221"/>
              <a:gd name="connsiteX3" fmla="*/ 0 w 351423"/>
              <a:gd name="connsiteY3" fmla="*/ 246221 h 246221"/>
              <a:gd name="connsiteX4" fmla="*/ 0 w 351423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23" h="246221" fill="none" extrusionOk="0">
                <a:moveTo>
                  <a:pt x="0" y="0"/>
                </a:moveTo>
                <a:cubicBezTo>
                  <a:pt x="82237" y="-31497"/>
                  <a:pt x="266783" y="28517"/>
                  <a:pt x="351423" y="0"/>
                </a:cubicBezTo>
                <a:cubicBezTo>
                  <a:pt x="372969" y="32510"/>
                  <a:pt x="351103" y="123541"/>
                  <a:pt x="351423" y="246221"/>
                </a:cubicBezTo>
                <a:cubicBezTo>
                  <a:pt x="203922" y="245340"/>
                  <a:pt x="123393" y="217244"/>
                  <a:pt x="0" y="246221"/>
                </a:cubicBezTo>
                <a:cubicBezTo>
                  <a:pt x="4255" y="199918"/>
                  <a:pt x="2188" y="75882"/>
                  <a:pt x="0" y="0"/>
                </a:cubicBezTo>
                <a:close/>
              </a:path>
              <a:path w="351423" h="246221" stroke="0" extrusionOk="0">
                <a:moveTo>
                  <a:pt x="0" y="0"/>
                </a:moveTo>
                <a:cubicBezTo>
                  <a:pt x="163773" y="-13480"/>
                  <a:pt x="248540" y="27852"/>
                  <a:pt x="351423" y="0"/>
                </a:cubicBezTo>
                <a:cubicBezTo>
                  <a:pt x="357598" y="95763"/>
                  <a:pt x="345625" y="199922"/>
                  <a:pt x="351423" y="246221"/>
                </a:cubicBezTo>
                <a:cubicBezTo>
                  <a:pt x="293198" y="265715"/>
                  <a:pt x="94413" y="249991"/>
                  <a:pt x="0" y="246221"/>
                </a:cubicBezTo>
                <a:cubicBezTo>
                  <a:pt x="19783" y="158940"/>
                  <a:pt x="8673" y="4634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7911187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No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FB3243-2B00-47E8-A389-1D631561E49B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>
            <a:off x="7524799" y="3537188"/>
            <a:ext cx="5387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ocument 67">
            <a:extLst>
              <a:ext uri="{FF2B5EF4-FFF2-40B4-BE49-F238E27FC236}">
                <a16:creationId xmlns:a16="http://schemas.microsoft.com/office/drawing/2014/main" id="{1756C190-DCD6-4EB0-9FD6-AC106F165509}"/>
              </a:ext>
            </a:extLst>
          </p:cNvPr>
          <p:cNvSpPr/>
          <p:nvPr/>
        </p:nvSpPr>
        <p:spPr>
          <a:xfrm>
            <a:off x="8063546" y="2117585"/>
            <a:ext cx="1077492" cy="724943"/>
          </a:xfrm>
          <a:prstGeom prst="flowChartDocumen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Document</a:t>
            </a:r>
            <a:r>
              <a:rPr lang="en-CA" sz="997" b="1" dirty="0">
                <a:latin typeface="Museo Sans Rounded 300" panose="02000000000000000000" pitchFamily="50" charset="0"/>
              </a:rPr>
              <a:t> 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D5D2DCEE-8AE9-4618-BC11-F7C27756355E}"/>
              </a:ext>
            </a:extLst>
          </p:cNvPr>
          <p:cNvSpPr/>
          <p:nvPr/>
        </p:nvSpPr>
        <p:spPr>
          <a:xfrm>
            <a:off x="9917390" y="3217960"/>
            <a:ext cx="1077492" cy="644240"/>
          </a:xfrm>
          <a:prstGeom prst="flowChartAlternateProcess">
            <a:avLst/>
          </a:prstGeom>
          <a:solidFill>
            <a:srgbClr val="12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Follow Up / Impact assessment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90E974-1086-4E45-A303-CD1C195E6616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9141038" y="3537188"/>
            <a:ext cx="776352" cy="2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F1445728-85C5-4136-AD99-AE5FF3F5AC68}"/>
              </a:ext>
            </a:extLst>
          </p:cNvPr>
          <p:cNvSpPr/>
          <p:nvPr/>
        </p:nvSpPr>
        <p:spPr>
          <a:xfrm>
            <a:off x="9913402" y="2126485"/>
            <a:ext cx="1077492" cy="722051"/>
          </a:xfrm>
          <a:prstGeom prst="flowChartDocument">
            <a:avLst/>
          </a:prstGeom>
          <a:ln>
            <a:solidFill>
              <a:srgbClr val="A5B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Document</a:t>
            </a:r>
            <a:r>
              <a:rPr lang="en-CA" sz="997" b="1" dirty="0">
                <a:latin typeface="Museo Sans Rounded 300" panose="02000000000000000000" pitchFamily="50" charset="0"/>
              </a:rPr>
              <a:t> 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63F4EF3-403A-40F5-A6A1-B70EEA1D2C3B}"/>
              </a:ext>
            </a:extLst>
          </p:cNvPr>
          <p:cNvCxnSpPr>
            <a:cxnSpLocks/>
            <a:stCxn id="63" idx="0"/>
            <a:endCxn id="50" idx="2"/>
          </p:cNvCxnSpPr>
          <p:nvPr/>
        </p:nvCxnSpPr>
        <p:spPr>
          <a:xfrm rot="16200000" flipV="1">
            <a:off x="5354302" y="3567650"/>
            <a:ext cx="929450" cy="15127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2F3E4F74-AE5B-4B2E-8CCD-CF4ABAC1C136}"/>
              </a:ext>
            </a:extLst>
          </p:cNvPr>
          <p:cNvSpPr/>
          <p:nvPr/>
        </p:nvSpPr>
        <p:spPr>
          <a:xfrm>
            <a:off x="4366753" y="4880222"/>
            <a:ext cx="1077492" cy="644240"/>
          </a:xfrm>
          <a:prstGeom prst="flowChartAlternateProcess">
            <a:avLst/>
          </a:prstGeom>
          <a:solidFill>
            <a:srgbClr val="12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Future check in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AA9C5A73-63C1-4CCB-82FE-788F8626676B}"/>
              </a:ext>
            </a:extLst>
          </p:cNvPr>
          <p:cNvSpPr/>
          <p:nvPr/>
        </p:nvSpPr>
        <p:spPr>
          <a:xfrm>
            <a:off x="9808004" y="4789434"/>
            <a:ext cx="1256443" cy="875025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More programs provided </a:t>
            </a:r>
          </a:p>
          <a:p>
            <a:pPr algn="ctr"/>
            <a:r>
              <a:rPr lang="en-CA" sz="1200" dirty="0"/>
              <a:t>OR Exit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6D32AD-0183-44CC-8F05-0F865A76F182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0440530" y="3862200"/>
            <a:ext cx="15606" cy="927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5EB5CC-B90A-4E53-A1B3-D3527C46FC9C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flipV="1">
            <a:off x="5062643" y="2803501"/>
            <a:ext cx="0" cy="4115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787900-B2A2-4AF8-B4C7-7E9472A5D533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8602292" y="2794601"/>
            <a:ext cx="0" cy="42046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24E637-2C72-4FFF-9B8B-AF13FF3D9AEF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10456135" y="2803501"/>
            <a:ext cx="1" cy="41445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8342F6-B75C-4C97-9C8C-68550FF15F95}"/>
              </a:ext>
            </a:extLst>
          </p:cNvPr>
          <p:cNvSpPr txBox="1"/>
          <p:nvPr/>
        </p:nvSpPr>
        <p:spPr>
          <a:xfrm>
            <a:off x="6377331" y="4187121"/>
            <a:ext cx="372980" cy="220188"/>
          </a:xfrm>
          <a:custGeom>
            <a:avLst/>
            <a:gdLst>
              <a:gd name="connsiteX0" fmla="*/ 0 w 372980"/>
              <a:gd name="connsiteY0" fmla="*/ 0 h 220188"/>
              <a:gd name="connsiteX1" fmla="*/ 372980 w 372980"/>
              <a:gd name="connsiteY1" fmla="*/ 0 h 220188"/>
              <a:gd name="connsiteX2" fmla="*/ 372980 w 372980"/>
              <a:gd name="connsiteY2" fmla="*/ 220188 h 220188"/>
              <a:gd name="connsiteX3" fmla="*/ 0 w 372980"/>
              <a:gd name="connsiteY3" fmla="*/ 220188 h 220188"/>
              <a:gd name="connsiteX4" fmla="*/ 0 w 372980"/>
              <a:gd name="connsiteY4" fmla="*/ 0 h 2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980" h="220188" fill="none" extrusionOk="0">
                <a:moveTo>
                  <a:pt x="0" y="0"/>
                </a:moveTo>
                <a:cubicBezTo>
                  <a:pt x="171057" y="-9156"/>
                  <a:pt x="273051" y="-32537"/>
                  <a:pt x="372980" y="0"/>
                </a:cubicBezTo>
                <a:cubicBezTo>
                  <a:pt x="361586" y="69512"/>
                  <a:pt x="385332" y="189764"/>
                  <a:pt x="372980" y="220188"/>
                </a:cubicBezTo>
                <a:cubicBezTo>
                  <a:pt x="317899" y="190808"/>
                  <a:pt x="163491" y="250714"/>
                  <a:pt x="0" y="220188"/>
                </a:cubicBezTo>
                <a:cubicBezTo>
                  <a:pt x="9445" y="150954"/>
                  <a:pt x="16836" y="85905"/>
                  <a:pt x="0" y="0"/>
                </a:cubicBezTo>
                <a:close/>
              </a:path>
              <a:path w="372980" h="220188" stroke="0" extrusionOk="0">
                <a:moveTo>
                  <a:pt x="0" y="0"/>
                </a:moveTo>
                <a:cubicBezTo>
                  <a:pt x="125102" y="31235"/>
                  <a:pt x="334782" y="-33528"/>
                  <a:pt x="372980" y="0"/>
                </a:cubicBezTo>
                <a:cubicBezTo>
                  <a:pt x="362342" y="108959"/>
                  <a:pt x="371668" y="171389"/>
                  <a:pt x="372980" y="220188"/>
                </a:cubicBezTo>
                <a:cubicBezTo>
                  <a:pt x="238982" y="236473"/>
                  <a:pt x="179670" y="219079"/>
                  <a:pt x="0" y="220188"/>
                </a:cubicBezTo>
                <a:cubicBezTo>
                  <a:pt x="-12689" y="123269"/>
                  <a:pt x="-3872" y="96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/>
            </a:lvl1pPr>
          </a:lstStyle>
          <a:p>
            <a:r>
              <a:rPr lang="en-CA" dirty="0"/>
              <a:t>Yes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35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8433B0B5-B99F-E6A9-0845-C1E56DA49787}"/>
              </a:ext>
            </a:extLst>
          </p:cNvPr>
          <p:cNvSpPr/>
          <p:nvPr/>
        </p:nvSpPr>
        <p:spPr>
          <a:xfrm>
            <a:off x="8340981" y="4128551"/>
            <a:ext cx="2190785" cy="2190785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B958C885-CE98-43AC-5F35-8D2C552A507D}"/>
              </a:ext>
            </a:extLst>
          </p:cNvPr>
          <p:cNvSpPr/>
          <p:nvPr/>
        </p:nvSpPr>
        <p:spPr>
          <a:xfrm>
            <a:off x="6855244" y="3226577"/>
            <a:ext cx="2190785" cy="2190785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86D7A7D9-5065-2697-59B2-8B5EB3911C36}"/>
              </a:ext>
            </a:extLst>
          </p:cNvPr>
          <p:cNvSpPr/>
          <p:nvPr/>
        </p:nvSpPr>
        <p:spPr>
          <a:xfrm>
            <a:off x="7328868" y="1454878"/>
            <a:ext cx="2190785" cy="2190785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4651B-5285-EA86-D4B7-11AF4BA09F98}"/>
              </a:ext>
            </a:extLst>
          </p:cNvPr>
          <p:cNvGrpSpPr/>
          <p:nvPr/>
        </p:nvGrpSpPr>
        <p:grpSpPr>
          <a:xfrm>
            <a:off x="1150531" y="2101483"/>
            <a:ext cx="2930216" cy="3545016"/>
            <a:chOff x="5384677" y="1552395"/>
            <a:chExt cx="1584083" cy="19164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A8EE75-27D7-64A4-269B-4612569B7AB3}"/>
                </a:ext>
              </a:extLst>
            </p:cNvPr>
            <p:cNvSpPr/>
            <p:nvPr/>
          </p:nvSpPr>
          <p:spPr>
            <a:xfrm>
              <a:off x="5462689" y="1552395"/>
              <a:ext cx="1506071" cy="15020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0777EBF-3043-FBAC-1675-9C71AFDDBB19}"/>
                </a:ext>
              </a:extLst>
            </p:cNvPr>
            <p:cNvSpPr/>
            <p:nvPr/>
          </p:nvSpPr>
          <p:spPr>
            <a:xfrm>
              <a:off x="5523857" y="1743621"/>
              <a:ext cx="1286359" cy="128635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ZoneTexte 16">
              <a:extLst>
                <a:ext uri="{FF2B5EF4-FFF2-40B4-BE49-F238E27FC236}">
                  <a16:creationId xmlns:a16="http://schemas.microsoft.com/office/drawing/2014/main" id="{175ED823-2460-D9DC-8D16-8C604F25C500}"/>
                </a:ext>
              </a:extLst>
            </p:cNvPr>
            <p:cNvSpPr txBox="1"/>
            <p:nvPr/>
          </p:nvSpPr>
          <p:spPr>
            <a:xfrm>
              <a:off x="5384677" y="3099509"/>
              <a:ext cx="150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CLIENT</a:t>
              </a:r>
            </a:p>
          </p:txBody>
        </p:sp>
        <p:pic>
          <p:nvPicPr>
            <p:cNvPr id="32" name="Graphic 31" descr="Male profile outline">
              <a:extLst>
                <a:ext uri="{FF2B5EF4-FFF2-40B4-BE49-F238E27FC236}">
                  <a16:creationId xmlns:a16="http://schemas.microsoft.com/office/drawing/2014/main" id="{D5D492D4-8A74-76F9-4977-0C51BCD84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83711" y="1913450"/>
              <a:ext cx="914400" cy="914400"/>
            </a:xfrm>
            <a:prstGeom prst="rect">
              <a:avLst/>
            </a:prstGeom>
          </p:spPr>
        </p:pic>
      </p:grpSp>
      <p:pic>
        <p:nvPicPr>
          <p:cNvPr id="44" name="Graphic 43" descr="Link with solid fill">
            <a:extLst>
              <a:ext uri="{FF2B5EF4-FFF2-40B4-BE49-F238E27FC236}">
                <a16:creationId xmlns:a16="http://schemas.microsoft.com/office/drawing/2014/main" id="{3DEE2500-200D-893D-F50C-78511BC015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8900000">
            <a:off x="4619090" y="2943069"/>
            <a:ext cx="1535667" cy="1535667"/>
          </a:xfrm>
          <a:prstGeom prst="rect">
            <a:avLst/>
          </a:prstGeom>
        </p:spPr>
      </p:pic>
      <p:sp>
        <p:nvSpPr>
          <p:cNvPr id="45" name="Organigramme : Connecteur 28">
            <a:extLst>
              <a:ext uri="{FF2B5EF4-FFF2-40B4-BE49-F238E27FC236}">
                <a16:creationId xmlns:a16="http://schemas.microsoft.com/office/drawing/2014/main" id="{18645794-8DE6-7642-8789-160E5ABD0413}"/>
              </a:ext>
            </a:extLst>
          </p:cNvPr>
          <p:cNvSpPr/>
          <p:nvPr/>
        </p:nvSpPr>
        <p:spPr>
          <a:xfrm>
            <a:off x="9187578" y="1520117"/>
            <a:ext cx="2190785" cy="2190785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rganigramme : Connecteur 28">
            <a:extLst>
              <a:ext uri="{FF2B5EF4-FFF2-40B4-BE49-F238E27FC236}">
                <a16:creationId xmlns:a16="http://schemas.microsoft.com/office/drawing/2014/main" id="{419EBDCD-0013-22E2-B7E5-C231B5DE4030}"/>
              </a:ext>
            </a:extLst>
          </p:cNvPr>
          <p:cNvSpPr/>
          <p:nvPr/>
        </p:nvSpPr>
        <p:spPr>
          <a:xfrm>
            <a:off x="9922063" y="3168273"/>
            <a:ext cx="2190785" cy="2190785"/>
          </a:xfrm>
          <a:prstGeom prst="flowChartConnector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que 20" descr="Notes de musique avec un remplissage uni">
            <a:extLst>
              <a:ext uri="{FF2B5EF4-FFF2-40B4-BE49-F238E27FC236}">
                <a16:creationId xmlns:a16="http://schemas.microsoft.com/office/drawing/2014/main" id="{3411A739-4560-9167-C162-E7FCCE5C35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0329" y="1670784"/>
            <a:ext cx="775002" cy="775002"/>
          </a:xfrm>
          <a:prstGeom prst="rect">
            <a:avLst/>
          </a:prstGeom>
        </p:spPr>
      </p:pic>
      <p:pic>
        <p:nvPicPr>
          <p:cNvPr id="23" name="Graphique 22" descr="Bulle de discussion avec un remplissage uni">
            <a:extLst>
              <a:ext uri="{FF2B5EF4-FFF2-40B4-BE49-F238E27FC236}">
                <a16:creationId xmlns:a16="http://schemas.microsoft.com/office/drawing/2014/main" id="{3C491FB4-F5C7-07A7-73B4-4742A3D329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94764" y="1780552"/>
            <a:ext cx="625037" cy="625037"/>
          </a:xfrm>
          <a:prstGeom prst="rect">
            <a:avLst/>
          </a:prstGeom>
        </p:spPr>
      </p:pic>
      <p:pic>
        <p:nvPicPr>
          <p:cNvPr id="27" name="Graphique 26" descr="Groupe avec un remplissage uni">
            <a:extLst>
              <a:ext uri="{FF2B5EF4-FFF2-40B4-BE49-F238E27FC236}">
                <a16:creationId xmlns:a16="http://schemas.microsoft.com/office/drawing/2014/main" id="{FDC084AF-B86C-55FE-4A9F-20618B826B7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8348" y="2078427"/>
            <a:ext cx="1110580" cy="1110580"/>
          </a:xfrm>
          <a:prstGeom prst="rect">
            <a:avLst/>
          </a:prstGeom>
        </p:spPr>
      </p:pic>
      <p:pic>
        <p:nvPicPr>
          <p:cNvPr id="47" name="Graphique 22" descr="Bulle de discussion avec un remplissage uni">
            <a:extLst>
              <a:ext uri="{FF2B5EF4-FFF2-40B4-BE49-F238E27FC236}">
                <a16:creationId xmlns:a16="http://schemas.microsoft.com/office/drawing/2014/main" id="{2AE5866F-9F1C-E13B-6F11-AB04EC1B4D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7788601" y="1791079"/>
            <a:ext cx="481232" cy="481232"/>
          </a:xfrm>
          <a:prstGeom prst="rect">
            <a:avLst/>
          </a:prstGeom>
        </p:spPr>
      </p:pic>
      <p:pic>
        <p:nvPicPr>
          <p:cNvPr id="49" name="Graphic 48" descr="Yoga with solid fill">
            <a:extLst>
              <a:ext uri="{FF2B5EF4-FFF2-40B4-BE49-F238E27FC236}">
                <a16:creationId xmlns:a16="http://schemas.microsoft.com/office/drawing/2014/main" id="{EE9984A4-F6D4-14A1-9688-EECC5E3FBE0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78054" y="3784640"/>
            <a:ext cx="1074657" cy="1074657"/>
          </a:xfrm>
          <a:prstGeom prst="rect">
            <a:avLst/>
          </a:prstGeom>
        </p:spPr>
      </p:pic>
      <p:pic>
        <p:nvPicPr>
          <p:cNvPr id="51" name="Graphic 50" descr="Islamic Drum with solid fill">
            <a:extLst>
              <a:ext uri="{FF2B5EF4-FFF2-40B4-BE49-F238E27FC236}">
                <a16:creationId xmlns:a16="http://schemas.microsoft.com/office/drawing/2014/main" id="{25EFA438-0610-706B-34C0-1DFFED59D42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74193" y="2274607"/>
            <a:ext cx="914400" cy="914400"/>
          </a:xfrm>
          <a:prstGeom prst="rect">
            <a:avLst/>
          </a:prstGeom>
        </p:spPr>
      </p:pic>
      <p:pic>
        <p:nvPicPr>
          <p:cNvPr id="53" name="Graphic 52" descr="Whisk with solid fill">
            <a:extLst>
              <a:ext uri="{FF2B5EF4-FFF2-40B4-BE49-F238E27FC236}">
                <a16:creationId xmlns:a16="http://schemas.microsoft.com/office/drawing/2014/main" id="{69D7FE9C-48D0-D4C1-357C-47C52019774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98692" y="4004151"/>
            <a:ext cx="914400" cy="914400"/>
          </a:xfrm>
          <a:prstGeom prst="rect">
            <a:avLst/>
          </a:prstGeom>
        </p:spPr>
      </p:pic>
      <p:pic>
        <p:nvPicPr>
          <p:cNvPr id="55" name="Graphic 54" descr="Chef Hat with solid fill">
            <a:extLst>
              <a:ext uri="{FF2B5EF4-FFF2-40B4-BE49-F238E27FC236}">
                <a16:creationId xmlns:a16="http://schemas.microsoft.com/office/drawing/2014/main" id="{E0C107B1-598B-9C08-08CF-0C88F3B9CFF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05828" y="3682351"/>
            <a:ext cx="914400" cy="914400"/>
          </a:xfrm>
          <a:prstGeom prst="rect">
            <a:avLst/>
          </a:prstGeom>
        </p:spPr>
      </p:pic>
      <p:pic>
        <p:nvPicPr>
          <p:cNvPr id="57" name="Graphic 56" descr="Chess pieces with solid fill">
            <a:extLst>
              <a:ext uri="{FF2B5EF4-FFF2-40B4-BE49-F238E27FC236}">
                <a16:creationId xmlns:a16="http://schemas.microsoft.com/office/drawing/2014/main" id="{3BEE8B15-37E6-AB4E-1598-CA3164C7430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89952" y="4425814"/>
            <a:ext cx="730370" cy="730370"/>
          </a:xfrm>
          <a:prstGeom prst="rect">
            <a:avLst/>
          </a:prstGeom>
        </p:spPr>
      </p:pic>
      <p:pic>
        <p:nvPicPr>
          <p:cNvPr id="59" name="Graphic 58" descr="Dice with solid fill">
            <a:extLst>
              <a:ext uri="{FF2B5EF4-FFF2-40B4-BE49-F238E27FC236}">
                <a16:creationId xmlns:a16="http://schemas.microsoft.com/office/drawing/2014/main" id="{832339D0-2C5A-2FE7-F77D-E371BE4DA4A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05055" y="5131118"/>
            <a:ext cx="885429" cy="885429"/>
          </a:xfrm>
          <a:prstGeom prst="rect">
            <a:avLst/>
          </a:prstGeom>
        </p:spPr>
      </p:pic>
      <p:pic>
        <p:nvPicPr>
          <p:cNvPr id="61" name="Graphic 60" descr="Puzzle pieces with solid fill">
            <a:extLst>
              <a:ext uri="{FF2B5EF4-FFF2-40B4-BE49-F238E27FC236}">
                <a16:creationId xmlns:a16="http://schemas.microsoft.com/office/drawing/2014/main" id="{D4323AF9-46A5-11B5-8D0A-860BEC18DDD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86619" y="5073647"/>
            <a:ext cx="795976" cy="79597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958040B1-01D3-4FD4-52AC-01DAB10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IMPACT: CLIENTS CONNECTED TO COMMUNITY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73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oRlaSlDG"/>
  <p:tag name="ARTICULATE_SLIDE_COUNT" val="2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20540</TotalTime>
  <Words>1576</Words>
  <Application>Microsoft Office PowerPoint</Application>
  <PresentationFormat>Grand écran</PresentationFormat>
  <Paragraphs>165</Paragraphs>
  <Slides>21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Aptos</vt:lpstr>
      <vt:lpstr>Arial</vt:lpstr>
      <vt:lpstr>Calibri</vt:lpstr>
      <vt:lpstr>Gill Sans MT</vt:lpstr>
      <vt:lpstr>Lucida Sans</vt:lpstr>
      <vt:lpstr>Museo Sans Rounded 300</vt:lpstr>
      <vt:lpstr>Segoe Script</vt:lpstr>
      <vt:lpstr>Wingdings</vt:lpstr>
      <vt:lpstr>YAFdJjTk5UU 0</vt:lpstr>
      <vt:lpstr>Thème Office</vt:lpstr>
      <vt:lpstr>PRESENTATION TEMPLATE – HOW TO USE   THIS SLIDE IS TO BE DELETED ONCE YOUR PRESENTATION IS READY</vt:lpstr>
      <vt:lpstr>Social Prescribing at [name of your organization]</vt:lpstr>
      <vt:lpstr>WHAT IS SOCIAL PRESCRIBING?</vt:lpstr>
      <vt:lpstr>WHAT IS SOCIAL PRESCRIBING?</vt:lpstr>
      <vt:lpstr>WHAT IS SOCIAL PRESCRIBING?</vt:lpstr>
      <vt:lpstr>WHAT IS SOCIAL PRESCRIBING?</vt:lpstr>
      <vt:lpstr>SOCIAL PRESCRIBING COMPONENTS</vt:lpstr>
      <vt:lpstr>SOCIAL PRESCRIBING PROCESS STEPS: EXAMPLE</vt:lpstr>
      <vt:lpstr>IMPACT: CLIENTS CONNECTED TO COMMUNITY </vt:lpstr>
      <vt:lpstr>SP WORKS IN MANY SETTINGS</vt:lpstr>
      <vt:lpstr>THE IMPACT OF SOCIAL PRESCRIBING</vt:lpstr>
      <vt:lpstr>THE IMPACT OF SOCIAL PRESCRIBING</vt:lpstr>
      <vt:lpstr>POSITIVE IMPACTS FOR CLIENTS AND PROVIDERS</vt:lpstr>
      <vt:lpstr>POSITIVE IMPACTS FOR CLIENTS AND PROVIDERS</vt:lpstr>
      <vt:lpstr>POSITIVE IMPACTS FOR CLIENTS AND PROVIDERS</vt:lpstr>
      <vt:lpstr>PROMPTS FOR REFLECTION</vt:lpstr>
      <vt:lpstr>COMMON CRITIQUES</vt:lpstr>
      <vt:lpstr>COMMON CRITIQUES</vt:lpstr>
      <vt:lpstr>COMMON CRITIQUES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 Prescribing</dc:title>
  <dc:creator>Helene Caura</dc:creator>
  <cp:lastModifiedBy>Helene Caura</cp:lastModifiedBy>
  <cp:revision>79</cp:revision>
  <dcterms:created xsi:type="dcterms:W3CDTF">2023-10-06T20:31:58Z</dcterms:created>
  <dcterms:modified xsi:type="dcterms:W3CDTF">2024-05-02T17:52:59Z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58BD11CD-F1E1-4AFB-A430-A8F85C99A452</vt:lpwstr>
  </property>
  <property fmtid="{D5CDD505-2E9C-101B-9397-08002B2CF9AE}" pid="3" name="ArticulatePath">
    <vt:lpwstr>Présentation1</vt:lpwstr>
  </property>
</Properties>
</file>