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582" r:id="rId2"/>
    <p:sldId id="592" r:id="rId3"/>
    <p:sldId id="593" r:id="rId4"/>
    <p:sldId id="594" r:id="rId5"/>
    <p:sldId id="595" r:id="rId6"/>
    <p:sldId id="584" r:id="rId7"/>
    <p:sldId id="586" r:id="rId8"/>
    <p:sldId id="583" r:id="rId9"/>
    <p:sldId id="587" r:id="rId10"/>
    <p:sldId id="589" r:id="rId11"/>
    <p:sldId id="591" r:id="rId12"/>
    <p:sldId id="590" r:id="rId13"/>
    <p:sldId id="596" r:id="rId14"/>
    <p:sldId id="597" r:id="rId15"/>
  </p:sldIdLst>
  <p:sldSz cx="9144000" cy="6858000" type="screen4x3"/>
  <p:notesSz cx="6797675" cy="9926638"/>
  <p:custDataLst>
    <p:tags r:id="rId1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C5E3C5-C9B3-458B-BDB5-8F39C4E91E84}">
          <p14:sldIdLst>
            <p14:sldId id="582"/>
            <p14:sldId id="592"/>
            <p14:sldId id="593"/>
            <p14:sldId id="594"/>
            <p14:sldId id="595"/>
            <p14:sldId id="584"/>
            <p14:sldId id="586"/>
            <p14:sldId id="583"/>
            <p14:sldId id="587"/>
            <p14:sldId id="589"/>
            <p14:sldId id="591"/>
            <p14:sldId id="590"/>
            <p14:sldId id="596"/>
            <p14:sldId id="59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eu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43C"/>
    <a:srgbClr val="436E99"/>
    <a:srgbClr val="FFFFFF"/>
    <a:srgbClr val="008CBE"/>
    <a:srgbClr val="000000"/>
    <a:srgbClr val="9CA1A6"/>
    <a:srgbClr val="1DA353"/>
    <a:srgbClr val="FBB130"/>
    <a:srgbClr val="D47FB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7" autoAdjust="0"/>
    <p:restoredTop sz="93290" autoAdjust="0"/>
  </p:normalViewPr>
  <p:slideViewPr>
    <p:cSldViewPr snapToObjects="1">
      <p:cViewPr varScale="1">
        <p:scale>
          <a:sx n="70" d="100"/>
          <a:sy n="70" d="100"/>
        </p:scale>
        <p:origin x="-1470" y="-96"/>
      </p:cViewPr>
      <p:guideLst>
        <p:guide orient="horz" pos="4319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Objects="1">
      <p:cViewPr varScale="1">
        <p:scale>
          <a:sx n="116" d="100"/>
          <a:sy n="116" d="100"/>
        </p:scale>
        <p:origin x="-5032" y="-12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11072\AppData\Local\Microsoft\Windows\Temporary%20Internet%20Files\Content.Outlook\RWO146VH\RfG-overvi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11072\AppData\Local\Microsoft\Windows\Temporary%20Internet%20Files\Content.Outlook\RWO146VH\RfG-overvi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Blad1!$C$3</c:f>
              <c:strCache>
                <c:ptCount val="1"/>
                <c:pt idx="0">
                  <c:v>A</c:v>
                </c:pt>
              </c:strCache>
            </c:strRef>
          </c:tx>
          <c:cat>
            <c:numRef>
              <c:f>Blad1!$B$4:$B$8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Blad1!$C$4:$C$8</c:f>
              <c:numCache>
                <c:formatCode>#,##0</c:formatCode>
                <c:ptCount val="5"/>
                <c:pt idx="0">
                  <c:v>26000</c:v>
                </c:pt>
                <c:pt idx="1">
                  <c:v>52000</c:v>
                </c:pt>
                <c:pt idx="2">
                  <c:v>78000</c:v>
                </c:pt>
                <c:pt idx="3">
                  <c:v>104000</c:v>
                </c:pt>
                <c:pt idx="4">
                  <c:v>130000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065856"/>
        <c:axId val="165067392"/>
      </c:areaChart>
      <c:catAx>
        <c:axId val="165065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5067392"/>
        <c:crosses val="autoZero"/>
        <c:auto val="1"/>
        <c:lblAlgn val="ctr"/>
        <c:lblOffset val="100"/>
        <c:noMultiLvlLbl val="0"/>
      </c:catAx>
      <c:valAx>
        <c:axId val="165067392"/>
        <c:scaling>
          <c:orientation val="minMax"/>
        </c:scaling>
        <c:delete val="1"/>
        <c:axPos val="l"/>
        <c:majorGridlines/>
        <c:numFmt formatCode="#,##0" sourceLinked="1"/>
        <c:majorTickMark val="out"/>
        <c:minorTickMark val="none"/>
        <c:tickLblPos val="nextTo"/>
        <c:crossAx val="165065856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Blad1!$D$3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0000"/>
            </a:solidFill>
          </c:spPr>
          <c:cat>
            <c:numRef>
              <c:f>Blad1!$B$4:$B$8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Blad1!$D$4:$D$8</c:f>
              <c:numCache>
                <c:formatCode>#,##0</c:formatCode>
                <c:ptCount val="5"/>
                <c:pt idx="0">
                  <c:v>255</c:v>
                </c:pt>
                <c:pt idx="1">
                  <c:v>510</c:v>
                </c:pt>
                <c:pt idx="2">
                  <c:v>765</c:v>
                </c:pt>
                <c:pt idx="3">
                  <c:v>1020</c:v>
                </c:pt>
                <c:pt idx="4">
                  <c:v>1275</c:v>
                </c:pt>
              </c:numCache>
            </c:numRef>
          </c:val>
        </c:ser>
        <c:ser>
          <c:idx val="1"/>
          <c:order val="1"/>
          <c:tx>
            <c:strRef>
              <c:f>Blad1!$E$3</c:f>
              <c:strCache>
                <c:ptCount val="1"/>
                <c:pt idx="0">
                  <c:v>C</c:v>
                </c:pt>
              </c:strCache>
            </c:strRef>
          </c:tx>
          <c:cat>
            <c:numRef>
              <c:f>Blad1!$B$4:$B$8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Blad1!$E$4:$E$8</c:f>
              <c:numCache>
                <c:formatCode>#,##0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</c:ser>
        <c:ser>
          <c:idx val="2"/>
          <c:order val="2"/>
          <c:tx>
            <c:strRef>
              <c:f>Blad1!$F$3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tx1"/>
            </a:solidFill>
          </c:spPr>
          <c:cat>
            <c:numRef>
              <c:f>Blad1!$B$4:$B$8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Blad1!$F$4:$F$8</c:f>
              <c:numCache>
                <c:formatCode>#,##0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978496"/>
        <c:axId val="165980032"/>
      </c:areaChart>
      <c:catAx>
        <c:axId val="16597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5980032"/>
        <c:crosses val="autoZero"/>
        <c:auto val="1"/>
        <c:lblAlgn val="ctr"/>
        <c:lblOffset val="100"/>
        <c:noMultiLvlLbl val="0"/>
      </c:catAx>
      <c:valAx>
        <c:axId val="165980032"/>
        <c:scaling>
          <c:orientation val="minMax"/>
        </c:scaling>
        <c:delete val="1"/>
        <c:axPos val="l"/>
        <c:majorGridlines/>
        <c:numFmt formatCode="#,##0" sourceLinked="1"/>
        <c:majorTickMark val="out"/>
        <c:minorTickMark val="none"/>
        <c:tickLblPos val="nextTo"/>
        <c:crossAx val="165978496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FA4B-77C2-481A-ABD0-DB23CAD51848}" type="datetime8">
              <a:rPr lang="nl-NL" smtClean="0"/>
              <a:t>27-2-2018 15:33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C337-BE69-40D5-A2C3-B572D8434EA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79370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C21D8-2BA0-4B3C-980A-4A3FF683EAE5}" type="datetime8">
              <a:rPr lang="nl-NL" smtClean="0"/>
              <a:t>27-2-2018 15:33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935DF-413D-4C75-8A60-925A728E0BB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576607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opsomteken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45976" y="6597352"/>
            <a:ext cx="363192" cy="1397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04F1415-87F8-455C-8238-79385BD43DB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7049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kstdia met opsomteken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45976" y="6597352"/>
            <a:ext cx="363192" cy="1397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04F1415-87F8-455C-8238-79385BD43DB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9049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1ADCA0-6DA7-4335-9569-1DE27DB0F7B1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C726EB-6CB8-4186-81DB-82FE87A17D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5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5676" y="535046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6400" y="1187999"/>
            <a:ext cx="756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43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300" b="0" i="0" kern="1200" baseline="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ts val="2300"/>
        </a:lnSpc>
        <a:spcBef>
          <a:spcPts val="0"/>
        </a:spcBef>
        <a:buClr>
          <a:schemeClr val="accent4"/>
        </a:buClr>
        <a:buSzPct val="100000"/>
        <a:buFontTx/>
        <a:buNone/>
        <a:defRPr sz="1900" b="0" i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5738" indent="0" algn="l" defTabSz="914400" rtl="0" eaLnBrk="1" latinLnBrk="0" hangingPunct="1">
        <a:lnSpc>
          <a:spcPts val="2300"/>
        </a:lnSpc>
        <a:spcBef>
          <a:spcPts val="0"/>
        </a:spcBef>
        <a:buClr>
          <a:schemeClr val="accent4"/>
        </a:buClr>
        <a:buSzPct val="100000"/>
        <a:buFontTx/>
        <a:buNone/>
        <a:defRPr sz="1500" b="0" i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7187" indent="0" algn="l" defTabSz="914400" rtl="0" eaLnBrk="1" latinLnBrk="0" hangingPunct="1">
        <a:lnSpc>
          <a:spcPts val="2300"/>
        </a:lnSpc>
        <a:spcBef>
          <a:spcPts val="0"/>
        </a:spcBef>
        <a:buClr>
          <a:schemeClr val="accent4"/>
        </a:buClr>
        <a:buSzPct val="100000"/>
        <a:buFontTx/>
        <a:buNone/>
        <a:defRPr sz="1500" b="0" i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2925" indent="0" algn="l" defTabSz="914400" rtl="0" eaLnBrk="1" latinLnBrk="0" hangingPunct="1">
        <a:lnSpc>
          <a:spcPts val="2300"/>
        </a:lnSpc>
        <a:spcBef>
          <a:spcPts val="0"/>
        </a:spcBef>
        <a:buClr>
          <a:schemeClr val="accent4"/>
        </a:buClr>
        <a:buSzPct val="100000"/>
        <a:buFontTx/>
        <a:buNone/>
        <a:defRPr sz="1500" b="0" i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5962" indent="0" algn="l" defTabSz="914400" rtl="0" eaLnBrk="1" latinLnBrk="0" hangingPunct="1">
        <a:lnSpc>
          <a:spcPts val="2300"/>
        </a:lnSpc>
        <a:spcBef>
          <a:spcPts val="0"/>
        </a:spcBef>
        <a:buClr>
          <a:schemeClr val="accent4"/>
        </a:buClr>
        <a:buSzPct val="100000"/>
        <a:buFontTx/>
        <a:buNone/>
        <a:defRPr sz="1500" b="0" i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ep 223"/>
          <p:cNvGrpSpPr/>
          <p:nvPr/>
        </p:nvGrpSpPr>
        <p:grpSpPr>
          <a:xfrm>
            <a:off x="5621212" y="3022656"/>
            <a:ext cx="2551365" cy="627191"/>
            <a:chOff x="5621212" y="3022656"/>
            <a:chExt cx="2551365" cy="627191"/>
          </a:xfrm>
        </p:grpSpPr>
        <p:sp>
          <p:nvSpPr>
            <p:cNvPr id="74" name="Vrije vorm 73"/>
            <p:cNvSpPr/>
            <p:nvPr/>
          </p:nvSpPr>
          <p:spPr>
            <a:xfrm>
              <a:off x="5621212" y="3022656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75" name="Rechte verbindingslijn 74"/>
            <p:cNvCxnSpPr/>
            <p:nvPr/>
          </p:nvCxnSpPr>
          <p:spPr>
            <a:xfrm flipH="1">
              <a:off x="6005351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Rechte verbindingslijn 75"/>
            <p:cNvCxnSpPr/>
            <p:nvPr/>
          </p:nvCxnSpPr>
          <p:spPr>
            <a:xfrm flipH="1">
              <a:off x="6389374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echte verbindingslijn 76"/>
            <p:cNvCxnSpPr/>
            <p:nvPr/>
          </p:nvCxnSpPr>
          <p:spPr>
            <a:xfrm flipH="1">
              <a:off x="6773397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chte verbindingslijn 77"/>
            <p:cNvCxnSpPr/>
            <p:nvPr/>
          </p:nvCxnSpPr>
          <p:spPr>
            <a:xfrm flipH="1">
              <a:off x="7157420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echte verbindingslijn 78"/>
            <p:cNvCxnSpPr/>
            <p:nvPr/>
          </p:nvCxnSpPr>
          <p:spPr>
            <a:xfrm>
              <a:off x="6171926" y="3120068"/>
              <a:ext cx="1870283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chte verbindingslijn 79"/>
            <p:cNvCxnSpPr/>
            <p:nvPr/>
          </p:nvCxnSpPr>
          <p:spPr>
            <a:xfrm>
              <a:off x="6078243" y="3223686"/>
              <a:ext cx="187220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chte verbindingslijn 80"/>
            <p:cNvCxnSpPr/>
            <p:nvPr/>
          </p:nvCxnSpPr>
          <p:spPr>
            <a:xfrm>
              <a:off x="5981627" y="3327173"/>
              <a:ext cx="184455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chte verbindingslijn 81"/>
            <p:cNvCxnSpPr/>
            <p:nvPr/>
          </p:nvCxnSpPr>
          <p:spPr>
            <a:xfrm>
              <a:off x="5866557" y="3436765"/>
              <a:ext cx="1873795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Rechte verbindingslijn 82"/>
            <p:cNvCxnSpPr/>
            <p:nvPr/>
          </p:nvCxnSpPr>
          <p:spPr>
            <a:xfrm>
              <a:off x="5766949" y="3537829"/>
              <a:ext cx="1845187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323528" y="54868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SGAM </a:t>
            </a:r>
            <a:r>
              <a:rPr lang="nl-NL" dirty="0" err="1" smtClean="0"/>
              <a:t>Color</a:t>
            </a:r>
            <a:r>
              <a:rPr lang="nl-NL" dirty="0" smtClean="0"/>
              <a:t> </a:t>
            </a:r>
            <a:r>
              <a:rPr lang="nl-NL" dirty="0" err="1" smtClean="0"/>
              <a:t>references</a:t>
            </a:r>
            <a:endParaRPr lang="nl-NL" dirty="0" smtClean="0"/>
          </a:p>
        </p:txBody>
      </p:sp>
      <p:sp>
        <p:nvSpPr>
          <p:cNvPr id="4" name="Rechthoek 3"/>
          <p:cNvSpPr/>
          <p:nvPr/>
        </p:nvSpPr>
        <p:spPr>
          <a:xfrm>
            <a:off x="611560" y="1268760"/>
            <a:ext cx="1224136" cy="720080"/>
          </a:xfrm>
          <a:prstGeom prst="rect">
            <a:avLst/>
          </a:prstGeom>
          <a:solidFill>
            <a:srgbClr val="D4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sz="1200" b="1" i="0" baseline="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611560" y="2132856"/>
            <a:ext cx="1224136" cy="720080"/>
          </a:xfrm>
          <a:prstGeom prst="rect">
            <a:avLst/>
          </a:prstGeom>
          <a:solidFill>
            <a:srgbClr val="436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sz="1200" b="1" i="0" baseline="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611560" y="2996952"/>
            <a:ext cx="1224136" cy="720080"/>
          </a:xfrm>
          <a:prstGeom prst="rect">
            <a:avLst/>
          </a:prstGeom>
          <a:solidFill>
            <a:srgbClr val="FB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sz="1200" b="1" i="0" baseline="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611560" y="3861048"/>
            <a:ext cx="1224136" cy="720080"/>
          </a:xfrm>
          <a:prstGeom prst="rect">
            <a:avLst/>
          </a:prstGeom>
          <a:solidFill>
            <a:srgbClr val="1D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sz="1200" b="1" i="0" baseline="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611560" y="4725144"/>
            <a:ext cx="1224136" cy="720080"/>
          </a:xfrm>
          <a:prstGeom prst="rect">
            <a:avLst/>
          </a:prstGeom>
          <a:solidFill>
            <a:srgbClr val="9CA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sz="1200" b="1" i="0" baseline="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1979712" y="1268760"/>
            <a:ext cx="1224136" cy="720080"/>
          </a:xfrm>
          <a:prstGeom prst="rect">
            <a:avLst/>
          </a:prstGeom>
          <a:noFill/>
          <a:ln>
            <a:solidFill>
              <a:srgbClr val="D4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1979712" y="2132856"/>
            <a:ext cx="1224136" cy="720080"/>
          </a:xfrm>
          <a:prstGeom prst="rect">
            <a:avLst/>
          </a:prstGeom>
          <a:noFill/>
          <a:ln>
            <a:solidFill>
              <a:srgbClr val="436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1979712" y="2996952"/>
            <a:ext cx="1224136" cy="720080"/>
          </a:xfrm>
          <a:prstGeom prst="rect">
            <a:avLst/>
          </a:prstGeom>
          <a:noFill/>
          <a:ln>
            <a:solidFill>
              <a:srgbClr val="FBB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1979712" y="3861048"/>
            <a:ext cx="1224136" cy="720080"/>
          </a:xfrm>
          <a:prstGeom prst="rect">
            <a:avLst/>
          </a:prstGeom>
          <a:noFill/>
          <a:ln>
            <a:solidFill>
              <a:srgbClr val="1DA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1979712" y="4725144"/>
            <a:ext cx="1224136" cy="720080"/>
          </a:xfrm>
          <a:prstGeom prst="rect">
            <a:avLst/>
          </a:prstGeom>
          <a:noFill/>
          <a:ln>
            <a:solidFill>
              <a:srgbClr val="9CA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4290780" y="1779588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>
                <a:solidFill>
                  <a:srgbClr val="D47FB1"/>
                </a:solidFill>
              </a:rPr>
              <a:t>Business</a:t>
            </a:r>
            <a:endParaRPr lang="nl-NL" sz="1200" dirty="0">
              <a:solidFill>
                <a:srgbClr val="D47FB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290780" y="2179684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dirty="0" err="1" smtClean="0">
                <a:solidFill>
                  <a:srgbClr val="436E99"/>
                </a:solidFill>
              </a:rPr>
              <a:t>Function</a:t>
            </a:r>
            <a:endParaRPr lang="nl-NL" sz="1200" dirty="0">
              <a:solidFill>
                <a:srgbClr val="436E99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4290780" y="2608151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>
                <a:solidFill>
                  <a:srgbClr val="FBB130"/>
                </a:solidFill>
              </a:rPr>
              <a:t>Information</a:t>
            </a:r>
            <a:endParaRPr lang="nl-NL" sz="1200" dirty="0">
              <a:solidFill>
                <a:srgbClr val="FBB130"/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4290780" y="3000128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>
                <a:solidFill>
                  <a:srgbClr val="1DA353"/>
                </a:solidFill>
              </a:rPr>
              <a:t>Communication</a:t>
            </a:r>
            <a:endParaRPr lang="nl-NL" sz="1200" dirty="0">
              <a:solidFill>
                <a:srgbClr val="1DA353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4290780" y="3372848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>
                <a:solidFill>
                  <a:srgbClr val="9CA1A6"/>
                </a:solidFill>
              </a:rPr>
              <a:t>Component</a:t>
            </a:r>
            <a:endParaRPr lang="nl-NL" sz="1200" dirty="0">
              <a:solidFill>
                <a:srgbClr val="9CA1A6"/>
              </a:solidFill>
            </a:endParaRPr>
          </a:p>
        </p:txBody>
      </p:sp>
      <p:grpSp>
        <p:nvGrpSpPr>
          <p:cNvPr id="180" name="Groep 179"/>
          <p:cNvGrpSpPr/>
          <p:nvPr/>
        </p:nvGrpSpPr>
        <p:grpSpPr>
          <a:xfrm>
            <a:off x="4211960" y="4477286"/>
            <a:ext cx="536889" cy="463374"/>
            <a:chOff x="5621212" y="4042108"/>
            <a:chExt cx="2552942" cy="2203374"/>
          </a:xfrm>
        </p:grpSpPr>
        <p:sp>
          <p:nvSpPr>
            <p:cNvPr id="170" name="Vrije vorm 169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60" name="Vrije vorm 159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50" name="Vrije vorm 149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155" name="Rechte verbindingslijn 154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Vrije vorm 139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30" name="Vrije vorm 129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D47FB1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25" name="Groep 224"/>
          <p:cNvGrpSpPr/>
          <p:nvPr/>
        </p:nvGrpSpPr>
        <p:grpSpPr>
          <a:xfrm>
            <a:off x="5621212" y="2649239"/>
            <a:ext cx="2551365" cy="627191"/>
            <a:chOff x="5621212" y="3022656"/>
            <a:chExt cx="2551365" cy="627191"/>
          </a:xfrm>
        </p:grpSpPr>
        <p:sp>
          <p:nvSpPr>
            <p:cNvPr id="226" name="Vrije vorm 225"/>
            <p:cNvSpPr/>
            <p:nvPr/>
          </p:nvSpPr>
          <p:spPr>
            <a:xfrm>
              <a:off x="5621212" y="3022656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89804"/>
              </a:srgbClr>
            </a:solidFill>
            <a:ln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27" name="Rechte verbindingslijn 226"/>
            <p:cNvCxnSpPr/>
            <p:nvPr/>
          </p:nvCxnSpPr>
          <p:spPr>
            <a:xfrm flipH="1">
              <a:off x="6005351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Rechte verbindingslijn 227"/>
            <p:cNvCxnSpPr/>
            <p:nvPr/>
          </p:nvCxnSpPr>
          <p:spPr>
            <a:xfrm flipH="1">
              <a:off x="6389374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Rechte verbindingslijn 228"/>
            <p:cNvCxnSpPr/>
            <p:nvPr/>
          </p:nvCxnSpPr>
          <p:spPr>
            <a:xfrm flipH="1">
              <a:off x="6773397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Rechte verbindingslijn 229"/>
            <p:cNvCxnSpPr/>
            <p:nvPr/>
          </p:nvCxnSpPr>
          <p:spPr>
            <a:xfrm flipH="1">
              <a:off x="7157420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Rechte verbindingslijn 230"/>
            <p:cNvCxnSpPr/>
            <p:nvPr/>
          </p:nvCxnSpPr>
          <p:spPr>
            <a:xfrm>
              <a:off x="6171926" y="3120068"/>
              <a:ext cx="1870283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Rechte verbindingslijn 231"/>
            <p:cNvCxnSpPr/>
            <p:nvPr/>
          </p:nvCxnSpPr>
          <p:spPr>
            <a:xfrm>
              <a:off x="6078243" y="3223686"/>
              <a:ext cx="187220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Rechte verbindingslijn 232"/>
            <p:cNvCxnSpPr/>
            <p:nvPr/>
          </p:nvCxnSpPr>
          <p:spPr>
            <a:xfrm>
              <a:off x="5981627" y="3327173"/>
              <a:ext cx="184455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Rechte verbindingslijn 233"/>
            <p:cNvCxnSpPr/>
            <p:nvPr/>
          </p:nvCxnSpPr>
          <p:spPr>
            <a:xfrm>
              <a:off x="5866557" y="3436765"/>
              <a:ext cx="1873795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Rechte verbindingslijn 234"/>
            <p:cNvCxnSpPr/>
            <p:nvPr/>
          </p:nvCxnSpPr>
          <p:spPr>
            <a:xfrm>
              <a:off x="5766949" y="3537829"/>
              <a:ext cx="1845187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ep 235"/>
          <p:cNvGrpSpPr/>
          <p:nvPr/>
        </p:nvGrpSpPr>
        <p:grpSpPr>
          <a:xfrm>
            <a:off x="5621212" y="2255653"/>
            <a:ext cx="2551365" cy="627191"/>
            <a:chOff x="5621212" y="3022656"/>
            <a:chExt cx="2551365" cy="627191"/>
          </a:xfrm>
        </p:grpSpPr>
        <p:sp>
          <p:nvSpPr>
            <p:cNvPr id="237" name="Vrije vorm 236"/>
            <p:cNvSpPr/>
            <p:nvPr/>
          </p:nvSpPr>
          <p:spPr>
            <a:xfrm>
              <a:off x="5621212" y="3022656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89804"/>
              </a:srgbClr>
            </a:solidFill>
            <a:ln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38" name="Rechte verbindingslijn 237"/>
            <p:cNvCxnSpPr/>
            <p:nvPr/>
          </p:nvCxnSpPr>
          <p:spPr>
            <a:xfrm flipH="1">
              <a:off x="6005351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Rechte verbindingslijn 238"/>
            <p:cNvCxnSpPr/>
            <p:nvPr/>
          </p:nvCxnSpPr>
          <p:spPr>
            <a:xfrm flipH="1">
              <a:off x="6389374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Rechte verbindingslijn 239"/>
            <p:cNvCxnSpPr/>
            <p:nvPr/>
          </p:nvCxnSpPr>
          <p:spPr>
            <a:xfrm flipH="1">
              <a:off x="6773397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Rechte verbindingslijn 240"/>
            <p:cNvCxnSpPr/>
            <p:nvPr/>
          </p:nvCxnSpPr>
          <p:spPr>
            <a:xfrm flipH="1">
              <a:off x="7157420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Rechte verbindingslijn 241"/>
            <p:cNvCxnSpPr/>
            <p:nvPr/>
          </p:nvCxnSpPr>
          <p:spPr>
            <a:xfrm>
              <a:off x="6171926" y="3120068"/>
              <a:ext cx="1870283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Rechte verbindingslijn 242"/>
            <p:cNvCxnSpPr/>
            <p:nvPr/>
          </p:nvCxnSpPr>
          <p:spPr>
            <a:xfrm>
              <a:off x="6078243" y="3223686"/>
              <a:ext cx="187220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Rechte verbindingslijn 243"/>
            <p:cNvCxnSpPr/>
            <p:nvPr/>
          </p:nvCxnSpPr>
          <p:spPr>
            <a:xfrm>
              <a:off x="5981627" y="3327173"/>
              <a:ext cx="184455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Rechte verbindingslijn 244"/>
            <p:cNvCxnSpPr/>
            <p:nvPr/>
          </p:nvCxnSpPr>
          <p:spPr>
            <a:xfrm>
              <a:off x="5866557" y="3436765"/>
              <a:ext cx="1873795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Rechte verbindingslijn 245"/>
            <p:cNvCxnSpPr/>
            <p:nvPr/>
          </p:nvCxnSpPr>
          <p:spPr>
            <a:xfrm>
              <a:off x="5766949" y="3537829"/>
              <a:ext cx="1845187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ep 246"/>
          <p:cNvGrpSpPr/>
          <p:nvPr/>
        </p:nvGrpSpPr>
        <p:grpSpPr>
          <a:xfrm>
            <a:off x="5621212" y="1855557"/>
            <a:ext cx="2551365" cy="627191"/>
            <a:chOff x="5621212" y="3022656"/>
            <a:chExt cx="2551365" cy="627191"/>
          </a:xfrm>
        </p:grpSpPr>
        <p:sp>
          <p:nvSpPr>
            <p:cNvPr id="248" name="Vrije vorm 247"/>
            <p:cNvSpPr/>
            <p:nvPr/>
          </p:nvSpPr>
          <p:spPr>
            <a:xfrm>
              <a:off x="5621212" y="3022656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89804"/>
              </a:srgbClr>
            </a:solidFill>
            <a:ln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49" name="Rechte verbindingslijn 248"/>
            <p:cNvCxnSpPr/>
            <p:nvPr/>
          </p:nvCxnSpPr>
          <p:spPr>
            <a:xfrm flipH="1">
              <a:off x="6005351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Rechte verbindingslijn 249"/>
            <p:cNvCxnSpPr/>
            <p:nvPr/>
          </p:nvCxnSpPr>
          <p:spPr>
            <a:xfrm flipH="1">
              <a:off x="6389374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Rechte verbindingslijn 250"/>
            <p:cNvCxnSpPr/>
            <p:nvPr/>
          </p:nvCxnSpPr>
          <p:spPr>
            <a:xfrm flipH="1">
              <a:off x="6773397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Rechte verbindingslijn 251"/>
            <p:cNvCxnSpPr/>
            <p:nvPr/>
          </p:nvCxnSpPr>
          <p:spPr>
            <a:xfrm flipH="1">
              <a:off x="7157420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Rechte verbindingslijn 252"/>
            <p:cNvCxnSpPr/>
            <p:nvPr/>
          </p:nvCxnSpPr>
          <p:spPr>
            <a:xfrm>
              <a:off x="6171926" y="3120068"/>
              <a:ext cx="1870283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Rechte verbindingslijn 253"/>
            <p:cNvCxnSpPr/>
            <p:nvPr/>
          </p:nvCxnSpPr>
          <p:spPr>
            <a:xfrm>
              <a:off x="6078243" y="3223686"/>
              <a:ext cx="187220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Rechte verbindingslijn 254"/>
            <p:cNvCxnSpPr/>
            <p:nvPr/>
          </p:nvCxnSpPr>
          <p:spPr>
            <a:xfrm>
              <a:off x="5981627" y="3327173"/>
              <a:ext cx="184455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Rechte verbindingslijn 255"/>
            <p:cNvCxnSpPr/>
            <p:nvPr/>
          </p:nvCxnSpPr>
          <p:spPr>
            <a:xfrm>
              <a:off x="5866557" y="3436765"/>
              <a:ext cx="1873795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Rechte verbindingslijn 256"/>
            <p:cNvCxnSpPr/>
            <p:nvPr/>
          </p:nvCxnSpPr>
          <p:spPr>
            <a:xfrm>
              <a:off x="5766949" y="3537829"/>
              <a:ext cx="1845187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ep 257"/>
          <p:cNvGrpSpPr/>
          <p:nvPr/>
        </p:nvGrpSpPr>
        <p:grpSpPr>
          <a:xfrm>
            <a:off x="5621212" y="1444134"/>
            <a:ext cx="2551365" cy="627191"/>
            <a:chOff x="5621212" y="3022656"/>
            <a:chExt cx="2551365" cy="627191"/>
          </a:xfrm>
        </p:grpSpPr>
        <p:sp>
          <p:nvSpPr>
            <p:cNvPr id="259" name="Vrije vorm 258"/>
            <p:cNvSpPr/>
            <p:nvPr/>
          </p:nvSpPr>
          <p:spPr>
            <a:xfrm>
              <a:off x="5621212" y="3022656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D47FB1">
                <a:alpha val="89804"/>
              </a:srgbClr>
            </a:solidFill>
            <a:ln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60" name="Rechte verbindingslijn 259"/>
            <p:cNvCxnSpPr/>
            <p:nvPr/>
          </p:nvCxnSpPr>
          <p:spPr>
            <a:xfrm flipH="1">
              <a:off x="6005351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Rechte verbindingslijn 260"/>
            <p:cNvCxnSpPr/>
            <p:nvPr/>
          </p:nvCxnSpPr>
          <p:spPr>
            <a:xfrm flipH="1">
              <a:off x="6389374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Rechte verbindingslijn 261"/>
            <p:cNvCxnSpPr/>
            <p:nvPr/>
          </p:nvCxnSpPr>
          <p:spPr>
            <a:xfrm flipH="1">
              <a:off x="6773397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Rechte verbindingslijn 262"/>
            <p:cNvCxnSpPr/>
            <p:nvPr/>
          </p:nvCxnSpPr>
          <p:spPr>
            <a:xfrm flipH="1">
              <a:off x="7157420" y="3022656"/>
              <a:ext cx="629558" cy="627191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Rechte verbindingslijn 263"/>
            <p:cNvCxnSpPr/>
            <p:nvPr/>
          </p:nvCxnSpPr>
          <p:spPr>
            <a:xfrm>
              <a:off x="6171926" y="3120068"/>
              <a:ext cx="1870283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Rechte verbindingslijn 264"/>
            <p:cNvCxnSpPr/>
            <p:nvPr/>
          </p:nvCxnSpPr>
          <p:spPr>
            <a:xfrm>
              <a:off x="6078243" y="3223686"/>
              <a:ext cx="187220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Rechte verbindingslijn 265"/>
            <p:cNvCxnSpPr/>
            <p:nvPr/>
          </p:nvCxnSpPr>
          <p:spPr>
            <a:xfrm>
              <a:off x="5981627" y="3327173"/>
              <a:ext cx="1844558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Rechte verbindingslijn 266"/>
            <p:cNvCxnSpPr/>
            <p:nvPr/>
          </p:nvCxnSpPr>
          <p:spPr>
            <a:xfrm>
              <a:off x="5866557" y="3436765"/>
              <a:ext cx="1873795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Rechte verbindingslijn 267"/>
            <p:cNvCxnSpPr/>
            <p:nvPr/>
          </p:nvCxnSpPr>
          <p:spPr>
            <a:xfrm>
              <a:off x="5766949" y="3537829"/>
              <a:ext cx="1845187" cy="0"/>
            </a:xfrm>
            <a:prstGeom prst="line">
              <a:avLst/>
            </a:prstGeom>
            <a:ln w="3175">
              <a:solidFill>
                <a:srgbClr val="F8F8F8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ep 268"/>
          <p:cNvGrpSpPr/>
          <p:nvPr/>
        </p:nvGrpSpPr>
        <p:grpSpPr>
          <a:xfrm>
            <a:off x="4928229" y="4477286"/>
            <a:ext cx="536889" cy="463374"/>
            <a:chOff x="5621212" y="4042108"/>
            <a:chExt cx="2552942" cy="2203374"/>
          </a:xfrm>
        </p:grpSpPr>
        <p:sp>
          <p:nvSpPr>
            <p:cNvPr id="270" name="Vrije vorm 269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71" name="Vrije vorm 270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72" name="Vrije vorm 271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73" name="Rechte verbindingslijn 272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Vrije vorm 273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75" name="Vrije vorm 274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D47FB1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76" name="Groep 275"/>
          <p:cNvGrpSpPr/>
          <p:nvPr/>
        </p:nvGrpSpPr>
        <p:grpSpPr>
          <a:xfrm>
            <a:off x="5725876" y="4477286"/>
            <a:ext cx="536889" cy="463374"/>
            <a:chOff x="5621212" y="4042108"/>
            <a:chExt cx="2552942" cy="2203374"/>
          </a:xfrm>
        </p:grpSpPr>
        <p:sp>
          <p:nvSpPr>
            <p:cNvPr id="277" name="Vrije vorm 276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78" name="Vrije vorm 277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79" name="Vrije vorm 278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80" name="Rechte verbindingslijn 279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Vrije vorm 280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82" name="Vrije vorm 281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83" name="Groep 282"/>
          <p:cNvGrpSpPr/>
          <p:nvPr/>
        </p:nvGrpSpPr>
        <p:grpSpPr>
          <a:xfrm>
            <a:off x="6555900" y="4477286"/>
            <a:ext cx="536889" cy="463374"/>
            <a:chOff x="5621212" y="4042108"/>
            <a:chExt cx="2552942" cy="2203374"/>
          </a:xfrm>
        </p:grpSpPr>
        <p:sp>
          <p:nvSpPr>
            <p:cNvPr id="284" name="Vrije vorm 283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85" name="Vrije vorm 284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86" name="Vrije vorm 285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87" name="Rechte verbindingslijn 286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Vrije vorm 287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89" name="Vrije vorm 288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90" name="Groep 289"/>
          <p:cNvGrpSpPr/>
          <p:nvPr/>
        </p:nvGrpSpPr>
        <p:grpSpPr>
          <a:xfrm>
            <a:off x="8012708" y="4481721"/>
            <a:ext cx="536889" cy="463374"/>
            <a:chOff x="5621212" y="4042108"/>
            <a:chExt cx="2552942" cy="2203374"/>
          </a:xfrm>
        </p:grpSpPr>
        <p:sp>
          <p:nvSpPr>
            <p:cNvPr id="291" name="Vrije vorm 290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92" name="Vrije vorm 291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93" name="Vrije vorm 292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294" name="Rechte verbindingslijn 293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Vrije vorm 294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96" name="Vrije vorm 295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97" name="Groep 296"/>
          <p:cNvGrpSpPr/>
          <p:nvPr/>
        </p:nvGrpSpPr>
        <p:grpSpPr>
          <a:xfrm>
            <a:off x="5308502" y="5236045"/>
            <a:ext cx="536889" cy="463374"/>
            <a:chOff x="5621212" y="4042108"/>
            <a:chExt cx="2552942" cy="2203374"/>
          </a:xfrm>
        </p:grpSpPr>
        <p:sp>
          <p:nvSpPr>
            <p:cNvPr id="298" name="Vrije vorm 297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299" name="Vrije vorm 298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00" name="Vrije vorm 299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301" name="Rechte verbindingslijn 300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Vrije vorm 301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03" name="Vrije vorm 302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D47FB1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304" name="Groep 303"/>
          <p:cNvGrpSpPr/>
          <p:nvPr/>
        </p:nvGrpSpPr>
        <p:grpSpPr>
          <a:xfrm>
            <a:off x="6134736" y="5236045"/>
            <a:ext cx="536889" cy="463374"/>
            <a:chOff x="5621212" y="4042108"/>
            <a:chExt cx="2552942" cy="2203374"/>
          </a:xfrm>
        </p:grpSpPr>
        <p:sp>
          <p:nvSpPr>
            <p:cNvPr id="305" name="Vrije vorm 304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06" name="Vrije vorm 305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07" name="Vrije vorm 306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308" name="Rechte verbindingslijn 307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Vrije vorm 308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10" name="Vrije vorm 309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311" name="Groep 310"/>
          <p:cNvGrpSpPr/>
          <p:nvPr/>
        </p:nvGrpSpPr>
        <p:grpSpPr>
          <a:xfrm>
            <a:off x="6859710" y="5269882"/>
            <a:ext cx="536889" cy="463374"/>
            <a:chOff x="5621212" y="4042108"/>
            <a:chExt cx="2552942" cy="2203374"/>
          </a:xfrm>
        </p:grpSpPr>
        <p:sp>
          <p:nvSpPr>
            <p:cNvPr id="312" name="Vrije vorm 311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13" name="Vrije vorm 312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14" name="Vrije vorm 313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315" name="Rechte verbindingslijn 314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Vrije vorm 315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17" name="Vrije vorm 316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318" name="Groep 317"/>
          <p:cNvGrpSpPr/>
          <p:nvPr/>
        </p:nvGrpSpPr>
        <p:grpSpPr>
          <a:xfrm>
            <a:off x="7318390" y="4477286"/>
            <a:ext cx="536889" cy="463374"/>
            <a:chOff x="5621212" y="4042108"/>
            <a:chExt cx="2552942" cy="2203374"/>
          </a:xfrm>
        </p:grpSpPr>
        <p:sp>
          <p:nvSpPr>
            <p:cNvPr id="319" name="Vrije vorm 318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20" name="Vrije vorm 319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21" name="Vrije vorm 320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322" name="Rechte verbindingslijn 321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Vrije vorm 322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24" name="Vrije vorm 323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325" name="Groep 324"/>
          <p:cNvGrpSpPr/>
          <p:nvPr/>
        </p:nvGrpSpPr>
        <p:grpSpPr>
          <a:xfrm>
            <a:off x="7589060" y="5269882"/>
            <a:ext cx="536889" cy="463374"/>
            <a:chOff x="5621212" y="4042108"/>
            <a:chExt cx="2552942" cy="2203374"/>
          </a:xfrm>
        </p:grpSpPr>
        <p:sp>
          <p:nvSpPr>
            <p:cNvPr id="326" name="Vrije vorm 325"/>
            <p:cNvSpPr/>
            <p:nvPr/>
          </p:nvSpPr>
          <p:spPr>
            <a:xfrm>
              <a:off x="5621212" y="5618291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27" name="Vrije vorm 326"/>
            <p:cNvSpPr/>
            <p:nvPr/>
          </p:nvSpPr>
          <p:spPr>
            <a:xfrm>
              <a:off x="5622789" y="5241910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28" name="Vrije vorm 327"/>
            <p:cNvSpPr/>
            <p:nvPr/>
          </p:nvSpPr>
          <p:spPr>
            <a:xfrm>
              <a:off x="5622789" y="4851288"/>
              <a:ext cx="2551365" cy="627192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329" name="Rechte verbindingslijn 328"/>
            <p:cNvCxnSpPr/>
            <p:nvPr/>
          </p:nvCxnSpPr>
          <p:spPr>
            <a:xfrm>
              <a:off x="6159678" y="4876392"/>
              <a:ext cx="1921807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Vrije vorm 329"/>
            <p:cNvSpPr/>
            <p:nvPr/>
          </p:nvSpPr>
          <p:spPr>
            <a:xfrm>
              <a:off x="5621212" y="4450122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331" name="Vrije vorm 330"/>
            <p:cNvSpPr/>
            <p:nvPr/>
          </p:nvSpPr>
          <p:spPr>
            <a:xfrm>
              <a:off x="5622789" y="4042108"/>
              <a:ext cx="2551365" cy="627191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2" name="Groep 21"/>
          <p:cNvGrpSpPr/>
          <p:nvPr/>
        </p:nvGrpSpPr>
        <p:grpSpPr>
          <a:xfrm>
            <a:off x="4928229" y="5877272"/>
            <a:ext cx="536889" cy="463374"/>
            <a:chOff x="4928229" y="5877272"/>
            <a:chExt cx="536889" cy="463374"/>
          </a:xfrm>
        </p:grpSpPr>
        <p:sp>
          <p:nvSpPr>
            <p:cNvPr id="145" name="Vrije vorm 144"/>
            <p:cNvSpPr/>
            <p:nvPr/>
          </p:nvSpPr>
          <p:spPr>
            <a:xfrm>
              <a:off x="4928229" y="6208746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46" name="Vrije vorm 145"/>
            <p:cNvSpPr/>
            <p:nvPr/>
          </p:nvSpPr>
          <p:spPr>
            <a:xfrm>
              <a:off x="4928561" y="6129593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47" name="Vrije vorm 146"/>
            <p:cNvSpPr/>
            <p:nvPr/>
          </p:nvSpPr>
          <p:spPr>
            <a:xfrm>
              <a:off x="4928561" y="6047444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148" name="Rechte verbindingslijn 147"/>
            <p:cNvCxnSpPr/>
            <p:nvPr/>
          </p:nvCxnSpPr>
          <p:spPr>
            <a:xfrm>
              <a:off x="5041470" y="6052724"/>
              <a:ext cx="404160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Vrije vorm 148"/>
            <p:cNvSpPr/>
            <p:nvPr/>
          </p:nvSpPr>
          <p:spPr>
            <a:xfrm>
              <a:off x="4928229" y="5963078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51" name="Vrije vorm 150"/>
            <p:cNvSpPr/>
            <p:nvPr/>
          </p:nvSpPr>
          <p:spPr>
            <a:xfrm>
              <a:off x="4928561" y="5877272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D47FB1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1" name="Groep 20"/>
          <p:cNvGrpSpPr/>
          <p:nvPr/>
        </p:nvGrpSpPr>
        <p:grpSpPr>
          <a:xfrm>
            <a:off x="5725876" y="5877272"/>
            <a:ext cx="536889" cy="463374"/>
            <a:chOff x="5725876" y="5877272"/>
            <a:chExt cx="536889" cy="463374"/>
          </a:xfrm>
        </p:grpSpPr>
        <p:sp>
          <p:nvSpPr>
            <p:cNvPr id="153" name="Vrije vorm 152"/>
            <p:cNvSpPr/>
            <p:nvPr/>
          </p:nvSpPr>
          <p:spPr>
            <a:xfrm>
              <a:off x="5725876" y="6208746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54" name="Vrije vorm 153"/>
            <p:cNvSpPr/>
            <p:nvPr/>
          </p:nvSpPr>
          <p:spPr>
            <a:xfrm>
              <a:off x="5726208" y="6129593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56" name="Vrije vorm 155"/>
            <p:cNvSpPr/>
            <p:nvPr/>
          </p:nvSpPr>
          <p:spPr>
            <a:xfrm>
              <a:off x="5726208" y="6047444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157" name="Rechte verbindingslijn 156"/>
            <p:cNvCxnSpPr/>
            <p:nvPr/>
          </p:nvCxnSpPr>
          <p:spPr>
            <a:xfrm>
              <a:off x="5839117" y="6052724"/>
              <a:ext cx="404160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Vrije vorm 157"/>
            <p:cNvSpPr/>
            <p:nvPr/>
          </p:nvSpPr>
          <p:spPr>
            <a:xfrm>
              <a:off x="5725876" y="5963078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436E99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59" name="Vrije vorm 158"/>
            <p:cNvSpPr/>
            <p:nvPr/>
          </p:nvSpPr>
          <p:spPr>
            <a:xfrm>
              <a:off x="5726208" y="5877272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20" name="Groep 19"/>
          <p:cNvGrpSpPr/>
          <p:nvPr/>
        </p:nvGrpSpPr>
        <p:grpSpPr>
          <a:xfrm>
            <a:off x="6555900" y="5877272"/>
            <a:ext cx="536889" cy="463374"/>
            <a:chOff x="6555900" y="5877272"/>
            <a:chExt cx="536889" cy="463374"/>
          </a:xfrm>
        </p:grpSpPr>
        <p:sp>
          <p:nvSpPr>
            <p:cNvPr id="162" name="Vrije vorm 161"/>
            <p:cNvSpPr/>
            <p:nvPr/>
          </p:nvSpPr>
          <p:spPr>
            <a:xfrm>
              <a:off x="6555900" y="6208746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63" name="Vrije vorm 162"/>
            <p:cNvSpPr/>
            <p:nvPr/>
          </p:nvSpPr>
          <p:spPr>
            <a:xfrm>
              <a:off x="6556232" y="6129593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64" name="Vrije vorm 163"/>
            <p:cNvSpPr/>
            <p:nvPr/>
          </p:nvSpPr>
          <p:spPr>
            <a:xfrm>
              <a:off x="6556232" y="6047444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FBB130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165" name="Rechte verbindingslijn 164"/>
            <p:cNvCxnSpPr/>
            <p:nvPr/>
          </p:nvCxnSpPr>
          <p:spPr>
            <a:xfrm>
              <a:off x="6669141" y="6052724"/>
              <a:ext cx="404160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Vrije vorm 165"/>
            <p:cNvSpPr/>
            <p:nvPr/>
          </p:nvSpPr>
          <p:spPr>
            <a:xfrm>
              <a:off x="6555900" y="5963078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67" name="Vrije vorm 166"/>
            <p:cNvSpPr/>
            <p:nvPr/>
          </p:nvSpPr>
          <p:spPr>
            <a:xfrm>
              <a:off x="6556232" y="5877272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grpSp>
        <p:nvGrpSpPr>
          <p:cNvPr id="19" name="Groep 18"/>
          <p:cNvGrpSpPr/>
          <p:nvPr/>
        </p:nvGrpSpPr>
        <p:grpSpPr>
          <a:xfrm>
            <a:off x="7318390" y="5877272"/>
            <a:ext cx="536889" cy="463374"/>
            <a:chOff x="7318390" y="5877272"/>
            <a:chExt cx="536889" cy="463374"/>
          </a:xfrm>
        </p:grpSpPr>
        <p:sp>
          <p:nvSpPr>
            <p:cNvPr id="177" name="Vrije vorm 176"/>
            <p:cNvSpPr/>
            <p:nvPr/>
          </p:nvSpPr>
          <p:spPr>
            <a:xfrm>
              <a:off x="7318390" y="6208746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9CA1A6"/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78" name="Vrije vorm 177"/>
            <p:cNvSpPr/>
            <p:nvPr/>
          </p:nvSpPr>
          <p:spPr>
            <a:xfrm>
              <a:off x="7318722" y="6129593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rgbClr val="1DA353">
                <a:alpha val="69804"/>
              </a:srgb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79" name="Vrije vorm 178"/>
            <p:cNvSpPr/>
            <p:nvPr/>
          </p:nvSpPr>
          <p:spPr>
            <a:xfrm>
              <a:off x="7318722" y="6047444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cxnSp>
          <p:nvCxnSpPr>
            <p:cNvPr id="181" name="Rechte verbindingslijn 180"/>
            <p:cNvCxnSpPr/>
            <p:nvPr/>
          </p:nvCxnSpPr>
          <p:spPr>
            <a:xfrm>
              <a:off x="7431631" y="6052724"/>
              <a:ext cx="404160" cy="0"/>
            </a:xfrm>
            <a:prstGeom prst="line">
              <a:avLst/>
            </a:prstGeom>
            <a:ln w="9525">
              <a:solidFill>
                <a:srgbClr val="F8F8F8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Vrije vorm 181"/>
            <p:cNvSpPr/>
            <p:nvPr/>
          </p:nvSpPr>
          <p:spPr>
            <a:xfrm>
              <a:off x="7318390" y="5963078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  <p:sp>
          <p:nvSpPr>
            <p:cNvPr id="183" name="Vrije vorm 182"/>
            <p:cNvSpPr/>
            <p:nvPr/>
          </p:nvSpPr>
          <p:spPr>
            <a:xfrm>
              <a:off x="7318722" y="5877272"/>
              <a:ext cx="536557" cy="131900"/>
            </a:xfrm>
            <a:custGeom>
              <a:avLst/>
              <a:gdLst>
                <a:gd name="connsiteX0" fmla="*/ 2059940 w 2738120"/>
                <a:gd name="connsiteY0" fmla="*/ 673100 h 673100"/>
                <a:gd name="connsiteX1" fmla="*/ 0 w 2738120"/>
                <a:gd name="connsiteY1" fmla="*/ 673100 h 673100"/>
                <a:gd name="connsiteX2" fmla="*/ 675640 w 2738120"/>
                <a:gd name="connsiteY2" fmla="*/ 0 h 673100"/>
                <a:gd name="connsiteX3" fmla="*/ 2738120 w 2738120"/>
                <a:gd name="connsiteY3" fmla="*/ 0 h 673100"/>
                <a:gd name="connsiteX4" fmla="*/ 2059940 w 2738120"/>
                <a:gd name="connsiteY4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120" h="673100">
                  <a:moveTo>
                    <a:pt x="2059940" y="673100"/>
                  </a:moveTo>
                  <a:lnTo>
                    <a:pt x="0" y="673100"/>
                  </a:lnTo>
                  <a:lnTo>
                    <a:pt x="675640" y="0"/>
                  </a:lnTo>
                  <a:lnTo>
                    <a:pt x="2738120" y="0"/>
                  </a:lnTo>
                  <a:lnTo>
                    <a:pt x="2059940" y="673100"/>
                  </a:lnTo>
                  <a:close/>
                </a:path>
              </a:pathLst>
            </a:custGeom>
            <a:solidFill>
              <a:schemeClr val="bg1">
                <a:alpha val="69804"/>
              </a:schemeClr>
            </a:solidFill>
            <a:ln w="9525">
              <a:solidFill>
                <a:schemeClr val="tx1"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b="1" dirty="0">
                <a:latin typeface="Verdana" pitchFamily="34" charset="0"/>
              </a:endParaRPr>
            </a:p>
          </p:txBody>
        </p:sp>
      </p:grpSp>
      <p:sp>
        <p:nvSpPr>
          <p:cNvPr id="23" name="Tekstvak 22"/>
          <p:cNvSpPr txBox="1"/>
          <p:nvPr/>
        </p:nvSpPr>
        <p:spPr>
          <a:xfrm>
            <a:off x="3259108" y="1347726"/>
            <a:ext cx="736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R:	212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G:	127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B:	177</a:t>
            </a:r>
            <a:endParaRPr lang="nl-NL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Tekstvak 172"/>
          <p:cNvSpPr txBox="1"/>
          <p:nvPr/>
        </p:nvSpPr>
        <p:spPr>
          <a:xfrm>
            <a:off x="3259108" y="2246741"/>
            <a:ext cx="736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R:	67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G:	110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B:	153</a:t>
            </a:r>
            <a:endParaRPr lang="nl-NL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Tekstvak 173"/>
          <p:cNvSpPr txBox="1"/>
          <p:nvPr/>
        </p:nvSpPr>
        <p:spPr>
          <a:xfrm>
            <a:off x="3259108" y="3036524"/>
            <a:ext cx="736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R:	251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G:	177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B:	48</a:t>
            </a:r>
            <a:endParaRPr lang="nl-NL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kstvak 174"/>
          <p:cNvSpPr txBox="1"/>
          <p:nvPr/>
        </p:nvSpPr>
        <p:spPr>
          <a:xfrm>
            <a:off x="3259108" y="3965705"/>
            <a:ext cx="736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R:	29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G:	163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B:	83</a:t>
            </a:r>
            <a:endParaRPr lang="nl-NL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Tekstvak 175"/>
          <p:cNvSpPr txBox="1"/>
          <p:nvPr/>
        </p:nvSpPr>
        <p:spPr>
          <a:xfrm>
            <a:off x="3259108" y="4794111"/>
            <a:ext cx="736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R:	156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G:	161</a:t>
            </a:r>
          </a:p>
          <a:p>
            <a:pPr>
              <a:tabLst>
                <a:tab pos="182563" algn="l"/>
              </a:tabLst>
            </a:pPr>
            <a:r>
              <a:rPr lang="nl-NL" sz="900" dirty="0" smtClean="0">
                <a:solidFill>
                  <a:schemeClr val="bg1">
                    <a:lumMod val="50000"/>
                  </a:schemeClr>
                </a:solidFill>
              </a:rPr>
              <a:t>B:	166</a:t>
            </a:r>
            <a:endParaRPr lang="nl-NL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467544" y="4009901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4" name="Afgeronde rechthoek 3"/>
          <p:cNvSpPr/>
          <p:nvPr/>
        </p:nvSpPr>
        <p:spPr>
          <a:xfrm>
            <a:off x="909883" y="477981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36969" y="1132245"/>
            <a:ext cx="2710896" cy="1713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(Generiek?) Informatie en opdrachten infrastructuur</a:t>
            </a:r>
          </a:p>
          <a:p>
            <a:r>
              <a:rPr lang="nl-NL" dirty="0"/>
              <a:t>Voor latere invulling</a:t>
            </a:r>
          </a:p>
        </p:txBody>
      </p:sp>
      <p:cxnSp>
        <p:nvCxnSpPr>
          <p:cNvPr id="6" name="Gekromde verbindingslijn 5"/>
          <p:cNvCxnSpPr/>
          <p:nvPr/>
        </p:nvCxnSpPr>
        <p:spPr>
          <a:xfrm rot="5400000" flipH="1" flipV="1">
            <a:off x="493258" y="3832546"/>
            <a:ext cx="1656186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1547664" y="4595470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1990003" y="536538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483768" y="4009433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2926107" y="4779348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cxnSp>
        <p:nvCxnSpPr>
          <p:cNvPr id="15" name="Gekromde verbindingslijn 14"/>
          <p:cNvCxnSpPr/>
          <p:nvPr/>
        </p:nvCxnSpPr>
        <p:spPr>
          <a:xfrm rot="5400000" flipH="1" flipV="1">
            <a:off x="2382105" y="3832546"/>
            <a:ext cx="1656186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kromde verbindingslijn 15"/>
          <p:cNvCxnSpPr/>
          <p:nvPr/>
        </p:nvCxnSpPr>
        <p:spPr>
          <a:xfrm rot="5400000" flipH="1" flipV="1">
            <a:off x="1205077" y="4079821"/>
            <a:ext cx="2144385" cy="635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399186" y="539969"/>
            <a:ext cx="1244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smtClean="0"/>
              <a:t>Registreren</a:t>
            </a:r>
          </a:p>
          <a:p>
            <a:pPr algn="ctr"/>
            <a:r>
              <a:rPr lang="nl-NL" sz="1600" dirty="0" smtClean="0"/>
              <a:t>(eenmalig)</a:t>
            </a:r>
            <a:endParaRPr lang="nl-NL" sz="1600" dirty="0"/>
          </a:p>
        </p:txBody>
      </p:sp>
      <p:sp>
        <p:nvSpPr>
          <p:cNvPr id="19" name="Rechthoek 18"/>
          <p:cNvSpPr/>
          <p:nvPr/>
        </p:nvSpPr>
        <p:spPr>
          <a:xfrm>
            <a:off x="4716015" y="4009901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5158354" y="477981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4885440" y="1132245"/>
            <a:ext cx="2710896" cy="1713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(Generiek?) Informatie en opdrachten infrastructuur</a:t>
            </a:r>
          </a:p>
          <a:p>
            <a:r>
              <a:rPr lang="nl-NL" dirty="0"/>
              <a:t>Voor latere invulling</a:t>
            </a:r>
          </a:p>
        </p:txBody>
      </p:sp>
      <p:cxnSp>
        <p:nvCxnSpPr>
          <p:cNvPr id="22" name="Gekromde verbindingslijn 21"/>
          <p:cNvCxnSpPr/>
          <p:nvPr/>
        </p:nvCxnSpPr>
        <p:spPr>
          <a:xfrm rot="5400000" flipH="1" flipV="1">
            <a:off x="4741729" y="3832546"/>
            <a:ext cx="1656186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5796135" y="4595470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6238474" y="536538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5" name="Rechthoek 24"/>
          <p:cNvSpPr/>
          <p:nvPr/>
        </p:nvSpPr>
        <p:spPr>
          <a:xfrm>
            <a:off x="6732239" y="4009433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7174578" y="4779348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cxnSp>
        <p:nvCxnSpPr>
          <p:cNvPr id="27" name="Gekromde verbindingslijn 26"/>
          <p:cNvCxnSpPr/>
          <p:nvPr/>
        </p:nvCxnSpPr>
        <p:spPr>
          <a:xfrm rot="5400000" flipH="1" flipV="1">
            <a:off x="6630576" y="3832546"/>
            <a:ext cx="1656186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ekromde verbindingslijn 27"/>
          <p:cNvCxnSpPr/>
          <p:nvPr/>
        </p:nvCxnSpPr>
        <p:spPr>
          <a:xfrm rot="5400000" flipH="1" flipV="1">
            <a:off x="5453548" y="4079821"/>
            <a:ext cx="2144385" cy="635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5654870" y="539969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smtClean="0"/>
              <a:t>Operationeel</a:t>
            </a:r>
          </a:p>
          <a:p>
            <a:pPr algn="ctr"/>
            <a:r>
              <a:rPr lang="nl-NL" sz="1600" dirty="0" smtClean="0"/>
              <a:t>uitwisselen</a:t>
            </a:r>
            <a:endParaRPr lang="nl-NL" sz="1600" dirty="0"/>
          </a:p>
        </p:txBody>
      </p:sp>
      <p:cxnSp>
        <p:nvCxnSpPr>
          <p:cNvPr id="31" name="Rechte verbindingslijn 30"/>
          <p:cNvCxnSpPr/>
          <p:nvPr/>
        </p:nvCxnSpPr>
        <p:spPr>
          <a:xfrm>
            <a:off x="4067944" y="548680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2310760" y="10734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Initiatief tot opbouwen verbinding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31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fgeronde rechthoek 128"/>
          <p:cNvSpPr/>
          <p:nvPr/>
        </p:nvSpPr>
        <p:spPr>
          <a:xfrm>
            <a:off x="6882101" y="176156"/>
            <a:ext cx="2132912" cy="16016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b="1" i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Verdana" pitchFamily="34" charset="0"/>
              </a:rPr>
              <a:t>Legenda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467544" y="4009901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4" name="Afgeronde rechthoek 3"/>
          <p:cNvSpPr/>
          <p:nvPr/>
        </p:nvSpPr>
        <p:spPr>
          <a:xfrm>
            <a:off x="909883" y="477981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26199" y="188640"/>
            <a:ext cx="6034033" cy="271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>
            <a:defPPr>
              <a:defRPr lang="nl-NL"/>
            </a:defPPr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(Generiek?) Informatie en opdrachten </a:t>
            </a:r>
            <a:r>
              <a:rPr lang="nl-NL" dirty="0" smtClean="0"/>
              <a:t>infrastructuur. Specifieke invulling volgt later.</a:t>
            </a:r>
            <a:endParaRPr lang="nl-NL" dirty="0"/>
          </a:p>
        </p:txBody>
      </p:sp>
      <p:cxnSp>
        <p:nvCxnSpPr>
          <p:cNvPr id="6" name="Gekromde verbindingslijn 5"/>
          <p:cNvCxnSpPr>
            <a:stCxn id="4" idx="0"/>
            <a:endCxn id="33" idx="1"/>
          </p:cNvCxnSpPr>
          <p:nvPr/>
        </p:nvCxnSpPr>
        <p:spPr>
          <a:xfrm rot="5400000" flipH="1" flipV="1">
            <a:off x="-480069" y="2431332"/>
            <a:ext cx="3944171" cy="752799"/>
          </a:xfrm>
          <a:prstGeom prst="curvedConnector2">
            <a:avLst/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hthoek 10"/>
          <p:cNvSpPr/>
          <p:nvPr/>
        </p:nvSpPr>
        <p:spPr>
          <a:xfrm>
            <a:off x="1547664" y="4595470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1990003" y="536538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628141" y="4200268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3070480" y="4970183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cxnSp>
        <p:nvCxnSpPr>
          <p:cNvPr id="15" name="Gekromde verbindingslijn 14"/>
          <p:cNvCxnSpPr>
            <a:stCxn id="14" idx="0"/>
            <a:endCxn id="30" idx="2"/>
          </p:cNvCxnSpPr>
          <p:nvPr/>
        </p:nvCxnSpPr>
        <p:spPr>
          <a:xfrm rot="16200000" flipV="1">
            <a:off x="1624393" y="3318362"/>
            <a:ext cx="2261262" cy="104238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kromde verbindingslijn 15"/>
          <p:cNvCxnSpPr>
            <a:stCxn id="12" idx="0"/>
            <a:endCxn id="30" idx="2"/>
          </p:cNvCxnSpPr>
          <p:nvPr/>
        </p:nvCxnSpPr>
        <p:spPr>
          <a:xfrm rot="5400000" flipH="1" flipV="1">
            <a:off x="886553" y="4018105"/>
            <a:ext cx="2656464" cy="3809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/>
          <p:cNvSpPr txBox="1"/>
          <p:nvPr/>
        </p:nvSpPr>
        <p:spPr>
          <a:xfrm>
            <a:off x="209707" y="5758184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Stap 1 voor </a:t>
            </a:r>
            <a:r>
              <a:rPr lang="nl-NL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devices</a:t>
            </a:r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ctr"/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Initiatief melden device ID &amp; IP-adres</a:t>
            </a:r>
            <a:endParaRPr lang="nl-NL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4283968" y="4009901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4726307" y="477981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5364088" y="4595470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5806427" y="536538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1842934" y="2060849"/>
            <a:ext cx="78180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Public Connection Register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868416" y="511609"/>
            <a:ext cx="78180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System Operator Connection Register</a:t>
            </a:r>
          </a:p>
        </p:txBody>
      </p:sp>
      <p:sp>
        <p:nvSpPr>
          <p:cNvPr id="34" name="Rechthoek 33"/>
          <p:cNvSpPr/>
          <p:nvPr/>
        </p:nvSpPr>
        <p:spPr>
          <a:xfrm>
            <a:off x="1848437" y="1286229"/>
            <a:ext cx="78180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Mirror</a:t>
            </a:r>
            <a:r>
              <a:rPr lang="nl-NL" sz="900" dirty="0" smtClean="0">
                <a:solidFill>
                  <a:schemeClr val="tx1"/>
                </a:solidFill>
              </a:rPr>
              <a:t> Connection Register</a:t>
            </a:r>
          </a:p>
        </p:txBody>
      </p:sp>
      <p:cxnSp>
        <p:nvCxnSpPr>
          <p:cNvPr id="35" name="Gekromde verbindingslijn 34"/>
          <p:cNvCxnSpPr>
            <a:stCxn id="34" idx="1"/>
            <a:endCxn id="30" idx="1"/>
          </p:cNvCxnSpPr>
          <p:nvPr/>
        </p:nvCxnSpPr>
        <p:spPr>
          <a:xfrm rot="10800000" flipV="1">
            <a:off x="1842935" y="1610265"/>
            <a:ext cx="5503" cy="774620"/>
          </a:xfrm>
          <a:prstGeom prst="curvedConnector3">
            <a:avLst>
              <a:gd name="adj1" fmla="val 4254098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Gekromde verbindingslijn 37"/>
          <p:cNvCxnSpPr>
            <a:stCxn id="34" idx="1"/>
            <a:endCxn id="33" idx="1"/>
          </p:cNvCxnSpPr>
          <p:nvPr/>
        </p:nvCxnSpPr>
        <p:spPr>
          <a:xfrm rot="10800000" flipH="1">
            <a:off x="1848436" y="835645"/>
            <a:ext cx="19979" cy="774620"/>
          </a:xfrm>
          <a:prstGeom prst="curvedConnector3">
            <a:avLst>
              <a:gd name="adj1" fmla="val -1144201"/>
            </a:avLst>
          </a:prstGeom>
          <a:ln>
            <a:solidFill>
              <a:srgbClr val="FBB130"/>
            </a:solidFill>
            <a:prstDash val="sysDash"/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Gekromde verbindingslijn 40"/>
          <p:cNvCxnSpPr>
            <a:endCxn id="30" idx="1"/>
          </p:cNvCxnSpPr>
          <p:nvPr/>
        </p:nvCxnSpPr>
        <p:spPr>
          <a:xfrm rot="5400000" flipH="1" flipV="1">
            <a:off x="1113828" y="2818721"/>
            <a:ext cx="1162942" cy="295270"/>
          </a:xfrm>
          <a:prstGeom prst="curvedConnector2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Kruis 86"/>
          <p:cNvSpPr/>
          <p:nvPr/>
        </p:nvSpPr>
        <p:spPr>
          <a:xfrm rot="2033737">
            <a:off x="1407965" y="3486593"/>
            <a:ext cx="306151" cy="291725"/>
          </a:xfrm>
          <a:prstGeom prst="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89" name="Rechte verbindingslijn 88"/>
          <p:cNvCxnSpPr/>
          <p:nvPr/>
        </p:nvCxnSpPr>
        <p:spPr>
          <a:xfrm>
            <a:off x="1474177" y="1984873"/>
            <a:ext cx="295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89"/>
          <p:cNvCxnSpPr/>
          <p:nvPr/>
        </p:nvCxnSpPr>
        <p:spPr>
          <a:xfrm>
            <a:off x="1474177" y="2060849"/>
            <a:ext cx="295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hoek 92"/>
          <p:cNvSpPr/>
          <p:nvPr/>
        </p:nvSpPr>
        <p:spPr>
          <a:xfrm>
            <a:off x="3203848" y="511609"/>
            <a:ext cx="100811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Device register</a:t>
            </a:r>
          </a:p>
        </p:txBody>
      </p:sp>
      <p:sp>
        <p:nvSpPr>
          <p:cNvPr id="94" name="Rechthoek 93"/>
          <p:cNvSpPr/>
          <p:nvPr/>
        </p:nvSpPr>
        <p:spPr>
          <a:xfrm>
            <a:off x="4726307" y="511609"/>
            <a:ext cx="17349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Device </a:t>
            </a:r>
            <a:r>
              <a:rPr lang="nl-NL" sz="900" dirty="0" err="1" smtClean="0">
                <a:solidFill>
                  <a:schemeClr val="tx1"/>
                </a:solidFill>
              </a:rPr>
              <a:t>Location</a:t>
            </a:r>
            <a:r>
              <a:rPr lang="nl-NL" sz="900" dirty="0" smtClean="0">
                <a:solidFill>
                  <a:schemeClr val="tx1"/>
                </a:solidFill>
              </a:rPr>
              <a:t> register</a:t>
            </a:r>
          </a:p>
        </p:txBody>
      </p:sp>
      <p:sp>
        <p:nvSpPr>
          <p:cNvPr id="95" name="Rechthoek 94"/>
          <p:cNvSpPr/>
          <p:nvPr/>
        </p:nvSpPr>
        <p:spPr>
          <a:xfrm>
            <a:off x="3674285" y="1736813"/>
            <a:ext cx="17349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Operational</a:t>
            </a:r>
            <a:r>
              <a:rPr lang="nl-NL" sz="900" dirty="0" smtClean="0">
                <a:solidFill>
                  <a:schemeClr val="tx1"/>
                </a:solidFill>
              </a:rPr>
              <a:t> Distributed Energy Resources Control</a:t>
            </a:r>
          </a:p>
        </p:txBody>
      </p:sp>
      <p:cxnSp>
        <p:nvCxnSpPr>
          <p:cNvPr id="97" name="Gekromde verbindingslijn 96"/>
          <p:cNvCxnSpPr>
            <a:stCxn id="95" idx="1"/>
            <a:endCxn id="34" idx="3"/>
          </p:cNvCxnSpPr>
          <p:nvPr/>
        </p:nvCxnSpPr>
        <p:spPr>
          <a:xfrm rot="10800000">
            <a:off x="2630237" y="1610265"/>
            <a:ext cx="1044048" cy="450584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Gekromde verbindingslijn 99"/>
          <p:cNvCxnSpPr>
            <a:stCxn id="95" idx="0"/>
            <a:endCxn id="93" idx="2"/>
          </p:cNvCxnSpPr>
          <p:nvPr/>
        </p:nvCxnSpPr>
        <p:spPr>
          <a:xfrm rot="16200000" flipV="1">
            <a:off x="3836263" y="1031322"/>
            <a:ext cx="577132" cy="833849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Gekromde verbindingslijn 102"/>
          <p:cNvCxnSpPr>
            <a:stCxn id="95" idx="3"/>
            <a:endCxn id="94" idx="2"/>
          </p:cNvCxnSpPr>
          <p:nvPr/>
        </p:nvCxnSpPr>
        <p:spPr>
          <a:xfrm flipV="1">
            <a:off x="5409221" y="1159681"/>
            <a:ext cx="184554" cy="901168"/>
          </a:xfrm>
          <a:prstGeom prst="curvedConnector2">
            <a:avLst/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Gekromde verbindingslijn 105"/>
          <p:cNvCxnSpPr>
            <a:stCxn id="95" idx="2"/>
            <a:endCxn id="20" idx="0"/>
          </p:cNvCxnSpPr>
          <p:nvPr/>
        </p:nvCxnSpPr>
        <p:spPr>
          <a:xfrm rot="16200000" flipH="1">
            <a:off x="3539432" y="3387206"/>
            <a:ext cx="2394931" cy="390288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Gekromde verbindingslijn 109"/>
          <p:cNvCxnSpPr>
            <a:endCxn id="24" idx="0"/>
          </p:cNvCxnSpPr>
          <p:nvPr/>
        </p:nvCxnSpPr>
        <p:spPr>
          <a:xfrm rot="16200000" flipH="1">
            <a:off x="4017856" y="3371079"/>
            <a:ext cx="2980499" cy="10081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Gekromde verbindingslijn 112"/>
          <p:cNvCxnSpPr/>
          <p:nvPr/>
        </p:nvCxnSpPr>
        <p:spPr>
          <a:xfrm rot="16200000" flipV="1">
            <a:off x="4166643" y="3356022"/>
            <a:ext cx="2960669" cy="1018398"/>
          </a:xfrm>
          <a:prstGeom prst="curvedConnector3">
            <a:avLst>
              <a:gd name="adj1" fmla="val 52574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Gekromde verbindingslijn 114"/>
          <p:cNvCxnSpPr/>
          <p:nvPr/>
        </p:nvCxnSpPr>
        <p:spPr>
          <a:xfrm rot="16200000" flipV="1">
            <a:off x="3672210" y="3375969"/>
            <a:ext cx="2394930" cy="412763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 rot="19753755">
            <a:off x="590275" y="3630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Draft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22" name="Rechte verbindingslijn 121"/>
          <p:cNvCxnSpPr/>
          <p:nvPr/>
        </p:nvCxnSpPr>
        <p:spPr>
          <a:xfrm>
            <a:off x="3786983" y="3068960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122"/>
          <p:cNvSpPr txBox="1"/>
          <p:nvPr/>
        </p:nvSpPr>
        <p:spPr>
          <a:xfrm>
            <a:off x="4945954" y="5758184"/>
            <a:ext cx="261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Stap 2 voor </a:t>
            </a:r>
            <a:r>
              <a:rPr lang="nl-NL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devices</a:t>
            </a:r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ctr"/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Passief wachten opbouw </a:t>
            </a:r>
          </a:p>
          <a:p>
            <a:pPr algn="ctr"/>
            <a:r>
              <a:rPr lang="nl-NL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verbinding vanuit ‘centraal’</a:t>
            </a:r>
            <a:endParaRPr lang="nl-NL" sz="16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4" name="Gekromde verbindingslijn 123"/>
          <p:cNvCxnSpPr/>
          <p:nvPr/>
        </p:nvCxnSpPr>
        <p:spPr>
          <a:xfrm rot="10800000">
            <a:off x="7020433" y="820480"/>
            <a:ext cx="587431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Gekromde verbindingslijn 125"/>
          <p:cNvCxnSpPr/>
          <p:nvPr/>
        </p:nvCxnSpPr>
        <p:spPr>
          <a:xfrm rot="10800000">
            <a:off x="7020433" y="1145613"/>
            <a:ext cx="587431" cy="127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DA35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Tekstvak 126"/>
          <p:cNvSpPr txBox="1"/>
          <p:nvPr/>
        </p:nvSpPr>
        <p:spPr>
          <a:xfrm>
            <a:off x="7607864" y="648514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informatie</a:t>
            </a:r>
            <a:endParaRPr lang="nl-NL" sz="1400" dirty="0"/>
          </a:p>
        </p:txBody>
      </p:sp>
      <p:sp>
        <p:nvSpPr>
          <p:cNvPr id="128" name="Tekstvak 127"/>
          <p:cNvSpPr txBox="1"/>
          <p:nvPr/>
        </p:nvSpPr>
        <p:spPr>
          <a:xfrm>
            <a:off x="7607864" y="98024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communicatie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685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hoek 104"/>
          <p:cNvSpPr/>
          <p:nvPr/>
        </p:nvSpPr>
        <p:spPr>
          <a:xfrm>
            <a:off x="3415695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Wind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01967" y="86267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Huidig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50317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PV1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50" name="Rechthoek 49"/>
          <p:cNvSpPr/>
          <p:nvPr/>
        </p:nvSpPr>
        <p:spPr>
          <a:xfrm>
            <a:off x="519763" y="3101651"/>
            <a:ext cx="862315" cy="1336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sp>
        <p:nvSpPr>
          <p:cNvPr id="51" name="Afgeronde rechthoek 50"/>
          <p:cNvSpPr/>
          <p:nvPr/>
        </p:nvSpPr>
        <p:spPr>
          <a:xfrm>
            <a:off x="581950" y="3762015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IT deel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2" name="Wolk 51"/>
          <p:cNvSpPr/>
          <p:nvPr/>
        </p:nvSpPr>
        <p:spPr>
          <a:xfrm>
            <a:off x="404689" y="6130661"/>
            <a:ext cx="8514929" cy="55357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800" b="1" dirty="0" smtClean="0">
                <a:latin typeface="Verdana" pitchFamily="34" charset="0"/>
              </a:rPr>
              <a:t>IP connectiviteit</a:t>
            </a:r>
            <a:endParaRPr lang="nl-NL" sz="800" b="1" dirty="0">
              <a:latin typeface="Verdana" pitchFamily="34" charset="0"/>
            </a:endParaRPr>
          </a:p>
        </p:txBody>
      </p:sp>
      <p:cxnSp>
        <p:nvCxnSpPr>
          <p:cNvPr id="59" name="Rechte verbindingslijn 58"/>
          <p:cNvCxnSpPr>
            <a:stCxn id="97" idx="2"/>
            <a:endCxn id="50" idx="0"/>
          </p:cNvCxnSpPr>
          <p:nvPr/>
        </p:nvCxnSpPr>
        <p:spPr>
          <a:xfrm flipH="1">
            <a:off x="950921" y="2625343"/>
            <a:ext cx="5033" cy="476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688" y1="36719" x2="49609" y2="35547"/>
                        <a14:foregroundMark x1="42969" y1="53516" x2="60938" y2="54297"/>
                        <a14:foregroundMark x1="47266" y1="80078" x2="57422" y2="8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6878" y="4178750"/>
            <a:ext cx="206106" cy="2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kstvak 62"/>
          <p:cNvSpPr txBox="1"/>
          <p:nvPr/>
        </p:nvSpPr>
        <p:spPr>
          <a:xfrm>
            <a:off x="881621" y="414330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>
                <a:solidFill>
                  <a:srgbClr val="436E99"/>
                </a:solidFill>
              </a:rPr>
              <a:t>LAN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68" name="Afgeronde rechthoek 67"/>
          <p:cNvSpPr/>
          <p:nvPr/>
        </p:nvSpPr>
        <p:spPr>
          <a:xfrm>
            <a:off x="581950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1815908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PV2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86" name="Rechthoek 85"/>
          <p:cNvSpPr/>
          <p:nvPr/>
        </p:nvSpPr>
        <p:spPr>
          <a:xfrm>
            <a:off x="2085354" y="3101652"/>
            <a:ext cx="862315" cy="87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cxnSp>
        <p:nvCxnSpPr>
          <p:cNvPr id="88" name="Rechte verbindingslijn 87"/>
          <p:cNvCxnSpPr>
            <a:stCxn id="102" idx="2"/>
            <a:endCxn id="86" idx="0"/>
          </p:cNvCxnSpPr>
          <p:nvPr/>
        </p:nvCxnSpPr>
        <p:spPr>
          <a:xfrm>
            <a:off x="2499983" y="2625344"/>
            <a:ext cx="16529" cy="476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kstvak 89"/>
          <p:cNvSpPr txBox="1"/>
          <p:nvPr/>
        </p:nvSpPr>
        <p:spPr>
          <a:xfrm>
            <a:off x="2099269" y="370104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>
                <a:solidFill>
                  <a:srgbClr val="436E99"/>
                </a:solidFill>
              </a:rPr>
              <a:t>RS485 …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91" name="Afgeronde rechthoek 90"/>
          <p:cNvSpPr/>
          <p:nvPr/>
        </p:nvSpPr>
        <p:spPr>
          <a:xfrm>
            <a:off x="2147541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95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24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447756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773845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1091651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1991786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2317874" y="2130986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2635681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hthoek 105"/>
          <p:cNvSpPr/>
          <p:nvPr/>
        </p:nvSpPr>
        <p:spPr>
          <a:xfrm>
            <a:off x="3685141" y="3101652"/>
            <a:ext cx="862315" cy="87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cxnSp>
        <p:nvCxnSpPr>
          <p:cNvPr id="107" name="Rechte verbindingslijn 106"/>
          <p:cNvCxnSpPr>
            <a:endCxn id="106" idx="0"/>
          </p:cNvCxnSpPr>
          <p:nvPr/>
        </p:nvCxnSpPr>
        <p:spPr>
          <a:xfrm>
            <a:off x="4099771" y="2625343"/>
            <a:ext cx="16528" cy="476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107"/>
          <p:cNvSpPr txBox="1"/>
          <p:nvPr/>
        </p:nvSpPr>
        <p:spPr>
          <a:xfrm>
            <a:off x="3699056" y="370104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>
                <a:solidFill>
                  <a:srgbClr val="436E99"/>
                </a:solidFill>
              </a:rPr>
              <a:t>Propritaïr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109" name="Afgeronde rechthoek 108"/>
          <p:cNvSpPr/>
          <p:nvPr/>
        </p:nvSpPr>
        <p:spPr>
          <a:xfrm>
            <a:off x="3747328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10" name="Tekstvak 109"/>
          <p:cNvSpPr txBox="1"/>
          <p:nvPr/>
        </p:nvSpPr>
        <p:spPr>
          <a:xfrm>
            <a:off x="5454610" y="862672"/>
            <a:ext cx="364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Met Installatie-interface algemeen</a:t>
            </a:r>
          </a:p>
          <a:p>
            <a:pPr algn="ctr"/>
            <a:endParaRPr lang="nl-NL" dirty="0"/>
          </a:p>
        </p:txBody>
      </p:sp>
      <p:pic>
        <p:nvPicPr>
          <p:cNvPr id="111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88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295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hthoek 124"/>
          <p:cNvSpPr/>
          <p:nvPr/>
        </p:nvSpPr>
        <p:spPr>
          <a:xfrm>
            <a:off x="8260019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Wind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6" name="Rechthoek 125"/>
          <p:cNvSpPr/>
          <p:nvPr/>
        </p:nvSpPr>
        <p:spPr>
          <a:xfrm>
            <a:off x="5094641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PV1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7" name="Rechthoek 126"/>
          <p:cNvSpPr/>
          <p:nvPr/>
        </p:nvSpPr>
        <p:spPr>
          <a:xfrm>
            <a:off x="5364087" y="3101651"/>
            <a:ext cx="862315" cy="1336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sp>
        <p:nvSpPr>
          <p:cNvPr id="128" name="Afgeronde rechthoek 127"/>
          <p:cNvSpPr/>
          <p:nvPr/>
        </p:nvSpPr>
        <p:spPr>
          <a:xfrm>
            <a:off x="5426274" y="3762015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IT deel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129" name="Rechte verbindingslijn 128"/>
          <p:cNvCxnSpPr>
            <a:stCxn id="140" idx="2"/>
            <a:endCxn id="127" idx="0"/>
          </p:cNvCxnSpPr>
          <p:nvPr/>
        </p:nvCxnSpPr>
        <p:spPr>
          <a:xfrm flipH="1">
            <a:off x="5795245" y="2625343"/>
            <a:ext cx="5033" cy="476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688" y1="36719" x2="49609" y2="35547"/>
                        <a14:foregroundMark x1="42969" y1="53516" x2="60938" y2="54297"/>
                        <a14:foregroundMark x1="47266" y1="80078" x2="57422" y2="8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81202" y="4178750"/>
            <a:ext cx="206106" cy="2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kstvak 130"/>
          <p:cNvSpPr txBox="1"/>
          <p:nvPr/>
        </p:nvSpPr>
        <p:spPr>
          <a:xfrm>
            <a:off x="5725945" y="414330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>
                <a:solidFill>
                  <a:srgbClr val="436E99"/>
                </a:solidFill>
              </a:rPr>
              <a:t>LAN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132" name="Afgeronde rechthoek 131"/>
          <p:cNvSpPr/>
          <p:nvPr/>
        </p:nvSpPr>
        <p:spPr>
          <a:xfrm>
            <a:off x="5426274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33" name="Rechthoek 132"/>
          <p:cNvSpPr/>
          <p:nvPr/>
        </p:nvSpPr>
        <p:spPr>
          <a:xfrm>
            <a:off x="6660232" y="1363259"/>
            <a:ext cx="1368152" cy="38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..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Voorbeeld PV2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34" name="Rechthoek 133"/>
          <p:cNvSpPr/>
          <p:nvPr/>
        </p:nvSpPr>
        <p:spPr>
          <a:xfrm>
            <a:off x="6929678" y="3101652"/>
            <a:ext cx="862315" cy="87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cxnSp>
        <p:nvCxnSpPr>
          <p:cNvPr id="135" name="Rechte verbindingslijn 134"/>
          <p:cNvCxnSpPr>
            <a:stCxn id="143" idx="2"/>
            <a:endCxn id="134" idx="0"/>
          </p:cNvCxnSpPr>
          <p:nvPr/>
        </p:nvCxnSpPr>
        <p:spPr>
          <a:xfrm>
            <a:off x="7344307" y="2625344"/>
            <a:ext cx="16529" cy="476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vak 135"/>
          <p:cNvSpPr txBox="1"/>
          <p:nvPr/>
        </p:nvSpPr>
        <p:spPr>
          <a:xfrm>
            <a:off x="6943593" y="370104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>
                <a:solidFill>
                  <a:srgbClr val="436E99"/>
                </a:solidFill>
              </a:rPr>
              <a:t>RS485 …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137" name="Afgeronde rechthoek 136"/>
          <p:cNvSpPr/>
          <p:nvPr/>
        </p:nvSpPr>
        <p:spPr>
          <a:xfrm>
            <a:off x="6991865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38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5292080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5618169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5935975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6836110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7162198" y="2130986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Zonnepanelen aansluiten meterkast | Kenniscentr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r="44533" b="13017"/>
          <a:stretch/>
        </p:blipFill>
        <p:spPr bwMode="auto">
          <a:xfrm>
            <a:off x="7480005" y="2130985"/>
            <a:ext cx="364217" cy="4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hthoek 144"/>
          <p:cNvSpPr/>
          <p:nvPr/>
        </p:nvSpPr>
        <p:spPr>
          <a:xfrm>
            <a:off x="8529465" y="3101652"/>
            <a:ext cx="862315" cy="87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800" b="1" i="0" baseline="0" dirty="0" smtClean="0">
                <a:solidFill>
                  <a:schemeClr val="tx1"/>
                </a:solidFill>
                <a:latin typeface="Verdana" pitchFamily="34" charset="0"/>
              </a:rPr>
              <a:t>Converter</a:t>
            </a:r>
          </a:p>
        </p:txBody>
      </p:sp>
      <p:cxnSp>
        <p:nvCxnSpPr>
          <p:cNvPr id="146" name="Rechte verbindingslijn 145"/>
          <p:cNvCxnSpPr>
            <a:endCxn id="145" idx="0"/>
          </p:cNvCxnSpPr>
          <p:nvPr/>
        </p:nvCxnSpPr>
        <p:spPr>
          <a:xfrm>
            <a:off x="8944095" y="2625343"/>
            <a:ext cx="16528" cy="476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kstvak 146"/>
          <p:cNvSpPr txBox="1"/>
          <p:nvPr/>
        </p:nvSpPr>
        <p:spPr>
          <a:xfrm>
            <a:off x="8543380" y="370104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>
                <a:solidFill>
                  <a:srgbClr val="436E99"/>
                </a:solidFill>
              </a:rPr>
              <a:t>Propritaïr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148" name="Afgeronde rechthoek 147"/>
          <p:cNvSpPr/>
          <p:nvPr/>
        </p:nvSpPr>
        <p:spPr>
          <a:xfrm>
            <a:off x="8591652" y="3329967"/>
            <a:ext cx="729902" cy="375372"/>
          </a:xfrm>
          <a:prstGeom prst="roundRect">
            <a:avLst/>
          </a:prstGeom>
          <a:solidFill>
            <a:schemeClr val="bg2">
              <a:lumMod val="65000"/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regelaar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49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12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Windmolen ecologische generator Iconen | Grati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7604" y1="29393" x2="49840" y2="319"/>
                        <a14:foregroundMark x1="44409" y1="41853" x2="19808" y2="57827"/>
                        <a14:foregroundMark x1="56230" y1="42013" x2="81470" y2="57348"/>
                        <a14:foregroundMark x1="47125" y1="37061" x2="50639" y2="39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619" y="1946049"/>
            <a:ext cx="679295" cy="6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Afgeronde rechthoek 150"/>
          <p:cNvSpPr/>
          <p:nvPr/>
        </p:nvSpPr>
        <p:spPr>
          <a:xfrm>
            <a:off x="6885513" y="4178750"/>
            <a:ext cx="917590" cy="978442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Gateway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52" name="Tekstvak 151"/>
          <p:cNvSpPr txBox="1"/>
          <p:nvPr/>
        </p:nvSpPr>
        <p:spPr>
          <a:xfrm>
            <a:off x="6972292" y="417875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>
                <a:solidFill>
                  <a:srgbClr val="436E99"/>
                </a:solidFill>
              </a:rPr>
              <a:t>RS485 …</a:t>
            </a:r>
            <a:endParaRPr lang="nl-NL" sz="1200" b="1" dirty="0">
              <a:solidFill>
                <a:srgbClr val="436E99"/>
              </a:solidFill>
            </a:endParaRPr>
          </a:p>
        </p:txBody>
      </p:sp>
      <p:cxnSp>
        <p:nvCxnSpPr>
          <p:cNvPr id="153" name="Rechte verbindingslijn 152"/>
          <p:cNvCxnSpPr>
            <a:stCxn id="136" idx="2"/>
          </p:cNvCxnSpPr>
          <p:nvPr/>
        </p:nvCxnSpPr>
        <p:spPr>
          <a:xfrm flipH="1">
            <a:off x="7360836" y="3978039"/>
            <a:ext cx="7714" cy="209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Afgeronde rechthoek 153"/>
          <p:cNvSpPr/>
          <p:nvPr/>
        </p:nvSpPr>
        <p:spPr>
          <a:xfrm>
            <a:off x="5730241" y="3812483"/>
            <a:ext cx="411468" cy="375372"/>
          </a:xfrm>
          <a:prstGeom prst="roundRect">
            <a:avLst/>
          </a:prstGeom>
          <a:solidFill>
            <a:srgbClr val="7DB43C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55" name="Afgeronde rechthoek 154"/>
          <p:cNvSpPr/>
          <p:nvPr/>
        </p:nvSpPr>
        <p:spPr>
          <a:xfrm>
            <a:off x="7250645" y="4581128"/>
            <a:ext cx="411468" cy="375372"/>
          </a:xfrm>
          <a:prstGeom prst="roundRect">
            <a:avLst/>
          </a:prstGeom>
          <a:solidFill>
            <a:srgbClr val="7DB43C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56" name="Afgeronde rechthoek 155"/>
          <p:cNvSpPr/>
          <p:nvPr/>
        </p:nvSpPr>
        <p:spPr>
          <a:xfrm>
            <a:off x="8470225" y="4178750"/>
            <a:ext cx="917590" cy="978442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nl-NL" sz="900" dirty="0" smtClean="0">
                <a:solidFill>
                  <a:schemeClr val="tx1"/>
                </a:solidFill>
                <a:latin typeface="Verdana" pitchFamily="34" charset="0"/>
              </a:rPr>
              <a:t>Gateway</a:t>
            </a:r>
            <a:endParaRPr lang="nl-NL" sz="9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57" name="Tekstvak 156"/>
          <p:cNvSpPr txBox="1"/>
          <p:nvPr/>
        </p:nvSpPr>
        <p:spPr>
          <a:xfrm>
            <a:off x="8557004" y="417875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>
                <a:solidFill>
                  <a:srgbClr val="436E99"/>
                </a:solidFill>
              </a:rPr>
              <a:t>Propritaïr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158" name="Afgeronde rechthoek 157"/>
          <p:cNvSpPr/>
          <p:nvPr/>
        </p:nvSpPr>
        <p:spPr>
          <a:xfrm>
            <a:off x="8835357" y="4581128"/>
            <a:ext cx="411468" cy="375372"/>
          </a:xfrm>
          <a:prstGeom prst="roundRect">
            <a:avLst/>
          </a:prstGeom>
          <a:solidFill>
            <a:srgbClr val="7DB43C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cxnSp>
        <p:nvCxnSpPr>
          <p:cNvPr id="159" name="Rechte verbindingslijn 158"/>
          <p:cNvCxnSpPr/>
          <p:nvPr/>
        </p:nvCxnSpPr>
        <p:spPr>
          <a:xfrm flipH="1">
            <a:off x="8944095" y="3978039"/>
            <a:ext cx="7714" cy="209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chte verbindingslijn 159"/>
          <p:cNvCxnSpPr/>
          <p:nvPr/>
        </p:nvCxnSpPr>
        <p:spPr>
          <a:xfrm>
            <a:off x="4932040" y="1047338"/>
            <a:ext cx="0" cy="4325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al 116"/>
          <p:cNvSpPr/>
          <p:nvPr/>
        </p:nvSpPr>
        <p:spPr>
          <a:xfrm>
            <a:off x="97669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1</a:t>
            </a:r>
          </a:p>
        </p:txBody>
      </p:sp>
      <p:sp>
        <p:nvSpPr>
          <p:cNvPr id="162" name="Ovaal 161"/>
          <p:cNvSpPr/>
          <p:nvPr/>
        </p:nvSpPr>
        <p:spPr>
          <a:xfrm>
            <a:off x="1725823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2</a:t>
            </a:r>
          </a:p>
        </p:txBody>
      </p:sp>
      <p:sp>
        <p:nvSpPr>
          <p:cNvPr id="163" name="Ovaal 162"/>
          <p:cNvSpPr/>
          <p:nvPr/>
        </p:nvSpPr>
        <p:spPr>
          <a:xfrm>
            <a:off x="3268924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3</a:t>
            </a:r>
          </a:p>
        </p:txBody>
      </p:sp>
      <p:sp>
        <p:nvSpPr>
          <p:cNvPr id="164" name="Ovaal 163"/>
          <p:cNvSpPr/>
          <p:nvPr/>
        </p:nvSpPr>
        <p:spPr>
          <a:xfrm>
            <a:off x="4955541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1</a:t>
            </a:r>
          </a:p>
        </p:txBody>
      </p:sp>
      <p:sp>
        <p:nvSpPr>
          <p:cNvPr id="165" name="Ovaal 164"/>
          <p:cNvSpPr/>
          <p:nvPr/>
        </p:nvSpPr>
        <p:spPr>
          <a:xfrm>
            <a:off x="6583695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2</a:t>
            </a:r>
          </a:p>
        </p:txBody>
      </p:sp>
      <p:sp>
        <p:nvSpPr>
          <p:cNvPr id="166" name="Ovaal 165"/>
          <p:cNvSpPr/>
          <p:nvPr/>
        </p:nvSpPr>
        <p:spPr>
          <a:xfrm>
            <a:off x="8126796" y="1148963"/>
            <a:ext cx="358005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3</a:t>
            </a:r>
          </a:p>
        </p:txBody>
      </p:sp>
      <p:sp>
        <p:nvSpPr>
          <p:cNvPr id="169" name="Afgeronde rechthoek 168"/>
          <p:cNvSpPr/>
          <p:nvPr/>
        </p:nvSpPr>
        <p:spPr>
          <a:xfrm>
            <a:off x="149633" y="467341"/>
            <a:ext cx="215361" cy="20355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70" name="Tekstvak 169"/>
          <p:cNvSpPr txBox="1"/>
          <p:nvPr/>
        </p:nvSpPr>
        <p:spPr>
          <a:xfrm>
            <a:off x="497005" y="447490"/>
            <a:ext cx="250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algemeen</a:t>
            </a:r>
            <a:endParaRPr lang="nl-NL" sz="1200" dirty="0"/>
          </a:p>
        </p:txBody>
      </p:sp>
      <p:cxnSp>
        <p:nvCxnSpPr>
          <p:cNvPr id="171" name="Gekromde verbindingslijn 170"/>
          <p:cNvCxnSpPr/>
          <p:nvPr/>
        </p:nvCxnSpPr>
        <p:spPr>
          <a:xfrm rot="16200000" flipH="1">
            <a:off x="-82466" y="5270900"/>
            <a:ext cx="1896300" cy="180539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prstDash val="sysDot"/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Gekromde verbindingslijn 172"/>
          <p:cNvCxnSpPr/>
          <p:nvPr/>
        </p:nvCxnSpPr>
        <p:spPr>
          <a:xfrm rot="16200000" flipH="1">
            <a:off x="4556144" y="5111060"/>
            <a:ext cx="2226372" cy="170149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prstDash val="sysDot"/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Gekromde verbindingslijn 174"/>
          <p:cNvCxnSpPr/>
          <p:nvPr/>
        </p:nvCxnSpPr>
        <p:spPr>
          <a:xfrm rot="16200000" flipH="1">
            <a:off x="4822789" y="5111061"/>
            <a:ext cx="2226372" cy="170149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Gekromde verbindingslijn 175"/>
          <p:cNvCxnSpPr>
            <a:stCxn id="155" idx="2"/>
          </p:cNvCxnSpPr>
          <p:nvPr/>
        </p:nvCxnSpPr>
        <p:spPr>
          <a:xfrm rot="5400000">
            <a:off x="6779968" y="5632911"/>
            <a:ext cx="1352822" cy="1270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Gekromde verbindingslijn 177"/>
          <p:cNvCxnSpPr/>
          <p:nvPr/>
        </p:nvCxnSpPr>
        <p:spPr>
          <a:xfrm rot="5400000">
            <a:off x="7942360" y="5229782"/>
            <a:ext cx="1397199" cy="761880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1" name="Tekstvak 1030"/>
          <p:cNvSpPr txBox="1"/>
          <p:nvPr/>
        </p:nvSpPr>
        <p:spPr>
          <a:xfrm>
            <a:off x="955954" y="5484595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>
                    <a:lumMod val="50000"/>
                  </a:schemeClr>
                </a:solidFill>
              </a:rPr>
              <a:t>Fabrikant-specifieke </a:t>
            </a:r>
          </a:p>
          <a:p>
            <a:r>
              <a:rPr lang="nl-NL" sz="1200" dirty="0" smtClean="0">
                <a:solidFill>
                  <a:schemeClr val="bg1">
                    <a:lumMod val="50000"/>
                  </a:schemeClr>
                </a:solidFill>
              </a:rPr>
              <a:t>connectie</a:t>
            </a:r>
            <a:endParaRPr lang="nl-NL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 rot="16200000">
            <a:off x="2605116" y="1092213"/>
            <a:ext cx="1004868" cy="1152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FSCC</a:t>
            </a:r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 rot="16200000">
            <a:off x="2866988" y="3004976"/>
            <a:ext cx="414045" cy="1152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FSCH</a:t>
            </a:r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 rot="16200000">
            <a:off x="4791980" y="2421428"/>
            <a:ext cx="1167093" cy="1152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DRCT</a:t>
            </a:r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8" name="Rechte verbindingslijn met pijl 7"/>
          <p:cNvCxnSpPr>
            <a:stCxn id="5" idx="2"/>
            <a:endCxn id="6" idx="0"/>
          </p:cNvCxnSpPr>
          <p:nvPr/>
        </p:nvCxnSpPr>
        <p:spPr>
          <a:xfrm flipV="1">
            <a:off x="3650073" y="2997490"/>
            <a:ext cx="1149391" cy="583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 rot="16200000">
            <a:off x="3019388" y="3157376"/>
            <a:ext cx="414045" cy="1152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FSCH</a:t>
            </a:r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0" name="Rechthoek 9"/>
          <p:cNvSpPr/>
          <p:nvPr/>
        </p:nvSpPr>
        <p:spPr>
          <a:xfrm rot="16200000">
            <a:off x="3171788" y="3309776"/>
            <a:ext cx="414045" cy="1152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FSCH</a:t>
            </a:r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1" name="Rechthoek 10"/>
          <p:cNvSpPr/>
          <p:nvPr/>
        </p:nvSpPr>
        <p:spPr>
          <a:xfrm rot="16200000">
            <a:off x="3324188" y="3462176"/>
            <a:ext cx="414045" cy="1152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FSCH</a:t>
            </a:r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2" name="Rechthoek 11"/>
          <p:cNvSpPr/>
          <p:nvPr/>
        </p:nvSpPr>
        <p:spPr>
          <a:xfrm rot="16200000">
            <a:off x="3476588" y="3614576"/>
            <a:ext cx="414045" cy="1152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FSCH</a:t>
            </a:r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14" name="Rechte verbindingslijn met pijl 13"/>
          <p:cNvCxnSpPr>
            <a:endCxn id="6" idx="0"/>
          </p:cNvCxnSpPr>
          <p:nvPr/>
        </p:nvCxnSpPr>
        <p:spPr>
          <a:xfrm flipV="1">
            <a:off x="3802473" y="2997490"/>
            <a:ext cx="996991" cy="790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endCxn id="6" idx="0"/>
          </p:cNvCxnSpPr>
          <p:nvPr/>
        </p:nvCxnSpPr>
        <p:spPr>
          <a:xfrm flipV="1">
            <a:off x="4107273" y="2997490"/>
            <a:ext cx="692191" cy="98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stCxn id="12" idx="2"/>
            <a:endCxn id="6" idx="0"/>
          </p:cNvCxnSpPr>
          <p:nvPr/>
        </p:nvCxnSpPr>
        <p:spPr>
          <a:xfrm flipV="1">
            <a:off x="4259673" y="2997490"/>
            <a:ext cx="539791" cy="119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endCxn id="6" idx="0"/>
          </p:cNvCxnSpPr>
          <p:nvPr/>
        </p:nvCxnSpPr>
        <p:spPr>
          <a:xfrm flipV="1">
            <a:off x="3954873" y="2997490"/>
            <a:ext cx="844591" cy="88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4" idx="2"/>
            <a:endCxn id="6" idx="3"/>
          </p:cNvCxnSpPr>
          <p:nvPr/>
        </p:nvCxnSpPr>
        <p:spPr>
          <a:xfrm>
            <a:off x="3683614" y="1668276"/>
            <a:ext cx="1691913" cy="74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4770739" y="245504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>
                <a:solidFill>
                  <a:schemeClr val="bg1"/>
                </a:solidFill>
              </a:rPr>
              <a:t>ActSchdRef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819480" y="3164666"/>
            <a:ext cx="1296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>
                <a:solidFill>
                  <a:schemeClr val="bg1"/>
                </a:solidFill>
              </a:rPr>
              <a:t>Wmax</a:t>
            </a:r>
            <a:endParaRPr lang="nl-NL" sz="1200" dirty="0">
              <a:solidFill>
                <a:schemeClr val="bg1"/>
              </a:solidFill>
            </a:endParaRPr>
          </a:p>
        </p:txBody>
      </p:sp>
      <p:cxnSp>
        <p:nvCxnSpPr>
          <p:cNvPr id="39" name="Rechte verbindingslijn met pijl 38"/>
          <p:cNvCxnSpPr>
            <a:stCxn id="5" idx="3"/>
            <a:endCxn id="4" idx="1"/>
          </p:cNvCxnSpPr>
          <p:nvPr/>
        </p:nvCxnSpPr>
        <p:spPr>
          <a:xfrm flipV="1">
            <a:off x="3074011" y="2170711"/>
            <a:ext cx="33540" cy="120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/>
          <p:cNvSpPr txBox="1"/>
          <p:nvPr/>
        </p:nvSpPr>
        <p:spPr>
          <a:xfrm>
            <a:off x="2730739" y="1813915"/>
            <a:ext cx="800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>
                <a:solidFill>
                  <a:schemeClr val="bg1"/>
                </a:solidFill>
              </a:rPr>
              <a:t>SchdSt</a:t>
            </a:r>
            <a:endParaRPr lang="nl-NL" sz="1200" dirty="0">
              <a:solidFill>
                <a:schemeClr val="bg1"/>
              </a:solidFill>
            </a:endParaRPr>
          </a:p>
        </p:txBody>
      </p:sp>
      <p:cxnSp>
        <p:nvCxnSpPr>
          <p:cNvPr id="47" name="Rechte verbindingslijn met pijl 46"/>
          <p:cNvCxnSpPr>
            <a:stCxn id="9" idx="3"/>
            <a:endCxn id="4" idx="1"/>
          </p:cNvCxnSpPr>
          <p:nvPr/>
        </p:nvCxnSpPr>
        <p:spPr>
          <a:xfrm flipH="1" flipV="1">
            <a:off x="3107551" y="2170711"/>
            <a:ext cx="118860" cy="1355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10" idx="3"/>
            <a:endCxn id="4" idx="1"/>
          </p:cNvCxnSpPr>
          <p:nvPr/>
        </p:nvCxnSpPr>
        <p:spPr>
          <a:xfrm flipH="1" flipV="1">
            <a:off x="3107551" y="2170711"/>
            <a:ext cx="271260" cy="150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12" idx="3"/>
            <a:endCxn id="4" idx="1"/>
          </p:cNvCxnSpPr>
          <p:nvPr/>
        </p:nvCxnSpPr>
        <p:spPr>
          <a:xfrm flipH="1" flipV="1">
            <a:off x="3107551" y="2170711"/>
            <a:ext cx="576060" cy="181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hoek 54"/>
          <p:cNvSpPr/>
          <p:nvPr/>
        </p:nvSpPr>
        <p:spPr>
          <a:xfrm>
            <a:off x="251520" y="620688"/>
            <a:ext cx="1080120" cy="4104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latin typeface="Verdana" pitchFamily="34" charset="0"/>
              </a:rPr>
              <a:t>DER </a:t>
            </a:r>
            <a:r>
              <a:rPr lang="nl-NL" b="1" dirty="0" err="1" smtClean="0">
                <a:latin typeface="Verdana" pitchFamily="34" charset="0"/>
              </a:rPr>
              <a:t>central</a:t>
            </a:r>
            <a:r>
              <a:rPr lang="nl-NL" b="1" dirty="0" smtClean="0">
                <a:latin typeface="Verdana" pitchFamily="34" charset="0"/>
              </a:rPr>
              <a:t> control </a:t>
            </a:r>
            <a:r>
              <a:rPr lang="nl-NL" b="1" dirty="0" err="1" smtClean="0">
                <a:latin typeface="Verdana" pitchFamily="34" charset="0"/>
              </a:rPr>
              <a:t>function</a:t>
            </a:r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57" name="Rechte verbindingslijn met pijl 56"/>
          <p:cNvCxnSpPr>
            <a:stCxn id="55" idx="3"/>
            <a:endCxn id="4" idx="0"/>
          </p:cNvCxnSpPr>
          <p:nvPr/>
        </p:nvCxnSpPr>
        <p:spPr>
          <a:xfrm flipV="1">
            <a:off x="1331640" y="1668277"/>
            <a:ext cx="1199847" cy="1004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58"/>
          <p:cNvCxnSpPr>
            <a:stCxn id="55" idx="3"/>
            <a:endCxn id="5" idx="0"/>
          </p:cNvCxnSpPr>
          <p:nvPr/>
        </p:nvCxnSpPr>
        <p:spPr>
          <a:xfrm>
            <a:off x="1331640" y="2672916"/>
            <a:ext cx="1166308" cy="908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 rot="5400000">
            <a:off x="592105" y="416447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SchdSt,Beh,VldReq,EnaReq,SchdPrio,NumEntr,SchdIntv,ValASG</a:t>
            </a:r>
            <a:r>
              <a:rPr lang="nl-NL" sz="1200" dirty="0"/>
              <a:t> (</a:t>
            </a:r>
            <a:r>
              <a:rPr lang="nl-NL" sz="1200" dirty="0" err="1"/>
              <a:t>MmultiF</a:t>
            </a:r>
            <a:r>
              <a:rPr lang="nl-NL" sz="1200" dirty="0"/>
              <a:t>),</a:t>
            </a:r>
            <a:r>
              <a:rPr lang="nl-NL" sz="1200" dirty="0" err="1"/>
              <a:t>StrTm,IntvPer,IntvTyp,EvTrg,InSyn,SchdReuse</a:t>
            </a:r>
            <a:endParaRPr lang="nl-NL" sz="1200" dirty="0"/>
          </a:p>
        </p:txBody>
      </p:sp>
      <p:sp>
        <p:nvSpPr>
          <p:cNvPr id="62" name="Tekstvak 61"/>
          <p:cNvSpPr txBox="1"/>
          <p:nvPr/>
        </p:nvSpPr>
        <p:spPr>
          <a:xfrm rot="5400000">
            <a:off x="1483281" y="1908934"/>
            <a:ext cx="746907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Schd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3598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 rot="16200000">
            <a:off x="3684134" y="1097916"/>
            <a:ext cx="1004868" cy="1152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MMXU</a:t>
            </a:r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 rot="16200000">
            <a:off x="3907779" y="3004976"/>
            <a:ext cx="414045" cy="1152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FSCH</a:t>
            </a:r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9" name="Rechthoek 8"/>
          <p:cNvSpPr/>
          <p:nvPr/>
        </p:nvSpPr>
        <p:spPr>
          <a:xfrm rot="16200000">
            <a:off x="4060179" y="3157376"/>
            <a:ext cx="414045" cy="1152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FSCH</a:t>
            </a:r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0" name="Rechthoek 9"/>
          <p:cNvSpPr/>
          <p:nvPr/>
        </p:nvSpPr>
        <p:spPr>
          <a:xfrm rot="16200000">
            <a:off x="4212579" y="3309776"/>
            <a:ext cx="414045" cy="1152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FSCH</a:t>
            </a:r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1" name="Rechthoek 10"/>
          <p:cNvSpPr/>
          <p:nvPr/>
        </p:nvSpPr>
        <p:spPr>
          <a:xfrm rot="16200000">
            <a:off x="4364979" y="3462176"/>
            <a:ext cx="414045" cy="1152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i="0" baseline="0" dirty="0" smtClean="0">
                <a:latin typeface="Verdana" pitchFamily="34" charset="0"/>
              </a:rPr>
              <a:t>MMXU</a:t>
            </a:r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55" name="Rechthoek 54"/>
          <p:cNvSpPr/>
          <p:nvPr/>
        </p:nvSpPr>
        <p:spPr>
          <a:xfrm>
            <a:off x="251520" y="620688"/>
            <a:ext cx="1080120" cy="4104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latin typeface="Verdana" pitchFamily="34" charset="0"/>
              </a:rPr>
              <a:t>DER </a:t>
            </a:r>
            <a:r>
              <a:rPr lang="nl-NL" b="1" dirty="0" err="1" smtClean="0">
                <a:latin typeface="Verdana" pitchFamily="34" charset="0"/>
              </a:rPr>
              <a:t>central</a:t>
            </a:r>
            <a:r>
              <a:rPr lang="nl-NL" b="1" dirty="0" smtClean="0">
                <a:latin typeface="Verdana" pitchFamily="34" charset="0"/>
              </a:rPr>
              <a:t> control </a:t>
            </a:r>
            <a:r>
              <a:rPr lang="nl-NL" b="1" dirty="0" err="1" smtClean="0">
                <a:latin typeface="Verdana" pitchFamily="34" charset="0"/>
              </a:rPr>
              <a:t>function</a:t>
            </a:r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21" name="Rechte verbindingslijn met pijl 20"/>
          <p:cNvCxnSpPr>
            <a:stCxn id="4" idx="0"/>
          </p:cNvCxnSpPr>
          <p:nvPr/>
        </p:nvCxnSpPr>
        <p:spPr>
          <a:xfrm flipH="1" flipV="1">
            <a:off x="1331640" y="1673979"/>
            <a:ext cx="22788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>
            <a:stCxn id="5" idx="0"/>
          </p:cNvCxnSpPr>
          <p:nvPr/>
        </p:nvCxnSpPr>
        <p:spPr>
          <a:xfrm flipH="1">
            <a:off x="1331640" y="3581038"/>
            <a:ext cx="2207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endCxn id="5" idx="3"/>
          </p:cNvCxnSpPr>
          <p:nvPr/>
        </p:nvCxnSpPr>
        <p:spPr>
          <a:xfrm flipH="1">
            <a:off x="4114802" y="2176414"/>
            <a:ext cx="71766" cy="1197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4" idx="1"/>
            <a:endCxn id="9" idx="3"/>
          </p:cNvCxnSpPr>
          <p:nvPr/>
        </p:nvCxnSpPr>
        <p:spPr>
          <a:xfrm>
            <a:off x="4186569" y="2176414"/>
            <a:ext cx="80633" cy="1350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stCxn id="4" idx="1"/>
            <a:endCxn id="10" idx="3"/>
          </p:cNvCxnSpPr>
          <p:nvPr/>
        </p:nvCxnSpPr>
        <p:spPr>
          <a:xfrm>
            <a:off x="4186569" y="2176414"/>
            <a:ext cx="233033" cy="150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4" idx="1"/>
            <a:endCxn id="11" idx="3"/>
          </p:cNvCxnSpPr>
          <p:nvPr/>
        </p:nvCxnSpPr>
        <p:spPr>
          <a:xfrm>
            <a:off x="4186569" y="2176414"/>
            <a:ext cx="385433" cy="1654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5292080" y="343590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Calculation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5292080" y="135081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Measurement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1976336" y="1396981"/>
            <a:ext cx="155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TotW,TotVAr</a:t>
            </a:r>
            <a:endParaRPr lang="nl-NL" sz="1200" dirty="0"/>
          </a:p>
        </p:txBody>
      </p:sp>
      <p:sp>
        <p:nvSpPr>
          <p:cNvPr id="50" name="Tekstvak 49"/>
          <p:cNvSpPr txBox="1"/>
          <p:nvPr/>
        </p:nvSpPr>
        <p:spPr>
          <a:xfrm>
            <a:off x="1619672" y="3249417"/>
            <a:ext cx="191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TotW,TotVAr</a:t>
            </a:r>
            <a:r>
              <a:rPr lang="nl-NL" sz="1200" dirty="0" smtClean="0"/>
              <a:t> (</a:t>
            </a:r>
            <a:r>
              <a:rPr lang="nl-NL" sz="1200" dirty="0" err="1" smtClean="0"/>
              <a:t>cacluated</a:t>
            </a:r>
            <a:r>
              <a:rPr lang="nl-NL" sz="1200" dirty="0" smtClean="0"/>
              <a:t>)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5326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ek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58428"/>
              </p:ext>
            </p:extLst>
          </p:nvPr>
        </p:nvGraphicFramePr>
        <p:xfrm>
          <a:off x="288213" y="21278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ek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722555"/>
              </p:ext>
            </p:extLst>
          </p:nvPr>
        </p:nvGraphicFramePr>
        <p:xfrm>
          <a:off x="4708768" y="21300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3014949" y="3207028"/>
            <a:ext cx="15760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~ honderden</a:t>
            </a:r>
          </a:p>
          <a:p>
            <a:pPr algn="ctr"/>
            <a:r>
              <a:rPr lang="nl-NL" dirty="0" smtClean="0"/>
              <a:t>MW niveau</a:t>
            </a:r>
          </a:p>
          <a:p>
            <a:pPr algn="ctr"/>
            <a:r>
              <a:rPr lang="nl-NL" sz="1400" dirty="0" smtClean="0"/>
              <a:t>(sterk decentraal)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005800" y="3128205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~GW</a:t>
            </a:r>
          </a:p>
          <a:p>
            <a:pPr algn="ctr"/>
            <a:r>
              <a:rPr lang="nl-NL" sz="1400" dirty="0" smtClean="0"/>
              <a:t>niveau</a:t>
            </a:r>
            <a:endParaRPr lang="nl-NL" sz="1400" dirty="0"/>
          </a:p>
        </p:txBody>
      </p:sp>
      <p:sp>
        <p:nvSpPr>
          <p:cNvPr id="4" name="Tekstvak 3"/>
          <p:cNvSpPr txBox="1"/>
          <p:nvPr/>
        </p:nvSpPr>
        <p:spPr>
          <a:xfrm rot="16200000">
            <a:off x="-1063186" y="3056601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Nieuwe Productie-eenheden</a:t>
            </a:r>
            <a:endParaRPr lang="nl-NL" sz="1400" dirty="0"/>
          </a:p>
        </p:txBody>
      </p:sp>
      <p:sp>
        <p:nvSpPr>
          <p:cNvPr id="14" name="Tekstvak 13"/>
          <p:cNvSpPr txBox="1"/>
          <p:nvPr/>
        </p:nvSpPr>
        <p:spPr>
          <a:xfrm>
            <a:off x="536400" y="2271899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N=honderd-</a:t>
            </a:r>
          </a:p>
          <a:p>
            <a:r>
              <a:rPr lang="nl-NL" dirty="0" err="1" smtClean="0"/>
              <a:t>duidenden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4932040" y="227189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N=</a:t>
            </a:r>
            <a:r>
              <a:rPr lang="nl-NL" dirty="0" err="1" smtClean="0"/>
              <a:t>duidenden</a:t>
            </a:r>
            <a:endParaRPr lang="nl-NL" dirty="0"/>
          </a:p>
        </p:txBody>
      </p:sp>
      <p:sp>
        <p:nvSpPr>
          <p:cNvPr id="16" name="Ovaal 15"/>
          <p:cNvSpPr/>
          <p:nvPr/>
        </p:nvSpPr>
        <p:spPr>
          <a:xfrm>
            <a:off x="467544" y="2139342"/>
            <a:ext cx="1478216" cy="9813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dirty="0"/>
          </a:p>
        </p:txBody>
      </p:sp>
      <p:sp>
        <p:nvSpPr>
          <p:cNvPr id="17" name="Ovaal 16"/>
          <p:cNvSpPr/>
          <p:nvPr/>
        </p:nvSpPr>
        <p:spPr>
          <a:xfrm>
            <a:off x="7740352" y="3039514"/>
            <a:ext cx="1193336" cy="98135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91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51520" y="2276872"/>
            <a:ext cx="1656184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dirty="0" smtClean="0"/>
              <a:t>Fysieke varianten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2590450" y="2276872"/>
            <a:ext cx="1656184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dirty="0" smtClean="0"/>
              <a:t>Communicatie Protocollen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4929380" y="2276872"/>
            <a:ext cx="1656184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dirty="0" smtClean="0"/>
              <a:t>Informatie verschillen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7268308" y="2276872"/>
            <a:ext cx="1656184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dirty="0" smtClean="0"/>
              <a:t>Configuratie</a:t>
            </a:r>
            <a:endParaRPr lang="nl-NL" dirty="0"/>
          </a:p>
        </p:txBody>
      </p:sp>
      <p:sp>
        <p:nvSpPr>
          <p:cNvPr id="4" name="Kruis 3"/>
          <p:cNvSpPr/>
          <p:nvPr/>
        </p:nvSpPr>
        <p:spPr>
          <a:xfrm rot="2700000">
            <a:off x="2102557" y="2733418"/>
            <a:ext cx="293040" cy="311042"/>
          </a:xfrm>
          <a:prstGeom prst="plus">
            <a:avLst>
              <a:gd name="adj" fmla="val 391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dirty="0"/>
          </a:p>
        </p:txBody>
      </p:sp>
      <p:sp>
        <p:nvSpPr>
          <p:cNvPr id="20" name="Kruis 19"/>
          <p:cNvSpPr/>
          <p:nvPr/>
        </p:nvSpPr>
        <p:spPr>
          <a:xfrm rot="2700000">
            <a:off x="4441487" y="2733419"/>
            <a:ext cx="293040" cy="311042"/>
          </a:xfrm>
          <a:prstGeom prst="plus">
            <a:avLst>
              <a:gd name="adj" fmla="val 391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dirty="0"/>
          </a:p>
        </p:txBody>
      </p:sp>
      <p:sp>
        <p:nvSpPr>
          <p:cNvPr id="21" name="Kruis 20"/>
          <p:cNvSpPr/>
          <p:nvPr/>
        </p:nvSpPr>
        <p:spPr>
          <a:xfrm rot="2700000">
            <a:off x="6780417" y="2733419"/>
            <a:ext cx="293040" cy="311042"/>
          </a:xfrm>
          <a:prstGeom prst="plus">
            <a:avLst>
              <a:gd name="adj" fmla="val 391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7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07" y="3429000"/>
            <a:ext cx="2795868" cy="2284738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hthoek 63"/>
          <p:cNvSpPr/>
          <p:nvPr/>
        </p:nvSpPr>
        <p:spPr>
          <a:xfrm>
            <a:off x="5724128" y="3140968"/>
            <a:ext cx="2830645" cy="2572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Inventarisatie EU implementaties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323528" y="836712"/>
            <a:ext cx="1224136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err="1" smtClean="0">
                <a:solidFill>
                  <a:schemeClr val="tx1"/>
                </a:solidFill>
              </a:rPr>
              <a:t>RfG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1691680" y="836712"/>
            <a:ext cx="1224136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DCC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3059832" y="836712"/>
            <a:ext cx="1224136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GL SO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59832" y="3501008"/>
            <a:ext cx="1224136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GLDPM</a:t>
            </a:r>
            <a:endParaRPr lang="nl-NL" i="1" dirty="0">
              <a:solidFill>
                <a:schemeClr val="tx1"/>
              </a:solidFill>
            </a:endParaRPr>
          </a:p>
        </p:txBody>
      </p:sp>
      <p:cxnSp>
        <p:nvCxnSpPr>
          <p:cNvPr id="9" name="Rechte verbindingslijn 8"/>
          <p:cNvCxnSpPr/>
          <p:nvPr/>
        </p:nvCxnSpPr>
        <p:spPr>
          <a:xfrm>
            <a:off x="625243" y="148478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625243" y="162880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625243" y="177281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625243" y="191683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625243" y="2060848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625243" y="220486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625243" y="23488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625243" y="249289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625243" y="26369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625243" y="278092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>
            <a:off x="1979712" y="148478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979712" y="162880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>
            <a:off x="1979712" y="177281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1979712" y="191683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>
            <a:off x="1979712" y="206084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1979712" y="220486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1979712" y="2348880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1979712" y="2492896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1979712" y="26369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>
            <a:off x="1979712" y="278092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>
            <a:off x="3347864" y="148478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3347864" y="162880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3347864" y="177281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>
            <a:off x="3347864" y="191683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3347864" y="2060848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>
            <a:off x="3347864" y="220486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3347864" y="23488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>
            <a:off x="3347864" y="249289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>
            <a:off x="3347864" y="26369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>
            <a:off x="3347864" y="278092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JL-RECHTS 38"/>
          <p:cNvSpPr/>
          <p:nvPr/>
        </p:nvSpPr>
        <p:spPr>
          <a:xfrm>
            <a:off x="4499992" y="1304764"/>
            <a:ext cx="792088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5528610" y="1382418"/>
            <a:ext cx="1368152" cy="162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Bijlage 1</a:t>
            </a:r>
            <a:endParaRPr lang="nl-NL" i="1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40"/>
          <p:cNvCxnSpPr/>
          <p:nvPr/>
        </p:nvCxnSpPr>
        <p:spPr>
          <a:xfrm>
            <a:off x="5875802" y="2030490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5875802" y="2174506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5875802" y="2318522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>
            <a:off x="5875802" y="2462538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hoek 50"/>
          <p:cNvSpPr/>
          <p:nvPr/>
        </p:nvSpPr>
        <p:spPr>
          <a:xfrm>
            <a:off x="4932040" y="908720"/>
            <a:ext cx="2535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1200" i="1" dirty="0" err="1" smtClean="0"/>
              <a:t>RfG</a:t>
            </a:r>
            <a:r>
              <a:rPr lang="nl-NL" sz="1200" i="1" dirty="0" smtClean="0"/>
              <a:t>, DCC en GL SO artikelen met relatie Interface specificatie</a:t>
            </a:r>
            <a:endParaRPr lang="nl-NL" sz="1200" i="1" dirty="0"/>
          </a:p>
        </p:txBody>
      </p:sp>
      <p:sp>
        <p:nvSpPr>
          <p:cNvPr id="52" name="Rechthoek 51"/>
          <p:cNvSpPr/>
          <p:nvPr/>
        </p:nvSpPr>
        <p:spPr>
          <a:xfrm>
            <a:off x="7020272" y="1382418"/>
            <a:ext cx="1656184" cy="1614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err="1" smtClean="0">
                <a:solidFill>
                  <a:schemeClr val="tx1"/>
                </a:solidFill>
              </a:rPr>
              <a:t>Requirements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 rot="19336939">
            <a:off x="7068057" y="192974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7504359" y="22725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OPEX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7597672" y="2636912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Privacy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kstvak 55"/>
          <p:cNvSpPr txBox="1"/>
          <p:nvPr/>
        </p:nvSpPr>
        <p:spPr>
          <a:xfrm rot="2221760">
            <a:off x="7873065" y="206632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Beheer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kstvak 56"/>
          <p:cNvSpPr txBox="1"/>
          <p:nvPr/>
        </p:nvSpPr>
        <p:spPr>
          <a:xfrm>
            <a:off x="7212262" y="24928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PIJL-OMLAAG 57"/>
          <p:cNvSpPr/>
          <p:nvPr/>
        </p:nvSpPr>
        <p:spPr>
          <a:xfrm>
            <a:off x="7251612" y="620688"/>
            <a:ext cx="252747" cy="518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PIJL-OMLAAG 58"/>
          <p:cNvSpPr/>
          <p:nvPr/>
        </p:nvSpPr>
        <p:spPr>
          <a:xfrm>
            <a:off x="7597672" y="620688"/>
            <a:ext cx="252747" cy="518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PIJL-OMLAAG 59"/>
          <p:cNvSpPr/>
          <p:nvPr/>
        </p:nvSpPr>
        <p:spPr>
          <a:xfrm>
            <a:off x="7939621" y="620688"/>
            <a:ext cx="252747" cy="518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PIJL-OMLAAG 60"/>
          <p:cNvSpPr/>
          <p:nvPr/>
        </p:nvSpPr>
        <p:spPr>
          <a:xfrm>
            <a:off x="8302028" y="620688"/>
            <a:ext cx="252747" cy="518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kstvak 61"/>
          <p:cNvSpPr txBox="1"/>
          <p:nvPr/>
        </p:nvSpPr>
        <p:spPr>
          <a:xfrm>
            <a:off x="7020272" y="188640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NL </a:t>
            </a:r>
            <a:r>
              <a:rPr lang="nl-NL" dirty="0" err="1" smtClean="0"/>
              <a:t>DSO’s</a:t>
            </a:r>
            <a:r>
              <a:rPr lang="nl-NL" dirty="0" smtClean="0"/>
              <a:t>, TSO, …</a:t>
            </a:r>
            <a:endParaRPr lang="nl-NL" dirty="0"/>
          </a:p>
        </p:txBody>
      </p:sp>
      <p:sp>
        <p:nvSpPr>
          <p:cNvPr id="66" name="Ovaal 65"/>
          <p:cNvSpPr/>
          <p:nvPr/>
        </p:nvSpPr>
        <p:spPr>
          <a:xfrm>
            <a:off x="7597672" y="47251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al 66"/>
          <p:cNvSpPr/>
          <p:nvPr/>
        </p:nvSpPr>
        <p:spPr>
          <a:xfrm>
            <a:off x="7950524" y="47971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/>
          <p:cNvSpPr/>
          <p:nvPr/>
        </p:nvSpPr>
        <p:spPr>
          <a:xfrm>
            <a:off x="6523874" y="42935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al 68"/>
          <p:cNvSpPr/>
          <p:nvPr/>
        </p:nvSpPr>
        <p:spPr>
          <a:xfrm>
            <a:off x="7212262" y="45823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82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31" y="3448835"/>
            <a:ext cx="2795868" cy="2284738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hthoek 63"/>
          <p:cNvSpPr/>
          <p:nvPr/>
        </p:nvSpPr>
        <p:spPr>
          <a:xfrm>
            <a:off x="539552" y="3160803"/>
            <a:ext cx="2830645" cy="2572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Inventarisatie EU implementaties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40" name="Rechthoek 39"/>
          <p:cNvSpPr/>
          <p:nvPr/>
        </p:nvSpPr>
        <p:spPr>
          <a:xfrm>
            <a:off x="344034" y="1402253"/>
            <a:ext cx="1368152" cy="162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smtClean="0">
                <a:solidFill>
                  <a:schemeClr val="tx1"/>
                </a:solidFill>
              </a:rPr>
              <a:t>Bijlage 1</a:t>
            </a:r>
            <a:endParaRPr lang="nl-NL" i="1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40"/>
          <p:cNvCxnSpPr/>
          <p:nvPr/>
        </p:nvCxnSpPr>
        <p:spPr>
          <a:xfrm>
            <a:off x="691226" y="2050325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691226" y="2194341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691226" y="2338357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>
            <a:off x="691226" y="2482373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hoek 50"/>
          <p:cNvSpPr/>
          <p:nvPr/>
        </p:nvSpPr>
        <p:spPr>
          <a:xfrm>
            <a:off x="90910" y="761112"/>
            <a:ext cx="1939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1200" i="1" dirty="0" err="1" smtClean="0"/>
              <a:t>RfG</a:t>
            </a:r>
            <a:r>
              <a:rPr lang="nl-NL" sz="1200" i="1" dirty="0" smtClean="0"/>
              <a:t>, DCC en GL SO artikelen met relatie Interface specificatie</a:t>
            </a:r>
            <a:endParaRPr lang="nl-NL" sz="1200" i="1" dirty="0"/>
          </a:p>
        </p:txBody>
      </p:sp>
      <p:sp>
        <p:nvSpPr>
          <p:cNvPr id="52" name="Rechthoek 51"/>
          <p:cNvSpPr/>
          <p:nvPr/>
        </p:nvSpPr>
        <p:spPr>
          <a:xfrm>
            <a:off x="1835696" y="1402253"/>
            <a:ext cx="1656184" cy="1614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i="1" dirty="0" err="1" smtClean="0">
                <a:solidFill>
                  <a:schemeClr val="tx1"/>
                </a:solidFill>
              </a:rPr>
              <a:t>Requirements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 rot="19336939">
            <a:off x="1883481" y="194958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2319783" y="229240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OPEX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2413096" y="2656747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Privacy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kstvak 55"/>
          <p:cNvSpPr txBox="1"/>
          <p:nvPr/>
        </p:nvSpPr>
        <p:spPr>
          <a:xfrm rot="2221760">
            <a:off x="2688489" y="20861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Beheer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kstvak 56"/>
          <p:cNvSpPr txBox="1"/>
          <p:nvPr/>
        </p:nvSpPr>
        <p:spPr>
          <a:xfrm>
            <a:off x="2027686" y="25127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2413096" y="47449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al 66"/>
          <p:cNvSpPr/>
          <p:nvPr/>
        </p:nvSpPr>
        <p:spPr>
          <a:xfrm>
            <a:off x="2765948" y="481698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/>
          <p:cNvSpPr/>
          <p:nvPr/>
        </p:nvSpPr>
        <p:spPr>
          <a:xfrm>
            <a:off x="1339298" y="43133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al 68"/>
          <p:cNvSpPr/>
          <p:nvPr/>
        </p:nvSpPr>
        <p:spPr>
          <a:xfrm>
            <a:off x="2027686" y="46021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Tekstvak 78"/>
          <p:cNvSpPr txBox="1"/>
          <p:nvPr/>
        </p:nvSpPr>
        <p:spPr>
          <a:xfrm>
            <a:off x="4644008" y="2247530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b="1" dirty="0" smtClean="0">
                <a:solidFill>
                  <a:srgbClr val="D47FB1"/>
                </a:solidFill>
              </a:rPr>
              <a:t>Business</a:t>
            </a:r>
            <a:endParaRPr lang="nl-NL" sz="1200" b="1" dirty="0">
              <a:solidFill>
                <a:srgbClr val="D47FB1"/>
              </a:solidFill>
            </a:endParaRPr>
          </a:p>
        </p:txBody>
      </p:sp>
      <p:sp>
        <p:nvSpPr>
          <p:cNvPr id="80" name="Tekstvak 79"/>
          <p:cNvSpPr txBox="1"/>
          <p:nvPr/>
        </p:nvSpPr>
        <p:spPr>
          <a:xfrm>
            <a:off x="4644008" y="2707184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b="1" dirty="0" err="1" smtClean="0">
                <a:solidFill>
                  <a:srgbClr val="436E99"/>
                </a:solidFill>
              </a:rPr>
              <a:t>Function</a:t>
            </a:r>
            <a:endParaRPr lang="nl-NL" sz="1200" b="1" dirty="0">
              <a:solidFill>
                <a:srgbClr val="436E99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>
            <a:off x="4644008" y="3438884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b="1" dirty="0" smtClean="0">
                <a:solidFill>
                  <a:srgbClr val="FBB130"/>
                </a:solidFill>
              </a:rPr>
              <a:t>Information</a:t>
            </a:r>
            <a:endParaRPr lang="nl-NL" sz="1200" b="1" dirty="0">
              <a:solidFill>
                <a:srgbClr val="FBB130"/>
              </a:solidFill>
            </a:endParaRPr>
          </a:p>
        </p:txBody>
      </p:sp>
      <p:sp>
        <p:nvSpPr>
          <p:cNvPr id="82" name="Tekstvak 81"/>
          <p:cNvSpPr txBox="1"/>
          <p:nvPr/>
        </p:nvSpPr>
        <p:spPr>
          <a:xfrm>
            <a:off x="4644008" y="4245487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b="1" dirty="0" smtClean="0">
                <a:solidFill>
                  <a:srgbClr val="1DA353"/>
                </a:solidFill>
              </a:rPr>
              <a:t>Communication</a:t>
            </a:r>
            <a:endParaRPr lang="nl-NL" sz="1200" b="1" dirty="0">
              <a:solidFill>
                <a:srgbClr val="1DA353"/>
              </a:solidFill>
            </a:endParaRPr>
          </a:p>
        </p:txBody>
      </p:sp>
      <p:sp>
        <p:nvSpPr>
          <p:cNvPr id="83" name="Tekstvak 82"/>
          <p:cNvSpPr txBox="1"/>
          <p:nvPr/>
        </p:nvSpPr>
        <p:spPr>
          <a:xfrm>
            <a:off x="4644008" y="4880785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1200" b="1" dirty="0" smtClean="0">
                <a:solidFill>
                  <a:srgbClr val="9CA1A6"/>
                </a:solidFill>
              </a:rPr>
              <a:t>Component</a:t>
            </a:r>
            <a:endParaRPr lang="nl-NL" sz="1200" b="1" dirty="0">
              <a:solidFill>
                <a:srgbClr val="9CA1A6"/>
              </a:solidFill>
            </a:endParaRPr>
          </a:p>
        </p:txBody>
      </p:sp>
      <p:sp>
        <p:nvSpPr>
          <p:cNvPr id="3" name="Rechteraccolade 2"/>
          <p:cNvSpPr/>
          <p:nvPr/>
        </p:nvSpPr>
        <p:spPr>
          <a:xfrm>
            <a:off x="3637232" y="1390220"/>
            <a:ext cx="946256" cy="43433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Tekstvak 130"/>
          <p:cNvSpPr txBox="1"/>
          <p:nvPr/>
        </p:nvSpPr>
        <p:spPr>
          <a:xfrm>
            <a:off x="6391495" y="1772816"/>
            <a:ext cx="21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Interface specificatie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6012157" y="2247530"/>
            <a:ext cx="288426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D47FB1"/>
                </a:solidFill>
              </a:rPr>
              <a:t>Verantwoordelijkheden en rollen partijen</a:t>
            </a:r>
            <a:endParaRPr lang="nl-NL" sz="1200" dirty="0">
              <a:solidFill>
                <a:srgbClr val="D47FB1"/>
              </a:solidFill>
            </a:endParaRPr>
          </a:p>
        </p:txBody>
      </p:sp>
      <p:sp>
        <p:nvSpPr>
          <p:cNvPr id="134" name="Tekstvak 133"/>
          <p:cNvSpPr txBox="1"/>
          <p:nvPr/>
        </p:nvSpPr>
        <p:spPr>
          <a:xfrm>
            <a:off x="6012158" y="2614851"/>
            <a:ext cx="2884261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436E99"/>
                </a:solidFill>
              </a:rPr>
              <a:t>Wat moet de interface kunnen? Wat moet het </a:t>
            </a:r>
            <a:r>
              <a:rPr lang="nl-NL" sz="1200" dirty="0" err="1" smtClean="0">
                <a:solidFill>
                  <a:srgbClr val="436E99"/>
                </a:solidFill>
              </a:rPr>
              <a:t>omveld</a:t>
            </a:r>
            <a:r>
              <a:rPr lang="nl-NL" sz="1200" dirty="0" smtClean="0">
                <a:solidFill>
                  <a:srgbClr val="436E99"/>
                </a:solidFill>
              </a:rPr>
              <a:t> kunnen en past dit samen?</a:t>
            </a:r>
            <a:endParaRPr lang="nl-NL" sz="1200" dirty="0">
              <a:solidFill>
                <a:srgbClr val="436E99"/>
              </a:solidFill>
            </a:endParaRPr>
          </a:p>
        </p:txBody>
      </p:sp>
      <p:sp>
        <p:nvSpPr>
          <p:cNvPr id="135" name="Tekstvak 134"/>
          <p:cNvSpPr txBox="1"/>
          <p:nvPr/>
        </p:nvSpPr>
        <p:spPr>
          <a:xfrm>
            <a:off x="6012157" y="3161885"/>
            <a:ext cx="288426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FBB130"/>
                </a:solidFill>
              </a:rPr>
              <a:t>Welke informatie wordt er gedeeld, in welk format, is het goed bruikbaar in de eisen vanuit business en functies? Welke overige eisen gelden er? </a:t>
            </a:r>
            <a:endParaRPr lang="nl-NL" sz="1200" dirty="0">
              <a:solidFill>
                <a:srgbClr val="FBB130"/>
              </a:solidFill>
            </a:endParaRPr>
          </a:p>
        </p:txBody>
      </p:sp>
      <p:sp>
        <p:nvSpPr>
          <p:cNvPr id="136" name="Tekstvak 135"/>
          <p:cNvSpPr txBox="1"/>
          <p:nvPr/>
        </p:nvSpPr>
        <p:spPr>
          <a:xfrm>
            <a:off x="6012157" y="4060821"/>
            <a:ext cx="2884262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1DA353"/>
                </a:solidFill>
              </a:rPr>
              <a:t>Welke communicatie technologie past het beste bij de </a:t>
            </a:r>
            <a:r>
              <a:rPr lang="nl-NL" sz="1200" dirty="0" err="1" smtClean="0">
                <a:solidFill>
                  <a:srgbClr val="1DA353"/>
                </a:solidFill>
              </a:rPr>
              <a:t>requirements</a:t>
            </a:r>
            <a:r>
              <a:rPr lang="nl-NL" sz="1200" dirty="0" smtClean="0">
                <a:solidFill>
                  <a:srgbClr val="1DA353"/>
                </a:solidFill>
              </a:rPr>
              <a:t> en de </a:t>
            </a:r>
            <a:r>
              <a:rPr lang="nl-NL" sz="1200" dirty="0" err="1" smtClean="0">
                <a:solidFill>
                  <a:srgbClr val="1DA353"/>
                </a:solidFill>
              </a:rPr>
              <a:t>informatieuitwisseling</a:t>
            </a:r>
            <a:r>
              <a:rPr lang="nl-NL" sz="1200" dirty="0" smtClean="0">
                <a:solidFill>
                  <a:srgbClr val="1DA353"/>
                </a:solidFill>
              </a:rPr>
              <a:t> als gespecificeerd?</a:t>
            </a:r>
            <a:endParaRPr lang="nl-NL" sz="1200" dirty="0">
              <a:solidFill>
                <a:srgbClr val="1DA353"/>
              </a:solidFill>
            </a:endParaRPr>
          </a:p>
        </p:txBody>
      </p:sp>
      <p:sp>
        <p:nvSpPr>
          <p:cNvPr id="137" name="Tekstvak 136"/>
          <p:cNvSpPr txBox="1"/>
          <p:nvPr/>
        </p:nvSpPr>
        <p:spPr>
          <a:xfrm>
            <a:off x="6012157" y="4788452"/>
            <a:ext cx="2884261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9CA1A6"/>
                </a:solidFill>
              </a:rPr>
              <a:t>Wat zijn de fysieke vereisten aan de </a:t>
            </a:r>
            <a:r>
              <a:rPr lang="nl-NL" sz="1200" dirty="0" err="1" smtClean="0">
                <a:solidFill>
                  <a:srgbClr val="9CA1A6"/>
                </a:solidFill>
              </a:rPr>
              <a:t>devices</a:t>
            </a:r>
            <a:r>
              <a:rPr lang="nl-NL" sz="1200" dirty="0" smtClean="0">
                <a:solidFill>
                  <a:srgbClr val="9CA1A6"/>
                </a:solidFill>
              </a:rPr>
              <a:t>?</a:t>
            </a:r>
            <a:endParaRPr lang="nl-NL" sz="1200" dirty="0">
              <a:solidFill>
                <a:srgbClr val="9CA1A6"/>
              </a:solidFill>
            </a:endParaRPr>
          </a:p>
        </p:txBody>
      </p:sp>
      <p:sp>
        <p:nvSpPr>
          <p:cNvPr id="46" name="Tekstvak 45"/>
          <p:cNvSpPr txBox="1"/>
          <p:nvPr/>
        </p:nvSpPr>
        <p:spPr>
          <a:xfrm rot="16200000">
            <a:off x="3614427" y="2395754"/>
            <a:ext cx="1790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Begrijpen en inpassen</a:t>
            </a:r>
            <a:endParaRPr lang="nl-NL" sz="1400" dirty="0"/>
          </a:p>
        </p:txBody>
      </p:sp>
      <p:sp>
        <p:nvSpPr>
          <p:cNvPr id="138" name="Tekstvak 137"/>
          <p:cNvSpPr txBox="1"/>
          <p:nvPr/>
        </p:nvSpPr>
        <p:spPr>
          <a:xfrm rot="16200000">
            <a:off x="3422424" y="4491922"/>
            <a:ext cx="21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Implementatie beschrijving</a:t>
            </a:r>
            <a:endParaRPr lang="nl-NL" sz="1400" dirty="0"/>
          </a:p>
        </p:txBody>
      </p:sp>
      <p:cxnSp>
        <p:nvCxnSpPr>
          <p:cNvPr id="48" name="Rechte verbindingslijn met pijl 47"/>
          <p:cNvCxnSpPr/>
          <p:nvPr/>
        </p:nvCxnSpPr>
        <p:spPr>
          <a:xfrm flipV="1">
            <a:off x="4716016" y="2292403"/>
            <a:ext cx="0" cy="1027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echte verbindingslijn met pijl 138"/>
          <p:cNvCxnSpPr/>
          <p:nvPr/>
        </p:nvCxnSpPr>
        <p:spPr>
          <a:xfrm>
            <a:off x="4716016" y="3679516"/>
            <a:ext cx="0" cy="1027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72939"/>
              </p:ext>
            </p:extLst>
          </p:nvPr>
        </p:nvGraphicFramePr>
        <p:xfrm>
          <a:off x="179514" y="1052736"/>
          <a:ext cx="8466462" cy="6128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716"/>
                <a:gridCol w="1026238"/>
                <a:gridCol w="5558790"/>
                <a:gridCol w="940718"/>
              </a:tblGrid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Market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Enterprise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526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Operation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Station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Field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252028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Process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05485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Distribution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Customer </a:t>
                      </a:r>
                      <a:r>
                        <a:rPr lang="nl-NL" sz="1000" dirty="0" err="1" smtClean="0"/>
                        <a:t>Premises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668343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A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800W-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1MW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588224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B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1MW</a:t>
            </a:r>
            <a:r>
              <a:rPr lang="nl-NL" sz="900" dirty="0">
                <a:solidFill>
                  <a:schemeClr val="tx1"/>
                </a:solidFill>
              </a:rPr>
              <a:t> </a:t>
            </a:r>
            <a:r>
              <a:rPr lang="nl-NL" sz="900" dirty="0" smtClean="0">
                <a:solidFill>
                  <a:schemeClr val="tx1"/>
                </a:solidFill>
              </a:rPr>
              <a:t>– 50MW</a:t>
            </a:r>
          </a:p>
        </p:txBody>
      </p:sp>
      <p:sp>
        <p:nvSpPr>
          <p:cNvPr id="10" name="Rechthoek 9"/>
          <p:cNvSpPr/>
          <p:nvPr/>
        </p:nvSpPr>
        <p:spPr>
          <a:xfrm>
            <a:off x="5413179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C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50MW-60MW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4091176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&gt;60MW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2426879" y="3933056"/>
            <a:ext cx="648073" cy="9334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nl-NL" sz="900" dirty="0" smtClean="0">
                <a:solidFill>
                  <a:schemeClr val="bg1"/>
                </a:solidFill>
              </a:rPr>
              <a:t>DCC Load</a:t>
            </a:r>
          </a:p>
          <a:p>
            <a:pPr algn="ctr"/>
            <a:r>
              <a:rPr lang="nl-NL" sz="900" dirty="0" err="1" smtClean="0">
                <a:solidFill>
                  <a:schemeClr val="bg1"/>
                </a:solidFill>
              </a:rPr>
              <a:t>Intallatie</a:t>
            </a:r>
            <a:endParaRPr lang="nl-NL" sz="900" dirty="0">
              <a:solidFill>
                <a:schemeClr val="bg1"/>
              </a:solidFill>
            </a:endParaRPr>
          </a:p>
        </p:txBody>
      </p:sp>
      <p:pic>
        <p:nvPicPr>
          <p:cNvPr id="1030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44" y="3935102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ep 1052"/>
          <p:cNvGrpSpPr/>
          <p:nvPr/>
        </p:nvGrpSpPr>
        <p:grpSpPr>
          <a:xfrm>
            <a:off x="3347864" y="3725393"/>
            <a:ext cx="864096" cy="981490"/>
            <a:chOff x="3491880" y="3702801"/>
            <a:chExt cx="864096" cy="981490"/>
          </a:xfrm>
        </p:grpSpPr>
        <p:pic>
          <p:nvPicPr>
            <p:cNvPr id="42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1" name="Rechte verbindingslijn 1030"/>
          <p:cNvCxnSpPr/>
          <p:nvPr/>
        </p:nvCxnSpPr>
        <p:spPr>
          <a:xfrm>
            <a:off x="1514975" y="5866695"/>
            <a:ext cx="6873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kstvak 1031"/>
          <p:cNvSpPr txBox="1"/>
          <p:nvPr/>
        </p:nvSpPr>
        <p:spPr>
          <a:xfrm>
            <a:off x="6668203" y="5857527"/>
            <a:ext cx="10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MV/LV </a:t>
            </a:r>
            <a:r>
              <a:rPr lang="nl-NL" sz="1400" dirty="0" err="1" smtClean="0"/>
              <a:t>Grid</a:t>
            </a:r>
            <a:endParaRPr lang="nl-NL" sz="1400" dirty="0"/>
          </a:p>
        </p:txBody>
      </p:sp>
      <p:cxnSp>
        <p:nvCxnSpPr>
          <p:cNvPr id="46" name="Rechte verbindingslijn 45"/>
          <p:cNvCxnSpPr/>
          <p:nvPr/>
        </p:nvCxnSpPr>
        <p:spPr>
          <a:xfrm>
            <a:off x="1281792" y="3844003"/>
            <a:ext cx="348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al 1033"/>
          <p:cNvSpPr/>
          <p:nvPr/>
        </p:nvSpPr>
        <p:spPr>
          <a:xfrm>
            <a:off x="1060570" y="3702030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49" name="Ovaal 48"/>
          <p:cNvSpPr/>
          <p:nvPr/>
        </p:nvSpPr>
        <p:spPr>
          <a:xfrm>
            <a:off x="915732" y="3702801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50" name="Rechte verbindingslijn 49"/>
          <p:cNvCxnSpPr/>
          <p:nvPr/>
        </p:nvCxnSpPr>
        <p:spPr>
          <a:xfrm>
            <a:off x="1514975" y="3818951"/>
            <a:ext cx="0" cy="691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>
            <a:off x="1514975" y="4942243"/>
            <a:ext cx="0" cy="92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1403648" y="4471523"/>
            <a:ext cx="111327" cy="470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Rechte verbindingslijn 1042"/>
          <p:cNvCxnSpPr/>
          <p:nvPr/>
        </p:nvCxnSpPr>
        <p:spPr>
          <a:xfrm>
            <a:off x="7868700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8028385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802838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694826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6797153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>
            <a:off x="6956838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574046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558935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574904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442590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427479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/>
          <p:nvPr/>
        </p:nvCxnSpPr>
        <p:spPr>
          <a:xfrm>
            <a:off x="443448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748466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>
            <a:off x="2597355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>
            <a:off x="2757040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Rechte verbindingslijn 1049"/>
          <p:cNvCxnSpPr/>
          <p:nvPr/>
        </p:nvCxnSpPr>
        <p:spPr>
          <a:xfrm flipH="1">
            <a:off x="7838076" y="5179887"/>
            <a:ext cx="1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7846288" y="5125694"/>
            <a:ext cx="0" cy="10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ep 91"/>
          <p:cNvGrpSpPr/>
          <p:nvPr/>
        </p:nvGrpSpPr>
        <p:grpSpPr>
          <a:xfrm>
            <a:off x="4788024" y="3810083"/>
            <a:ext cx="679295" cy="771582"/>
            <a:chOff x="3491880" y="3702801"/>
            <a:chExt cx="864096" cy="981490"/>
          </a:xfrm>
        </p:grpSpPr>
        <p:pic>
          <p:nvPicPr>
            <p:cNvPr id="93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ep 94"/>
          <p:cNvGrpSpPr/>
          <p:nvPr/>
        </p:nvGrpSpPr>
        <p:grpSpPr>
          <a:xfrm>
            <a:off x="6207851" y="3900596"/>
            <a:ext cx="452248" cy="513689"/>
            <a:chOff x="3491880" y="3702801"/>
            <a:chExt cx="864096" cy="981490"/>
          </a:xfrm>
        </p:grpSpPr>
        <p:pic>
          <p:nvPicPr>
            <p:cNvPr id="96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ep 97"/>
          <p:cNvGrpSpPr/>
          <p:nvPr/>
        </p:nvGrpSpPr>
        <p:grpSpPr>
          <a:xfrm>
            <a:off x="7380955" y="3973099"/>
            <a:ext cx="301089" cy="287720"/>
            <a:chOff x="3491880" y="3702801"/>
            <a:chExt cx="864096" cy="981490"/>
          </a:xfrm>
        </p:grpSpPr>
        <p:pic>
          <p:nvPicPr>
            <p:cNvPr id="99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Afgeronde rechthoek 101"/>
          <p:cNvSpPr/>
          <p:nvPr/>
        </p:nvSpPr>
        <p:spPr>
          <a:xfrm>
            <a:off x="1126623" y="5635582"/>
            <a:ext cx="7519353" cy="60173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3" name="Afgeronde rechthoek 102"/>
          <p:cNvSpPr/>
          <p:nvPr/>
        </p:nvSpPr>
        <p:spPr>
          <a:xfrm>
            <a:off x="1126623" y="1484784"/>
            <a:ext cx="997105" cy="415079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4" name="Afgeronde rechthoek 103"/>
          <p:cNvSpPr/>
          <p:nvPr/>
        </p:nvSpPr>
        <p:spPr>
          <a:xfrm>
            <a:off x="4851612" y="1052736"/>
            <a:ext cx="3794364" cy="172819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1258349" y="2409576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SCADA?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3" name="Tekstvak 162"/>
          <p:cNvSpPr txBox="1"/>
          <p:nvPr/>
        </p:nvSpPr>
        <p:spPr>
          <a:xfrm>
            <a:off x="1258349" y="1974032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err="1" smtClean="0">
                <a:solidFill>
                  <a:schemeClr val="tx1"/>
                </a:solidFill>
              </a:rPr>
              <a:t>Congest</a:t>
            </a:r>
            <a:r>
              <a:rPr lang="nl-NL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4" name="Afgeronde rechthoek 173"/>
          <p:cNvSpPr/>
          <p:nvPr/>
        </p:nvSpPr>
        <p:spPr>
          <a:xfrm>
            <a:off x="2124842" y="1052736"/>
            <a:ext cx="2761457" cy="172819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67" name="Tekstvak 166"/>
          <p:cNvSpPr txBox="1"/>
          <p:nvPr/>
        </p:nvSpPr>
        <p:spPr>
          <a:xfrm>
            <a:off x="2426878" y="1988840"/>
            <a:ext cx="6033553" cy="171319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(Generiek?) Informatie en opdrachten infrastructuur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Voor latere invulling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6" name="Afgeronde rechthoek 185"/>
          <p:cNvSpPr/>
          <p:nvPr/>
        </p:nvSpPr>
        <p:spPr>
          <a:xfrm>
            <a:off x="107504" y="75112"/>
            <a:ext cx="213225" cy="216024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87" name="Afgeronde rechthoek 186"/>
          <p:cNvSpPr/>
          <p:nvPr/>
        </p:nvSpPr>
        <p:spPr>
          <a:xfrm>
            <a:off x="107504" y="345712"/>
            <a:ext cx="213225" cy="21448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45" name="Tekstvak 144"/>
          <p:cNvSpPr txBox="1"/>
          <p:nvPr/>
        </p:nvSpPr>
        <p:spPr>
          <a:xfrm>
            <a:off x="336488" y="4462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DSO</a:t>
            </a:r>
            <a:endParaRPr lang="nl-NL" sz="1200" dirty="0"/>
          </a:p>
        </p:txBody>
      </p:sp>
      <p:sp>
        <p:nvSpPr>
          <p:cNvPr id="189" name="Tekstvak 188"/>
          <p:cNvSpPr txBox="1"/>
          <p:nvPr/>
        </p:nvSpPr>
        <p:spPr>
          <a:xfrm>
            <a:off x="336488" y="32586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Overig</a:t>
            </a:r>
            <a:endParaRPr lang="nl-NL" sz="1200" dirty="0"/>
          </a:p>
        </p:txBody>
      </p:sp>
      <p:pic>
        <p:nvPicPr>
          <p:cNvPr id="203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9" y="3881417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06" y="4074594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Tekstvak 221"/>
          <p:cNvSpPr txBox="1"/>
          <p:nvPr/>
        </p:nvSpPr>
        <p:spPr>
          <a:xfrm>
            <a:off x="1258349" y="2185545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92341"/>
              </p:ext>
            </p:extLst>
          </p:nvPr>
        </p:nvGraphicFramePr>
        <p:xfrm>
          <a:off x="179514" y="1052736"/>
          <a:ext cx="8466462" cy="6128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716"/>
                <a:gridCol w="1026238"/>
                <a:gridCol w="5558790"/>
                <a:gridCol w="940718"/>
              </a:tblGrid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Market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Enterprise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526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Operation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Station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Field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252028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Process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05485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Distribution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Customer </a:t>
                      </a:r>
                      <a:r>
                        <a:rPr lang="nl-NL" sz="1000" dirty="0" err="1" smtClean="0"/>
                        <a:t>Premises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668343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A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588224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B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5413179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C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4091176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2426879" y="3933056"/>
            <a:ext cx="648073" cy="9334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nl-NL" sz="900" dirty="0" smtClean="0">
                <a:solidFill>
                  <a:schemeClr val="bg1"/>
                </a:solidFill>
              </a:rPr>
              <a:t>DCC Load</a:t>
            </a:r>
          </a:p>
          <a:p>
            <a:pPr algn="ctr"/>
            <a:r>
              <a:rPr lang="nl-NL" sz="900" dirty="0" err="1" smtClean="0">
                <a:solidFill>
                  <a:schemeClr val="bg1"/>
                </a:solidFill>
              </a:rPr>
              <a:t>Intallatie</a:t>
            </a:r>
            <a:endParaRPr lang="nl-NL" sz="900" dirty="0">
              <a:solidFill>
                <a:schemeClr val="bg1"/>
              </a:solidFill>
            </a:endParaRPr>
          </a:p>
        </p:txBody>
      </p:sp>
      <p:pic>
        <p:nvPicPr>
          <p:cNvPr id="1030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44" y="3935102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ep 1052"/>
          <p:cNvGrpSpPr/>
          <p:nvPr/>
        </p:nvGrpSpPr>
        <p:grpSpPr>
          <a:xfrm>
            <a:off x="3347864" y="3725393"/>
            <a:ext cx="864096" cy="981490"/>
            <a:chOff x="3491880" y="3702801"/>
            <a:chExt cx="864096" cy="981490"/>
          </a:xfrm>
        </p:grpSpPr>
        <p:pic>
          <p:nvPicPr>
            <p:cNvPr id="42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1" name="Rechte verbindingslijn 1030"/>
          <p:cNvCxnSpPr/>
          <p:nvPr/>
        </p:nvCxnSpPr>
        <p:spPr>
          <a:xfrm>
            <a:off x="1514975" y="5866695"/>
            <a:ext cx="6873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kstvak 1031"/>
          <p:cNvSpPr txBox="1"/>
          <p:nvPr/>
        </p:nvSpPr>
        <p:spPr>
          <a:xfrm>
            <a:off x="6668203" y="5857527"/>
            <a:ext cx="10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MV/LV </a:t>
            </a:r>
            <a:r>
              <a:rPr lang="nl-NL" sz="1400" dirty="0" err="1" smtClean="0"/>
              <a:t>Grid</a:t>
            </a:r>
            <a:endParaRPr lang="nl-NL" sz="1400" dirty="0"/>
          </a:p>
        </p:txBody>
      </p:sp>
      <p:cxnSp>
        <p:nvCxnSpPr>
          <p:cNvPr id="46" name="Rechte verbindingslijn 45"/>
          <p:cNvCxnSpPr/>
          <p:nvPr/>
        </p:nvCxnSpPr>
        <p:spPr>
          <a:xfrm>
            <a:off x="1281792" y="3844003"/>
            <a:ext cx="348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al 1033"/>
          <p:cNvSpPr/>
          <p:nvPr/>
        </p:nvSpPr>
        <p:spPr>
          <a:xfrm>
            <a:off x="1060570" y="3702030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49" name="Ovaal 48"/>
          <p:cNvSpPr/>
          <p:nvPr/>
        </p:nvSpPr>
        <p:spPr>
          <a:xfrm>
            <a:off x="915732" y="3702801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50" name="Rechte verbindingslijn 49"/>
          <p:cNvCxnSpPr/>
          <p:nvPr/>
        </p:nvCxnSpPr>
        <p:spPr>
          <a:xfrm>
            <a:off x="1514975" y="3818951"/>
            <a:ext cx="0" cy="691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>
            <a:off x="1514975" y="4942243"/>
            <a:ext cx="0" cy="92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1403648" y="4471523"/>
            <a:ext cx="111327" cy="470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Rechte verbindingslijn 1042"/>
          <p:cNvCxnSpPr/>
          <p:nvPr/>
        </p:nvCxnSpPr>
        <p:spPr>
          <a:xfrm>
            <a:off x="7868700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8028385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802838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694826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6797153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>
            <a:off x="6956838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574046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558935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574904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442590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427479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/>
          <p:nvPr/>
        </p:nvCxnSpPr>
        <p:spPr>
          <a:xfrm>
            <a:off x="443448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748466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>
            <a:off x="2597355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>
            <a:off x="2757040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Rechte verbindingslijn 1049"/>
          <p:cNvCxnSpPr/>
          <p:nvPr/>
        </p:nvCxnSpPr>
        <p:spPr>
          <a:xfrm flipH="1">
            <a:off x="7838076" y="5179887"/>
            <a:ext cx="1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7846288" y="5125694"/>
            <a:ext cx="0" cy="10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Afgeronde rechthoek 1051"/>
          <p:cNvSpPr/>
          <p:nvPr/>
        </p:nvSpPr>
        <p:spPr>
          <a:xfrm>
            <a:off x="6677344" y="4942243"/>
            <a:ext cx="539791" cy="46222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6" name="Afgeronde rechthoek 85"/>
          <p:cNvSpPr/>
          <p:nvPr/>
        </p:nvSpPr>
        <p:spPr>
          <a:xfrm>
            <a:off x="5467319" y="4942243"/>
            <a:ext cx="539791" cy="46222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7" name="Afgeronde rechthoek 86"/>
          <p:cNvSpPr/>
          <p:nvPr/>
        </p:nvSpPr>
        <p:spPr>
          <a:xfrm>
            <a:off x="4145316" y="4942243"/>
            <a:ext cx="539791" cy="46222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8" name="Afgeronde rechthoek 87"/>
          <p:cNvSpPr/>
          <p:nvPr/>
        </p:nvSpPr>
        <p:spPr>
          <a:xfrm>
            <a:off x="2478570" y="4942243"/>
            <a:ext cx="539791" cy="462226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9" name="Afgeronde rechthoek 88"/>
          <p:cNvSpPr/>
          <p:nvPr/>
        </p:nvSpPr>
        <p:spPr>
          <a:xfrm>
            <a:off x="8110682" y="4702971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90" name="Afgeronde rechthoek 89"/>
          <p:cNvSpPr/>
          <p:nvPr/>
        </p:nvSpPr>
        <p:spPr>
          <a:xfrm>
            <a:off x="7030563" y="468450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grpSp>
        <p:nvGrpSpPr>
          <p:cNvPr id="92" name="Groep 91"/>
          <p:cNvGrpSpPr/>
          <p:nvPr/>
        </p:nvGrpSpPr>
        <p:grpSpPr>
          <a:xfrm>
            <a:off x="4788024" y="3810083"/>
            <a:ext cx="679295" cy="771582"/>
            <a:chOff x="3491880" y="3702801"/>
            <a:chExt cx="864096" cy="981490"/>
          </a:xfrm>
        </p:grpSpPr>
        <p:pic>
          <p:nvPicPr>
            <p:cNvPr id="93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ep 94"/>
          <p:cNvGrpSpPr/>
          <p:nvPr/>
        </p:nvGrpSpPr>
        <p:grpSpPr>
          <a:xfrm>
            <a:off x="6207851" y="3900596"/>
            <a:ext cx="452248" cy="513689"/>
            <a:chOff x="3491880" y="3702801"/>
            <a:chExt cx="864096" cy="981490"/>
          </a:xfrm>
        </p:grpSpPr>
        <p:pic>
          <p:nvPicPr>
            <p:cNvPr id="96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ep 97"/>
          <p:cNvGrpSpPr/>
          <p:nvPr/>
        </p:nvGrpSpPr>
        <p:grpSpPr>
          <a:xfrm>
            <a:off x="7380955" y="3973099"/>
            <a:ext cx="301089" cy="287720"/>
            <a:chOff x="3491880" y="3702801"/>
            <a:chExt cx="864096" cy="981490"/>
          </a:xfrm>
        </p:grpSpPr>
        <p:pic>
          <p:nvPicPr>
            <p:cNvPr id="99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Afgeronde rechthoek 101"/>
          <p:cNvSpPr/>
          <p:nvPr/>
        </p:nvSpPr>
        <p:spPr>
          <a:xfrm>
            <a:off x="1126623" y="5635582"/>
            <a:ext cx="7519353" cy="60173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3" name="Afgeronde rechthoek 102"/>
          <p:cNvSpPr/>
          <p:nvPr/>
        </p:nvSpPr>
        <p:spPr>
          <a:xfrm>
            <a:off x="1126623" y="1484784"/>
            <a:ext cx="997105" cy="415079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4" name="Afgeronde rechthoek 103"/>
          <p:cNvSpPr/>
          <p:nvPr/>
        </p:nvSpPr>
        <p:spPr>
          <a:xfrm>
            <a:off x="4851612" y="1052736"/>
            <a:ext cx="3794364" cy="172819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06" name="Afgeronde rechthoek 105"/>
          <p:cNvSpPr/>
          <p:nvPr/>
        </p:nvSpPr>
        <p:spPr>
          <a:xfrm>
            <a:off x="2869218" y="476671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1258349" y="2409576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SCADA?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3" name="Tekstvak 162"/>
          <p:cNvSpPr txBox="1"/>
          <p:nvPr/>
        </p:nvSpPr>
        <p:spPr>
          <a:xfrm>
            <a:off x="1258349" y="1974032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err="1" smtClean="0">
                <a:solidFill>
                  <a:schemeClr val="tx1"/>
                </a:solidFill>
              </a:rPr>
              <a:t>Congest</a:t>
            </a:r>
            <a:r>
              <a:rPr lang="nl-NL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4" name="Afgeronde rechthoek 173"/>
          <p:cNvSpPr/>
          <p:nvPr/>
        </p:nvSpPr>
        <p:spPr>
          <a:xfrm>
            <a:off x="2124842" y="1052736"/>
            <a:ext cx="2761457" cy="172819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67" name="Tekstvak 166"/>
          <p:cNvSpPr txBox="1"/>
          <p:nvPr/>
        </p:nvSpPr>
        <p:spPr>
          <a:xfrm>
            <a:off x="2426878" y="1988840"/>
            <a:ext cx="6033553" cy="171319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(Generiek?) Informatie en opdrachten infrastructuur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Voor latere invulling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6" name="Afgeronde rechthoek 185"/>
          <p:cNvSpPr/>
          <p:nvPr/>
        </p:nvSpPr>
        <p:spPr>
          <a:xfrm>
            <a:off x="107504" y="75112"/>
            <a:ext cx="213225" cy="216024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87" name="Afgeronde rechthoek 186"/>
          <p:cNvSpPr/>
          <p:nvPr/>
        </p:nvSpPr>
        <p:spPr>
          <a:xfrm>
            <a:off x="107504" y="345712"/>
            <a:ext cx="213225" cy="21448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45" name="Tekstvak 144"/>
          <p:cNvSpPr txBox="1"/>
          <p:nvPr/>
        </p:nvSpPr>
        <p:spPr>
          <a:xfrm>
            <a:off x="336488" y="4462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DSO</a:t>
            </a:r>
            <a:endParaRPr lang="nl-NL" sz="1200" dirty="0"/>
          </a:p>
        </p:txBody>
      </p:sp>
      <p:sp>
        <p:nvSpPr>
          <p:cNvPr id="189" name="Tekstvak 188"/>
          <p:cNvSpPr txBox="1"/>
          <p:nvPr/>
        </p:nvSpPr>
        <p:spPr>
          <a:xfrm>
            <a:off x="336488" y="32586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Overig</a:t>
            </a:r>
            <a:endParaRPr lang="nl-NL" sz="1200" dirty="0"/>
          </a:p>
        </p:txBody>
      </p:sp>
      <p:sp>
        <p:nvSpPr>
          <p:cNvPr id="201" name="Afgeronde rechthoek 200"/>
          <p:cNvSpPr/>
          <p:nvPr/>
        </p:nvSpPr>
        <p:spPr>
          <a:xfrm>
            <a:off x="5855518" y="4726017"/>
            <a:ext cx="411468" cy="37537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2" name="Afgeronde rechthoek 201"/>
          <p:cNvSpPr/>
          <p:nvPr/>
        </p:nvSpPr>
        <p:spPr>
          <a:xfrm>
            <a:off x="4525722" y="4726017"/>
            <a:ext cx="411468" cy="37537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pic>
        <p:nvPicPr>
          <p:cNvPr id="203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9" y="3881417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06" y="4074594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Afgeronde rechthoek 204"/>
          <p:cNvSpPr/>
          <p:nvPr/>
        </p:nvSpPr>
        <p:spPr>
          <a:xfrm>
            <a:off x="4125080" y="361330"/>
            <a:ext cx="226867" cy="20606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6" name="Tekstvak 205"/>
          <p:cNvSpPr txBox="1"/>
          <p:nvPr/>
        </p:nvSpPr>
        <p:spPr>
          <a:xfrm>
            <a:off x="4351947" y="325862"/>
            <a:ext cx="2980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Maatwerk (Kleine aantallen en specifiek).</a:t>
            </a:r>
            <a:endParaRPr lang="nl-NL" sz="1200" dirty="0"/>
          </a:p>
        </p:txBody>
      </p:sp>
      <p:sp>
        <p:nvSpPr>
          <p:cNvPr id="208" name="Afgeronde rechthoek 207"/>
          <p:cNvSpPr/>
          <p:nvPr/>
        </p:nvSpPr>
        <p:spPr>
          <a:xfrm>
            <a:off x="4125079" y="95871"/>
            <a:ext cx="218051" cy="174504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9" name="Tekstvak 208"/>
          <p:cNvSpPr txBox="1"/>
          <p:nvPr/>
        </p:nvSpPr>
        <p:spPr>
          <a:xfrm>
            <a:off x="4351947" y="44623"/>
            <a:ext cx="34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Vrijwillig (Geen recht tot plaatsing vanuit </a:t>
            </a:r>
            <a:r>
              <a:rPr lang="nl-NL" sz="1200" dirty="0" err="1" smtClean="0"/>
              <a:t>NLE’s</a:t>
            </a:r>
            <a:r>
              <a:rPr lang="nl-NL" sz="1200" dirty="0" smtClean="0"/>
              <a:t>).</a:t>
            </a:r>
            <a:endParaRPr lang="nl-NL" sz="1200" dirty="0"/>
          </a:p>
        </p:txBody>
      </p:sp>
      <p:sp>
        <p:nvSpPr>
          <p:cNvPr id="215" name="Afgeronde rechthoek 214"/>
          <p:cNvSpPr/>
          <p:nvPr/>
        </p:nvSpPr>
        <p:spPr>
          <a:xfrm>
            <a:off x="1240911" y="66820"/>
            <a:ext cx="215361" cy="20355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6" name="Tekstvak 215"/>
          <p:cNvSpPr txBox="1"/>
          <p:nvPr/>
        </p:nvSpPr>
        <p:spPr>
          <a:xfrm>
            <a:off x="1588283" y="44624"/>
            <a:ext cx="2334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DSO</a:t>
            </a:r>
            <a:endParaRPr lang="nl-NL" sz="1200" dirty="0"/>
          </a:p>
        </p:txBody>
      </p:sp>
      <p:sp>
        <p:nvSpPr>
          <p:cNvPr id="217" name="Afgeronde rechthoek 216"/>
          <p:cNvSpPr/>
          <p:nvPr/>
        </p:nvSpPr>
        <p:spPr>
          <a:xfrm>
            <a:off x="1240911" y="345712"/>
            <a:ext cx="215361" cy="20355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8" name="Tekstvak 217"/>
          <p:cNvSpPr txBox="1"/>
          <p:nvPr/>
        </p:nvSpPr>
        <p:spPr>
          <a:xfrm>
            <a:off x="1588283" y="325861"/>
            <a:ext cx="250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algemeen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1258349" y="2185545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1" name="Rechthoekige toelichting 100"/>
          <p:cNvSpPr/>
          <p:nvPr/>
        </p:nvSpPr>
        <p:spPr>
          <a:xfrm>
            <a:off x="8327032" y="3973099"/>
            <a:ext cx="816968" cy="537096"/>
          </a:xfrm>
          <a:prstGeom prst="wedgeRectCallout">
            <a:avLst>
              <a:gd name="adj1" fmla="val -31372"/>
              <a:gd name="adj2" fmla="val 92175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RfG13.6 </a:t>
            </a:r>
            <a:r>
              <a:rPr lang="nl-NL" sz="900" dirty="0">
                <a:solidFill>
                  <a:schemeClr val="bg1"/>
                </a:solidFill>
                <a:latin typeface="Verdana" pitchFamily="34" charset="0"/>
              </a:rPr>
              <a:t>GL SO 33.3, 44 </a:t>
            </a:r>
          </a:p>
          <a:p>
            <a:pPr algn="ctr"/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5" name="Rechthoekige toelichting 104"/>
          <p:cNvSpPr/>
          <p:nvPr/>
        </p:nvSpPr>
        <p:spPr>
          <a:xfrm>
            <a:off x="7023333" y="3973099"/>
            <a:ext cx="816968" cy="537096"/>
          </a:xfrm>
          <a:prstGeom prst="wedgeRectCallout">
            <a:avLst>
              <a:gd name="adj1" fmla="val -31372"/>
              <a:gd name="adj2" fmla="val 92175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RfG14.1 </a:t>
            </a:r>
            <a:r>
              <a:rPr lang="nl-NL" sz="900" dirty="0" smtClean="0">
                <a:solidFill>
                  <a:schemeClr val="bg1"/>
                </a:solidFill>
                <a:latin typeface="Verdana" pitchFamily="34" charset="0"/>
              </a:rPr>
              <a:t>GL </a:t>
            </a:r>
            <a:r>
              <a:rPr lang="nl-NL" sz="900" dirty="0">
                <a:solidFill>
                  <a:schemeClr val="bg1"/>
                </a:solidFill>
                <a:latin typeface="Verdana" pitchFamily="34" charset="0"/>
              </a:rPr>
              <a:t>SO 33.3, 44 </a:t>
            </a:r>
          </a:p>
          <a:p>
            <a:pPr algn="ctr"/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7" name="Rechthoekige toelichting 106"/>
          <p:cNvSpPr/>
          <p:nvPr/>
        </p:nvSpPr>
        <p:spPr>
          <a:xfrm>
            <a:off x="7023333" y="5459205"/>
            <a:ext cx="816968" cy="352754"/>
          </a:xfrm>
          <a:prstGeom prst="wedgeRectCallout">
            <a:avLst>
              <a:gd name="adj1" fmla="val -44845"/>
              <a:gd name="adj2" fmla="val -126240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RfG14.2b, GL</a:t>
            </a:r>
            <a:r>
              <a:rPr lang="nl-NL" sz="900" i="0" dirty="0" smtClean="0">
                <a:solidFill>
                  <a:schemeClr val="bg1"/>
                </a:solidFill>
                <a:latin typeface="Verdana" pitchFamily="34" charset="0"/>
              </a:rPr>
              <a:t> SO 47</a:t>
            </a:r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8" name="Rechthoekige toelichting 107"/>
          <p:cNvSpPr/>
          <p:nvPr/>
        </p:nvSpPr>
        <p:spPr>
          <a:xfrm>
            <a:off x="2782105" y="5459205"/>
            <a:ext cx="816968" cy="352754"/>
          </a:xfrm>
          <a:prstGeom prst="wedgeRectCallout">
            <a:avLst>
              <a:gd name="adj1" fmla="val -47954"/>
              <a:gd name="adj2" fmla="val -99838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DCC19.2 &amp; NLE</a:t>
            </a:r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0" name="Rechthoekige toelichting 109"/>
          <p:cNvSpPr/>
          <p:nvPr/>
        </p:nvSpPr>
        <p:spPr>
          <a:xfrm>
            <a:off x="2869218" y="3900596"/>
            <a:ext cx="816968" cy="747304"/>
          </a:xfrm>
          <a:prstGeom prst="wedgeRectCallout">
            <a:avLst>
              <a:gd name="adj1" fmla="val -26191"/>
              <a:gd name="adj2" fmla="val 77773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DCC27,</a:t>
            </a:r>
            <a:r>
              <a:rPr lang="nl-NL" sz="900" i="0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28, 18</a:t>
            </a:r>
          </a:p>
          <a:p>
            <a:pPr algn="ctr"/>
            <a:r>
              <a:rPr lang="nl-NL" sz="900" dirty="0" smtClean="0">
                <a:solidFill>
                  <a:schemeClr val="bg1"/>
                </a:solidFill>
                <a:latin typeface="Verdana" pitchFamily="34" charset="0"/>
              </a:rPr>
              <a:t>GL SO 33.3, 44 </a:t>
            </a:r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1" name="Rechthoekige toelichting 110"/>
          <p:cNvSpPr/>
          <p:nvPr/>
        </p:nvSpPr>
        <p:spPr>
          <a:xfrm>
            <a:off x="5803680" y="5459205"/>
            <a:ext cx="816968" cy="352754"/>
          </a:xfrm>
          <a:prstGeom prst="wedgeRectCallout">
            <a:avLst>
              <a:gd name="adj1" fmla="val -44845"/>
              <a:gd name="adj2" fmla="val -1262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, GL</a:t>
            </a:r>
            <a:r>
              <a:rPr lang="nl-NL" sz="900" i="0" dirty="0" smtClean="0">
                <a:solidFill>
                  <a:schemeClr val="bg1"/>
                </a:solidFill>
                <a:latin typeface="Verdana" pitchFamily="34" charset="0"/>
              </a:rPr>
              <a:t> SO 47</a:t>
            </a:r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2" name="Rechthoekige toelichting 111"/>
          <p:cNvSpPr/>
          <p:nvPr/>
        </p:nvSpPr>
        <p:spPr>
          <a:xfrm>
            <a:off x="4379540" y="5459205"/>
            <a:ext cx="816968" cy="352754"/>
          </a:xfrm>
          <a:prstGeom prst="wedgeRectCallout">
            <a:avLst>
              <a:gd name="adj1" fmla="val -44845"/>
              <a:gd name="adj2" fmla="val -1262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i="0" baseline="0" dirty="0" smtClean="0">
                <a:solidFill>
                  <a:schemeClr val="bg1"/>
                </a:solidFill>
                <a:latin typeface="Verdana" pitchFamily="34" charset="0"/>
              </a:rPr>
              <a:t>GL</a:t>
            </a:r>
            <a:r>
              <a:rPr lang="nl-NL" sz="900" i="0" dirty="0" smtClean="0">
                <a:solidFill>
                  <a:schemeClr val="bg1"/>
                </a:solidFill>
                <a:latin typeface="Verdana" pitchFamily="34" charset="0"/>
              </a:rPr>
              <a:t> SO 47</a:t>
            </a:r>
            <a:endParaRPr lang="nl-NL" sz="900" b="1" i="0" baseline="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nl-NL" sz="900" i="0" baseline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04148"/>
              </p:ext>
            </p:extLst>
          </p:nvPr>
        </p:nvGraphicFramePr>
        <p:xfrm>
          <a:off x="179514" y="1052736"/>
          <a:ext cx="8466462" cy="6128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716"/>
                <a:gridCol w="1026238"/>
                <a:gridCol w="5558790"/>
                <a:gridCol w="940718"/>
              </a:tblGrid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Market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Enterprise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526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Operation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Station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Field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252028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Process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05485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Distribution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Customer </a:t>
                      </a:r>
                      <a:r>
                        <a:rPr lang="nl-NL" sz="1000" dirty="0" err="1" smtClean="0"/>
                        <a:t>Premises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668343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A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588224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B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5413179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C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4091176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D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2426879" y="3933056"/>
            <a:ext cx="648073" cy="9334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nl-NL" sz="900" dirty="0" smtClean="0">
                <a:solidFill>
                  <a:schemeClr val="bg1"/>
                </a:solidFill>
              </a:rPr>
              <a:t>DCC Load</a:t>
            </a:r>
          </a:p>
          <a:p>
            <a:pPr algn="ctr"/>
            <a:r>
              <a:rPr lang="nl-NL" sz="900" dirty="0" err="1" smtClean="0">
                <a:solidFill>
                  <a:schemeClr val="bg1"/>
                </a:solidFill>
              </a:rPr>
              <a:t>Intallatie</a:t>
            </a:r>
            <a:endParaRPr lang="nl-NL" sz="900" dirty="0">
              <a:solidFill>
                <a:schemeClr val="bg1"/>
              </a:solidFill>
            </a:endParaRPr>
          </a:p>
        </p:txBody>
      </p:sp>
      <p:pic>
        <p:nvPicPr>
          <p:cNvPr id="1030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44" y="3935102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ep 1052"/>
          <p:cNvGrpSpPr/>
          <p:nvPr/>
        </p:nvGrpSpPr>
        <p:grpSpPr>
          <a:xfrm>
            <a:off x="3347864" y="3725393"/>
            <a:ext cx="864096" cy="981490"/>
            <a:chOff x="3491880" y="3702801"/>
            <a:chExt cx="864096" cy="981490"/>
          </a:xfrm>
        </p:grpSpPr>
        <p:pic>
          <p:nvPicPr>
            <p:cNvPr id="42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1" name="Rechte verbindingslijn 1030"/>
          <p:cNvCxnSpPr/>
          <p:nvPr/>
        </p:nvCxnSpPr>
        <p:spPr>
          <a:xfrm>
            <a:off x="1514975" y="5866695"/>
            <a:ext cx="6873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kstvak 1031"/>
          <p:cNvSpPr txBox="1"/>
          <p:nvPr/>
        </p:nvSpPr>
        <p:spPr>
          <a:xfrm>
            <a:off x="6668203" y="5857527"/>
            <a:ext cx="10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MV/LV </a:t>
            </a:r>
            <a:r>
              <a:rPr lang="nl-NL" sz="1400" dirty="0" err="1" smtClean="0"/>
              <a:t>Grid</a:t>
            </a:r>
            <a:endParaRPr lang="nl-NL" sz="1400" dirty="0"/>
          </a:p>
        </p:txBody>
      </p:sp>
      <p:cxnSp>
        <p:nvCxnSpPr>
          <p:cNvPr id="46" name="Rechte verbindingslijn 45"/>
          <p:cNvCxnSpPr/>
          <p:nvPr/>
        </p:nvCxnSpPr>
        <p:spPr>
          <a:xfrm>
            <a:off x="1281792" y="3844003"/>
            <a:ext cx="348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al 1033"/>
          <p:cNvSpPr/>
          <p:nvPr/>
        </p:nvSpPr>
        <p:spPr>
          <a:xfrm>
            <a:off x="1060570" y="3702030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49" name="Ovaal 48"/>
          <p:cNvSpPr/>
          <p:nvPr/>
        </p:nvSpPr>
        <p:spPr>
          <a:xfrm>
            <a:off x="915732" y="3702801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50" name="Rechte verbindingslijn 49"/>
          <p:cNvCxnSpPr/>
          <p:nvPr/>
        </p:nvCxnSpPr>
        <p:spPr>
          <a:xfrm>
            <a:off x="1514975" y="3818951"/>
            <a:ext cx="0" cy="691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>
            <a:off x="1514975" y="4942243"/>
            <a:ext cx="0" cy="92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1403648" y="4471523"/>
            <a:ext cx="111327" cy="470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Rechte verbindingslijn 1042"/>
          <p:cNvCxnSpPr/>
          <p:nvPr/>
        </p:nvCxnSpPr>
        <p:spPr>
          <a:xfrm>
            <a:off x="7868700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8028385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802838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694826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6797153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>
            <a:off x="6956838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574046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558935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574904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4425907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4274796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/>
          <p:nvPr/>
        </p:nvCxnSpPr>
        <p:spPr>
          <a:xfrm>
            <a:off x="4434481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748466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>
            <a:off x="2597355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>
            <a:off x="2757040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Rechte verbindingslijn 1049"/>
          <p:cNvCxnSpPr/>
          <p:nvPr/>
        </p:nvCxnSpPr>
        <p:spPr>
          <a:xfrm flipH="1">
            <a:off x="7838076" y="5179887"/>
            <a:ext cx="1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7846288" y="5125694"/>
            <a:ext cx="0" cy="10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Afgeronde rechthoek 1051"/>
          <p:cNvSpPr/>
          <p:nvPr/>
        </p:nvSpPr>
        <p:spPr>
          <a:xfrm>
            <a:off x="6677344" y="4942243"/>
            <a:ext cx="539791" cy="46222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6" name="Afgeronde rechthoek 85"/>
          <p:cNvSpPr/>
          <p:nvPr/>
        </p:nvSpPr>
        <p:spPr>
          <a:xfrm>
            <a:off x="5467319" y="4942243"/>
            <a:ext cx="539791" cy="46222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7" name="Afgeronde rechthoek 86"/>
          <p:cNvSpPr/>
          <p:nvPr/>
        </p:nvSpPr>
        <p:spPr>
          <a:xfrm>
            <a:off x="4145316" y="4942243"/>
            <a:ext cx="539791" cy="46222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8" name="Afgeronde rechthoek 87"/>
          <p:cNvSpPr/>
          <p:nvPr/>
        </p:nvSpPr>
        <p:spPr>
          <a:xfrm>
            <a:off x="2478570" y="4942243"/>
            <a:ext cx="539791" cy="462226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9" name="Afgeronde rechthoek 88"/>
          <p:cNvSpPr/>
          <p:nvPr/>
        </p:nvSpPr>
        <p:spPr>
          <a:xfrm>
            <a:off x="8110682" y="4702971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90" name="Afgeronde rechthoek 89"/>
          <p:cNvSpPr/>
          <p:nvPr/>
        </p:nvSpPr>
        <p:spPr>
          <a:xfrm>
            <a:off x="7030563" y="468450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grpSp>
        <p:nvGrpSpPr>
          <p:cNvPr id="92" name="Groep 91"/>
          <p:cNvGrpSpPr/>
          <p:nvPr/>
        </p:nvGrpSpPr>
        <p:grpSpPr>
          <a:xfrm>
            <a:off x="4788024" y="3810083"/>
            <a:ext cx="679295" cy="771582"/>
            <a:chOff x="3491880" y="3702801"/>
            <a:chExt cx="864096" cy="981490"/>
          </a:xfrm>
        </p:grpSpPr>
        <p:pic>
          <p:nvPicPr>
            <p:cNvPr id="93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ep 94"/>
          <p:cNvGrpSpPr/>
          <p:nvPr/>
        </p:nvGrpSpPr>
        <p:grpSpPr>
          <a:xfrm>
            <a:off x="6207851" y="3900596"/>
            <a:ext cx="452248" cy="513689"/>
            <a:chOff x="3491880" y="3702801"/>
            <a:chExt cx="864096" cy="981490"/>
          </a:xfrm>
        </p:grpSpPr>
        <p:pic>
          <p:nvPicPr>
            <p:cNvPr id="96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ep 97"/>
          <p:cNvGrpSpPr/>
          <p:nvPr/>
        </p:nvGrpSpPr>
        <p:grpSpPr>
          <a:xfrm>
            <a:off x="7380955" y="3973099"/>
            <a:ext cx="301089" cy="287720"/>
            <a:chOff x="3491880" y="3702801"/>
            <a:chExt cx="864096" cy="981490"/>
          </a:xfrm>
        </p:grpSpPr>
        <p:pic>
          <p:nvPicPr>
            <p:cNvPr id="99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Afgeronde rechthoek 101"/>
          <p:cNvSpPr/>
          <p:nvPr/>
        </p:nvSpPr>
        <p:spPr>
          <a:xfrm>
            <a:off x="1126623" y="5635582"/>
            <a:ext cx="7519353" cy="60173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3" name="Afgeronde rechthoek 102"/>
          <p:cNvSpPr/>
          <p:nvPr/>
        </p:nvSpPr>
        <p:spPr>
          <a:xfrm>
            <a:off x="1126623" y="1484784"/>
            <a:ext cx="997105" cy="415079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4" name="Afgeronde rechthoek 103"/>
          <p:cNvSpPr/>
          <p:nvPr/>
        </p:nvSpPr>
        <p:spPr>
          <a:xfrm>
            <a:off x="4851612" y="1052736"/>
            <a:ext cx="3794364" cy="172819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06" name="Afgeronde rechthoek 105"/>
          <p:cNvSpPr/>
          <p:nvPr/>
        </p:nvSpPr>
        <p:spPr>
          <a:xfrm>
            <a:off x="2869218" y="476671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1258349" y="2409576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SCADA?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28" name="Gekromde verbindingslijn 127"/>
          <p:cNvCxnSpPr>
            <a:stCxn id="88" idx="1"/>
            <a:endCxn id="55" idx="2"/>
          </p:cNvCxnSpPr>
          <p:nvPr/>
        </p:nvCxnSpPr>
        <p:spPr>
          <a:xfrm rot="10800000">
            <a:off x="1588284" y="2640408"/>
            <a:ext cx="890287" cy="2532948"/>
          </a:xfrm>
          <a:prstGeom prst="curvedConnector2">
            <a:avLst/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Gekromde verbindingslijn 139"/>
          <p:cNvCxnSpPr>
            <a:stCxn id="1052" idx="2"/>
            <a:endCxn id="55" idx="2"/>
          </p:cNvCxnSpPr>
          <p:nvPr/>
        </p:nvCxnSpPr>
        <p:spPr>
          <a:xfrm rot="5400000" flipH="1">
            <a:off x="2885731" y="1342961"/>
            <a:ext cx="2764061" cy="5358957"/>
          </a:xfrm>
          <a:prstGeom prst="curvedConnector3">
            <a:avLst>
              <a:gd name="adj1" fmla="val -18072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1258349" y="1974032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err="1" smtClean="0">
                <a:solidFill>
                  <a:schemeClr val="tx1"/>
                </a:solidFill>
              </a:rPr>
              <a:t>Congest</a:t>
            </a:r>
            <a:r>
              <a:rPr lang="nl-NL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4" name="Afgeronde rechthoek 173"/>
          <p:cNvSpPr/>
          <p:nvPr/>
        </p:nvSpPr>
        <p:spPr>
          <a:xfrm>
            <a:off x="2124842" y="1052736"/>
            <a:ext cx="2761457" cy="172819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67" name="Tekstvak 166"/>
          <p:cNvSpPr txBox="1"/>
          <p:nvPr/>
        </p:nvSpPr>
        <p:spPr>
          <a:xfrm>
            <a:off x="2426878" y="1988840"/>
            <a:ext cx="6033553" cy="171319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(Generiek?) Informatie en opdrachten infrastructuur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Voor latere invulling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75" name="Gekromde verbindingslijn 174"/>
          <p:cNvCxnSpPr/>
          <p:nvPr/>
        </p:nvCxnSpPr>
        <p:spPr>
          <a:xfrm flipV="1">
            <a:off x="1918217" y="2348882"/>
            <a:ext cx="1044557" cy="1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Gekromde verbindingslijn 108"/>
          <p:cNvCxnSpPr>
            <a:stCxn id="89" idx="0"/>
          </p:cNvCxnSpPr>
          <p:nvPr/>
        </p:nvCxnSpPr>
        <p:spPr>
          <a:xfrm rot="16200000" flipV="1">
            <a:off x="7395241" y="3781796"/>
            <a:ext cx="1636617" cy="205734"/>
          </a:xfrm>
          <a:prstGeom prst="curvedConnector3">
            <a:avLst>
              <a:gd name="adj1" fmla="val 22064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Gekromde verbindingslijn 117"/>
          <p:cNvCxnSpPr>
            <a:stCxn id="106" idx="0"/>
          </p:cNvCxnSpPr>
          <p:nvPr/>
        </p:nvCxnSpPr>
        <p:spPr>
          <a:xfrm rot="5400000" flipH="1" flipV="1">
            <a:off x="2327640" y="3813667"/>
            <a:ext cx="1700361" cy="205736"/>
          </a:xfrm>
          <a:prstGeom prst="curvedConnector3">
            <a:avLst>
              <a:gd name="adj1" fmla="val 39693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kromde verbindingslijn 3"/>
          <p:cNvCxnSpPr>
            <a:stCxn id="90" idx="0"/>
          </p:cNvCxnSpPr>
          <p:nvPr/>
        </p:nvCxnSpPr>
        <p:spPr>
          <a:xfrm rot="5400000" flipH="1" flipV="1">
            <a:off x="6478795" y="3782346"/>
            <a:ext cx="1659663" cy="144658"/>
          </a:xfrm>
          <a:prstGeom prst="curvedConnector3">
            <a:avLst>
              <a:gd name="adj1" fmla="val 2383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Gekromde verbindingslijn 181"/>
          <p:cNvCxnSpPr/>
          <p:nvPr/>
        </p:nvCxnSpPr>
        <p:spPr>
          <a:xfrm>
            <a:off x="179514" y="2324921"/>
            <a:ext cx="1061397" cy="1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Gekromde verbindingslijn 182"/>
          <p:cNvCxnSpPr/>
          <p:nvPr/>
        </p:nvCxnSpPr>
        <p:spPr>
          <a:xfrm rot="16200000" flipH="1">
            <a:off x="5970090" y="1784307"/>
            <a:ext cx="960196" cy="73116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6" name="Afgeronde rechthoek 185"/>
          <p:cNvSpPr/>
          <p:nvPr/>
        </p:nvSpPr>
        <p:spPr>
          <a:xfrm>
            <a:off x="107504" y="75112"/>
            <a:ext cx="213225" cy="216024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87" name="Afgeronde rechthoek 186"/>
          <p:cNvSpPr/>
          <p:nvPr/>
        </p:nvSpPr>
        <p:spPr>
          <a:xfrm>
            <a:off x="107504" y="345712"/>
            <a:ext cx="213225" cy="21448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45" name="Tekstvak 144"/>
          <p:cNvSpPr txBox="1"/>
          <p:nvPr/>
        </p:nvSpPr>
        <p:spPr>
          <a:xfrm>
            <a:off x="336488" y="4462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DSO</a:t>
            </a:r>
            <a:endParaRPr lang="nl-NL" sz="1200" dirty="0"/>
          </a:p>
        </p:txBody>
      </p:sp>
      <p:sp>
        <p:nvSpPr>
          <p:cNvPr id="189" name="Tekstvak 188"/>
          <p:cNvSpPr txBox="1"/>
          <p:nvPr/>
        </p:nvSpPr>
        <p:spPr>
          <a:xfrm>
            <a:off x="336488" y="32586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Overig</a:t>
            </a:r>
            <a:endParaRPr lang="nl-NL" sz="1200" dirty="0"/>
          </a:p>
        </p:txBody>
      </p:sp>
      <p:sp>
        <p:nvSpPr>
          <p:cNvPr id="201" name="Afgeronde rechthoek 200"/>
          <p:cNvSpPr/>
          <p:nvPr/>
        </p:nvSpPr>
        <p:spPr>
          <a:xfrm>
            <a:off x="5855518" y="4726017"/>
            <a:ext cx="411468" cy="37537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2" name="Afgeronde rechthoek 201"/>
          <p:cNvSpPr/>
          <p:nvPr/>
        </p:nvSpPr>
        <p:spPr>
          <a:xfrm>
            <a:off x="4525722" y="4726017"/>
            <a:ext cx="411468" cy="37537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pic>
        <p:nvPicPr>
          <p:cNvPr id="203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9" y="3881417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06" y="4074594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Afgeronde rechthoek 204"/>
          <p:cNvSpPr/>
          <p:nvPr/>
        </p:nvSpPr>
        <p:spPr>
          <a:xfrm>
            <a:off x="4125080" y="361330"/>
            <a:ext cx="226867" cy="20606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6" name="Tekstvak 205"/>
          <p:cNvSpPr txBox="1"/>
          <p:nvPr/>
        </p:nvSpPr>
        <p:spPr>
          <a:xfrm>
            <a:off x="4351947" y="325862"/>
            <a:ext cx="2980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Maatwerk (Kleine aantallen en specifiek).</a:t>
            </a:r>
            <a:endParaRPr lang="nl-NL" sz="1200" dirty="0"/>
          </a:p>
        </p:txBody>
      </p:sp>
      <p:sp>
        <p:nvSpPr>
          <p:cNvPr id="208" name="Afgeronde rechthoek 207"/>
          <p:cNvSpPr/>
          <p:nvPr/>
        </p:nvSpPr>
        <p:spPr>
          <a:xfrm>
            <a:off x="4125079" y="95871"/>
            <a:ext cx="218051" cy="174504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9" name="Tekstvak 208"/>
          <p:cNvSpPr txBox="1"/>
          <p:nvPr/>
        </p:nvSpPr>
        <p:spPr>
          <a:xfrm>
            <a:off x="4351947" y="44623"/>
            <a:ext cx="34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Vrijwillig (Geen recht tot plaatsing vanuit </a:t>
            </a:r>
            <a:r>
              <a:rPr lang="nl-NL" sz="1200" dirty="0" err="1" smtClean="0"/>
              <a:t>NLE’s</a:t>
            </a:r>
            <a:r>
              <a:rPr lang="nl-NL" sz="1200" dirty="0" smtClean="0"/>
              <a:t>).</a:t>
            </a:r>
            <a:endParaRPr lang="nl-NL" sz="1200" dirty="0"/>
          </a:p>
        </p:txBody>
      </p:sp>
      <p:cxnSp>
        <p:nvCxnSpPr>
          <p:cNvPr id="210" name="Gekromde verbindingslijn 209"/>
          <p:cNvCxnSpPr/>
          <p:nvPr/>
        </p:nvCxnSpPr>
        <p:spPr>
          <a:xfrm flipV="1">
            <a:off x="4067944" y="686232"/>
            <a:ext cx="356722" cy="23962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3" name="Tekstvak 212"/>
          <p:cNvSpPr txBox="1"/>
          <p:nvPr/>
        </p:nvSpPr>
        <p:spPr>
          <a:xfrm>
            <a:off x="4368677" y="559713"/>
            <a:ext cx="3012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Eenduidige informatie-uitwisseling</a:t>
            </a:r>
            <a:endParaRPr lang="nl-NL" sz="1200" dirty="0"/>
          </a:p>
        </p:txBody>
      </p:sp>
      <p:sp>
        <p:nvSpPr>
          <p:cNvPr id="215" name="Afgeronde rechthoek 214"/>
          <p:cNvSpPr/>
          <p:nvPr/>
        </p:nvSpPr>
        <p:spPr>
          <a:xfrm>
            <a:off x="1240911" y="66820"/>
            <a:ext cx="215361" cy="20355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6" name="Tekstvak 215"/>
          <p:cNvSpPr txBox="1"/>
          <p:nvPr/>
        </p:nvSpPr>
        <p:spPr>
          <a:xfrm>
            <a:off x="1588283" y="44624"/>
            <a:ext cx="2334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DSO</a:t>
            </a:r>
            <a:endParaRPr lang="nl-NL" sz="1200" dirty="0"/>
          </a:p>
        </p:txBody>
      </p:sp>
      <p:sp>
        <p:nvSpPr>
          <p:cNvPr id="217" name="Afgeronde rechthoek 216"/>
          <p:cNvSpPr/>
          <p:nvPr/>
        </p:nvSpPr>
        <p:spPr>
          <a:xfrm>
            <a:off x="1240911" y="345712"/>
            <a:ext cx="215361" cy="20355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8" name="Tekstvak 217"/>
          <p:cNvSpPr txBox="1"/>
          <p:nvPr/>
        </p:nvSpPr>
        <p:spPr>
          <a:xfrm>
            <a:off x="1588283" y="325861"/>
            <a:ext cx="250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algemeen</a:t>
            </a:r>
            <a:endParaRPr lang="nl-NL" sz="1200" dirty="0"/>
          </a:p>
        </p:txBody>
      </p:sp>
      <p:sp>
        <p:nvSpPr>
          <p:cNvPr id="219" name="Tekstvak 218"/>
          <p:cNvSpPr txBox="1"/>
          <p:nvPr/>
        </p:nvSpPr>
        <p:spPr>
          <a:xfrm>
            <a:off x="-36512" y="234888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i="1" dirty="0" smtClean="0"/>
              <a:t>TSO</a:t>
            </a:r>
            <a:endParaRPr lang="nl-NL" sz="1200" b="1" i="1" dirty="0"/>
          </a:p>
        </p:txBody>
      </p:sp>
      <p:sp>
        <p:nvSpPr>
          <p:cNvPr id="222" name="Tekstvak 221"/>
          <p:cNvSpPr txBox="1"/>
          <p:nvPr/>
        </p:nvSpPr>
        <p:spPr>
          <a:xfrm>
            <a:off x="1258349" y="2185545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27" name="Gekromde verbindingslijn 226"/>
          <p:cNvCxnSpPr/>
          <p:nvPr/>
        </p:nvCxnSpPr>
        <p:spPr>
          <a:xfrm>
            <a:off x="179514" y="2640407"/>
            <a:ext cx="2783260" cy="2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53971"/>
              </p:ext>
            </p:extLst>
          </p:nvPr>
        </p:nvGraphicFramePr>
        <p:xfrm>
          <a:off x="179514" y="1052736"/>
          <a:ext cx="8466462" cy="6128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716"/>
                <a:gridCol w="1026238"/>
                <a:gridCol w="5558790"/>
                <a:gridCol w="940718"/>
              </a:tblGrid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Market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Enterprise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526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Operation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Station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nl-NL" sz="1000" dirty="0" smtClean="0"/>
                        <a:t>Field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2520280">
                <a:tc>
                  <a:txBody>
                    <a:bodyPr/>
                    <a:lstStyle/>
                    <a:p>
                      <a:pPr algn="r"/>
                      <a:r>
                        <a:rPr lang="nl-NL" sz="1000" dirty="0" err="1" smtClean="0"/>
                        <a:t>Process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A1A6"/>
                    </a:solidFill>
                  </a:tcPr>
                </a:tc>
              </a:tr>
              <a:tr h="805485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Distribution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DER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 smtClean="0"/>
                        <a:t>Customer </a:t>
                      </a:r>
                      <a:r>
                        <a:rPr lang="nl-NL" sz="1000" dirty="0" err="1" smtClean="0"/>
                        <a:t>Premises</a:t>
                      </a:r>
                      <a:endParaRPr lang="nl-NL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415-87F8-455C-8238-79385BD43DB0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668343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A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588224" y="3933056"/>
            <a:ext cx="648073" cy="93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Elektr.</a:t>
            </a:r>
          </a:p>
          <a:p>
            <a:pPr algn="ctr"/>
            <a:r>
              <a:rPr lang="nl-NL" sz="900" dirty="0" err="1" smtClean="0">
                <a:solidFill>
                  <a:schemeClr val="tx1"/>
                </a:solidFill>
              </a:rPr>
              <a:t>Produc</a:t>
            </a:r>
            <a:r>
              <a:rPr lang="nl-NL" sz="900" dirty="0" smtClean="0">
                <a:solidFill>
                  <a:schemeClr val="tx1"/>
                </a:solidFill>
              </a:rPr>
              <a:t> </a:t>
            </a:r>
            <a:r>
              <a:rPr lang="nl-NL" sz="900" b="1" dirty="0" smtClean="0">
                <a:solidFill>
                  <a:schemeClr val="tx1"/>
                </a:solidFill>
              </a:rPr>
              <a:t>Type B</a:t>
            </a:r>
          </a:p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Eenheid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2426879" y="3933056"/>
            <a:ext cx="648073" cy="9334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nl-NL" sz="900" dirty="0" smtClean="0">
                <a:solidFill>
                  <a:schemeClr val="bg1"/>
                </a:solidFill>
              </a:rPr>
              <a:t>DCC Load</a:t>
            </a:r>
          </a:p>
          <a:p>
            <a:pPr algn="ctr"/>
            <a:r>
              <a:rPr lang="nl-NL" sz="900" dirty="0" err="1" smtClean="0">
                <a:solidFill>
                  <a:schemeClr val="bg1"/>
                </a:solidFill>
              </a:rPr>
              <a:t>Intallatie</a:t>
            </a:r>
            <a:endParaRPr lang="nl-NL" sz="900" dirty="0">
              <a:solidFill>
                <a:schemeClr val="bg1"/>
              </a:solidFill>
            </a:endParaRPr>
          </a:p>
        </p:txBody>
      </p:sp>
      <p:pic>
        <p:nvPicPr>
          <p:cNvPr id="1030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44" y="3935102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Rechte verbindingslijn 1030"/>
          <p:cNvCxnSpPr/>
          <p:nvPr/>
        </p:nvCxnSpPr>
        <p:spPr>
          <a:xfrm>
            <a:off x="1514975" y="5866695"/>
            <a:ext cx="6873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kstvak 1031"/>
          <p:cNvSpPr txBox="1"/>
          <p:nvPr/>
        </p:nvSpPr>
        <p:spPr>
          <a:xfrm>
            <a:off x="6668203" y="5857527"/>
            <a:ext cx="10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MV/LV </a:t>
            </a:r>
            <a:r>
              <a:rPr lang="nl-NL" sz="1400" dirty="0" err="1" smtClean="0"/>
              <a:t>Grid</a:t>
            </a:r>
            <a:endParaRPr lang="nl-NL" sz="1400" dirty="0"/>
          </a:p>
        </p:txBody>
      </p:sp>
      <p:cxnSp>
        <p:nvCxnSpPr>
          <p:cNvPr id="46" name="Rechte verbindingslijn 45"/>
          <p:cNvCxnSpPr/>
          <p:nvPr/>
        </p:nvCxnSpPr>
        <p:spPr>
          <a:xfrm>
            <a:off x="1281792" y="3844003"/>
            <a:ext cx="348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al 1033"/>
          <p:cNvSpPr/>
          <p:nvPr/>
        </p:nvSpPr>
        <p:spPr>
          <a:xfrm>
            <a:off x="1060570" y="3702030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49" name="Ovaal 48"/>
          <p:cNvSpPr/>
          <p:nvPr/>
        </p:nvSpPr>
        <p:spPr>
          <a:xfrm>
            <a:off x="915732" y="3702801"/>
            <a:ext cx="210891" cy="232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cxnSp>
        <p:nvCxnSpPr>
          <p:cNvPr id="50" name="Rechte verbindingslijn 49"/>
          <p:cNvCxnSpPr/>
          <p:nvPr/>
        </p:nvCxnSpPr>
        <p:spPr>
          <a:xfrm>
            <a:off x="1514975" y="3818951"/>
            <a:ext cx="0" cy="691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>
            <a:off x="1514975" y="4942243"/>
            <a:ext cx="0" cy="92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1403648" y="4471523"/>
            <a:ext cx="111327" cy="470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Rechte verbindingslijn 1042"/>
          <p:cNvCxnSpPr/>
          <p:nvPr/>
        </p:nvCxnSpPr>
        <p:spPr>
          <a:xfrm>
            <a:off x="7868700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8028385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802838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6948264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6797153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>
            <a:off x="6956838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748466" y="4872192"/>
            <a:ext cx="1" cy="20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>
            <a:off x="2597355" y="5078343"/>
            <a:ext cx="154303" cy="199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>
            <a:off x="2757040" y="5284495"/>
            <a:ext cx="0" cy="57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Rechte verbindingslijn 1049"/>
          <p:cNvCxnSpPr/>
          <p:nvPr/>
        </p:nvCxnSpPr>
        <p:spPr>
          <a:xfrm flipH="1">
            <a:off x="7838076" y="5179887"/>
            <a:ext cx="1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7846288" y="5125694"/>
            <a:ext cx="0" cy="10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Afgeronde rechthoek 1051"/>
          <p:cNvSpPr/>
          <p:nvPr/>
        </p:nvSpPr>
        <p:spPr>
          <a:xfrm>
            <a:off x="6677344" y="4942243"/>
            <a:ext cx="539791" cy="46222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8" name="Afgeronde rechthoek 87"/>
          <p:cNvSpPr/>
          <p:nvPr/>
        </p:nvSpPr>
        <p:spPr>
          <a:xfrm>
            <a:off x="2478570" y="4942243"/>
            <a:ext cx="539791" cy="462226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89" name="Afgeronde rechthoek 88"/>
          <p:cNvSpPr/>
          <p:nvPr/>
        </p:nvSpPr>
        <p:spPr>
          <a:xfrm>
            <a:off x="8110682" y="4702971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90" name="Afgeronde rechthoek 89"/>
          <p:cNvSpPr/>
          <p:nvPr/>
        </p:nvSpPr>
        <p:spPr>
          <a:xfrm>
            <a:off x="7030563" y="4684506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grpSp>
        <p:nvGrpSpPr>
          <p:cNvPr id="95" name="Groep 94"/>
          <p:cNvGrpSpPr/>
          <p:nvPr/>
        </p:nvGrpSpPr>
        <p:grpSpPr>
          <a:xfrm>
            <a:off x="6207851" y="3900596"/>
            <a:ext cx="452248" cy="513689"/>
            <a:chOff x="3491880" y="3702801"/>
            <a:chExt cx="864096" cy="981490"/>
          </a:xfrm>
        </p:grpSpPr>
        <p:pic>
          <p:nvPicPr>
            <p:cNvPr id="96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ep 97"/>
          <p:cNvGrpSpPr/>
          <p:nvPr/>
        </p:nvGrpSpPr>
        <p:grpSpPr>
          <a:xfrm>
            <a:off x="7380955" y="3973099"/>
            <a:ext cx="301089" cy="287720"/>
            <a:chOff x="3491880" y="3702801"/>
            <a:chExt cx="864096" cy="981490"/>
          </a:xfrm>
        </p:grpSpPr>
        <p:pic>
          <p:nvPicPr>
            <p:cNvPr id="99" name="Picture 4" descr="Zonnepanelen aansluiten meterkast | Kenniscentrum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7" r="44533" b="13017"/>
            <a:stretch/>
          </p:blipFill>
          <p:spPr bwMode="auto">
            <a:xfrm>
              <a:off x="3885054" y="4189933"/>
              <a:ext cx="364217" cy="49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Windmolen ecologische generator Iconen | Gratis Downlo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7604" y1="29393" x2="49840" y2="319"/>
                          <a14:foregroundMark x1="44409" y1="41853" x2="19808" y2="57827"/>
                          <a14:foregroundMark x1="56230" y1="42013" x2="81470" y2="57348"/>
                          <a14:foregroundMark x1="47125" y1="37061" x2="50639" y2="39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02801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Afgeronde rechthoek 101"/>
          <p:cNvSpPr/>
          <p:nvPr/>
        </p:nvSpPr>
        <p:spPr>
          <a:xfrm>
            <a:off x="1126623" y="5635582"/>
            <a:ext cx="7519353" cy="60173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3" name="Afgeronde rechthoek 102"/>
          <p:cNvSpPr/>
          <p:nvPr/>
        </p:nvSpPr>
        <p:spPr>
          <a:xfrm>
            <a:off x="1126623" y="1484784"/>
            <a:ext cx="997105" cy="415079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04" name="Afgeronde rechthoek 103"/>
          <p:cNvSpPr/>
          <p:nvPr/>
        </p:nvSpPr>
        <p:spPr>
          <a:xfrm>
            <a:off x="4851612" y="1052736"/>
            <a:ext cx="3794364" cy="172819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06" name="Afgeronde rechthoek 105"/>
          <p:cNvSpPr/>
          <p:nvPr/>
        </p:nvSpPr>
        <p:spPr>
          <a:xfrm>
            <a:off x="2869218" y="4766715"/>
            <a:ext cx="411468" cy="375372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1258349" y="2409576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SCADA?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28" name="Gekromde verbindingslijn 127"/>
          <p:cNvCxnSpPr>
            <a:stCxn id="88" idx="1"/>
            <a:endCxn id="55" idx="2"/>
          </p:cNvCxnSpPr>
          <p:nvPr/>
        </p:nvCxnSpPr>
        <p:spPr>
          <a:xfrm rot="10800000">
            <a:off x="1588284" y="2640408"/>
            <a:ext cx="890287" cy="2532948"/>
          </a:xfrm>
          <a:prstGeom prst="curvedConnector2">
            <a:avLst/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Gekromde verbindingslijn 139"/>
          <p:cNvCxnSpPr>
            <a:stCxn id="1052" idx="2"/>
            <a:endCxn id="55" idx="2"/>
          </p:cNvCxnSpPr>
          <p:nvPr/>
        </p:nvCxnSpPr>
        <p:spPr>
          <a:xfrm rot="5400000" flipH="1">
            <a:off x="2885731" y="1342961"/>
            <a:ext cx="2764061" cy="5358957"/>
          </a:xfrm>
          <a:prstGeom prst="curvedConnector3">
            <a:avLst>
              <a:gd name="adj1" fmla="val -18072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1258349" y="1974032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err="1" smtClean="0">
                <a:solidFill>
                  <a:schemeClr val="tx1"/>
                </a:solidFill>
              </a:rPr>
              <a:t>Congest</a:t>
            </a:r>
            <a:r>
              <a:rPr lang="nl-NL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4" name="Afgeronde rechthoek 173"/>
          <p:cNvSpPr/>
          <p:nvPr/>
        </p:nvSpPr>
        <p:spPr>
          <a:xfrm>
            <a:off x="2124842" y="1052736"/>
            <a:ext cx="2761457" cy="172819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67" name="Tekstvak 166"/>
          <p:cNvSpPr txBox="1"/>
          <p:nvPr/>
        </p:nvSpPr>
        <p:spPr>
          <a:xfrm>
            <a:off x="2426878" y="1988840"/>
            <a:ext cx="6033553" cy="171319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(Generiek?) Informatie en opdrachten infrastructuur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Voor latere invulling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75" name="Gekromde verbindingslijn 174"/>
          <p:cNvCxnSpPr/>
          <p:nvPr/>
        </p:nvCxnSpPr>
        <p:spPr>
          <a:xfrm flipV="1">
            <a:off x="1918217" y="2348882"/>
            <a:ext cx="1044557" cy="1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Gekromde verbindingslijn 108"/>
          <p:cNvCxnSpPr>
            <a:stCxn id="89" idx="0"/>
          </p:cNvCxnSpPr>
          <p:nvPr/>
        </p:nvCxnSpPr>
        <p:spPr>
          <a:xfrm rot="16200000" flipV="1">
            <a:off x="7395241" y="3781796"/>
            <a:ext cx="1636617" cy="205734"/>
          </a:xfrm>
          <a:prstGeom prst="curvedConnector3">
            <a:avLst>
              <a:gd name="adj1" fmla="val 22064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Gekromde verbindingslijn 117"/>
          <p:cNvCxnSpPr>
            <a:stCxn id="106" idx="0"/>
          </p:cNvCxnSpPr>
          <p:nvPr/>
        </p:nvCxnSpPr>
        <p:spPr>
          <a:xfrm rot="5400000" flipH="1" flipV="1">
            <a:off x="2327640" y="3813667"/>
            <a:ext cx="1700361" cy="205736"/>
          </a:xfrm>
          <a:prstGeom prst="curvedConnector3">
            <a:avLst>
              <a:gd name="adj1" fmla="val 39693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kromde verbindingslijn 3"/>
          <p:cNvCxnSpPr>
            <a:stCxn id="90" idx="0"/>
          </p:cNvCxnSpPr>
          <p:nvPr/>
        </p:nvCxnSpPr>
        <p:spPr>
          <a:xfrm rot="5400000" flipH="1" flipV="1">
            <a:off x="6478795" y="3782346"/>
            <a:ext cx="1659663" cy="144658"/>
          </a:xfrm>
          <a:prstGeom prst="curvedConnector3">
            <a:avLst>
              <a:gd name="adj1" fmla="val 2383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Gekromde verbindingslijn 181"/>
          <p:cNvCxnSpPr/>
          <p:nvPr/>
        </p:nvCxnSpPr>
        <p:spPr>
          <a:xfrm>
            <a:off x="179514" y="2324921"/>
            <a:ext cx="1061397" cy="1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Gekromde verbindingslijn 182"/>
          <p:cNvCxnSpPr/>
          <p:nvPr/>
        </p:nvCxnSpPr>
        <p:spPr>
          <a:xfrm rot="16200000" flipH="1">
            <a:off x="5970090" y="1784307"/>
            <a:ext cx="960196" cy="73116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6" name="Afgeronde rechthoek 185"/>
          <p:cNvSpPr/>
          <p:nvPr/>
        </p:nvSpPr>
        <p:spPr>
          <a:xfrm>
            <a:off x="107504" y="75112"/>
            <a:ext cx="213225" cy="216024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187" name="Afgeronde rechthoek 186"/>
          <p:cNvSpPr/>
          <p:nvPr/>
        </p:nvSpPr>
        <p:spPr>
          <a:xfrm>
            <a:off x="107504" y="345712"/>
            <a:ext cx="213225" cy="21448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i="0" baseline="0" dirty="0" smtClean="0">
              <a:latin typeface="Verdana" pitchFamily="34" charset="0"/>
            </a:endParaRPr>
          </a:p>
        </p:txBody>
      </p:sp>
      <p:sp>
        <p:nvSpPr>
          <p:cNvPr id="145" name="Tekstvak 144"/>
          <p:cNvSpPr txBox="1"/>
          <p:nvPr/>
        </p:nvSpPr>
        <p:spPr>
          <a:xfrm>
            <a:off x="336488" y="4462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DSO</a:t>
            </a:r>
            <a:endParaRPr lang="nl-NL" sz="1200" dirty="0"/>
          </a:p>
        </p:txBody>
      </p:sp>
      <p:sp>
        <p:nvSpPr>
          <p:cNvPr id="189" name="Tekstvak 188"/>
          <p:cNvSpPr txBox="1"/>
          <p:nvPr/>
        </p:nvSpPr>
        <p:spPr>
          <a:xfrm>
            <a:off x="336488" y="32586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Overig</a:t>
            </a:r>
            <a:endParaRPr lang="nl-NL" sz="1200" dirty="0"/>
          </a:p>
        </p:txBody>
      </p:sp>
      <p:pic>
        <p:nvPicPr>
          <p:cNvPr id="203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49" y="3881417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6" descr="Electric Motor Icon And Symbol Stock Images - Image: 27014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908" y1="32500" x2="25301" y2="55000"/>
                        <a14:foregroundMark x1="19277" y1="46250" x2="11245" y2="45000"/>
                        <a14:foregroundMark x1="88755" y1="23750" x2="87952" y2="51875"/>
                        <a14:foregroundMark x1="44578" y1="35000" x2="55020" y2="36250"/>
                        <a14:foregroundMark x1="50602" y1="86875" x2="60241" y2="86875"/>
                        <a14:foregroundMark x1="50201" y1="93750" x2="59839" y2="93125"/>
                        <a14:foregroundMark x1="57430" y1="10625" x2="67068" y2="10000"/>
                        <a14:foregroundMark x1="61847" y1="5625" x2="66265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06" y="4074594"/>
            <a:ext cx="472512" cy="3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Afgeronde rechthoek 204"/>
          <p:cNvSpPr/>
          <p:nvPr/>
        </p:nvSpPr>
        <p:spPr>
          <a:xfrm>
            <a:off x="4125080" y="361330"/>
            <a:ext cx="226867" cy="20606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6" name="Tekstvak 205"/>
          <p:cNvSpPr txBox="1"/>
          <p:nvPr/>
        </p:nvSpPr>
        <p:spPr>
          <a:xfrm>
            <a:off x="4351947" y="325862"/>
            <a:ext cx="2980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Maatwerk (Kleine aantallen en specifiek).</a:t>
            </a:r>
            <a:endParaRPr lang="nl-NL" sz="1200" dirty="0"/>
          </a:p>
        </p:txBody>
      </p:sp>
      <p:sp>
        <p:nvSpPr>
          <p:cNvPr id="208" name="Afgeronde rechthoek 207"/>
          <p:cNvSpPr/>
          <p:nvPr/>
        </p:nvSpPr>
        <p:spPr>
          <a:xfrm>
            <a:off x="4125079" y="95871"/>
            <a:ext cx="218051" cy="174504"/>
          </a:xfrm>
          <a:prstGeom prst="round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09" name="Tekstvak 208"/>
          <p:cNvSpPr txBox="1"/>
          <p:nvPr/>
        </p:nvSpPr>
        <p:spPr>
          <a:xfrm>
            <a:off x="4351947" y="44623"/>
            <a:ext cx="34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Vrijwillig (Geen recht tot plaatsing vanuit </a:t>
            </a:r>
            <a:r>
              <a:rPr lang="nl-NL" sz="1200" dirty="0" err="1" smtClean="0"/>
              <a:t>NLE’s</a:t>
            </a:r>
            <a:r>
              <a:rPr lang="nl-NL" sz="1200" dirty="0" smtClean="0"/>
              <a:t>).</a:t>
            </a:r>
            <a:endParaRPr lang="nl-NL" sz="1200" dirty="0"/>
          </a:p>
        </p:txBody>
      </p:sp>
      <p:cxnSp>
        <p:nvCxnSpPr>
          <p:cNvPr id="210" name="Gekromde verbindingslijn 209"/>
          <p:cNvCxnSpPr/>
          <p:nvPr/>
        </p:nvCxnSpPr>
        <p:spPr>
          <a:xfrm flipV="1">
            <a:off x="4067944" y="686232"/>
            <a:ext cx="356722" cy="23962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3" name="Tekstvak 212"/>
          <p:cNvSpPr txBox="1"/>
          <p:nvPr/>
        </p:nvSpPr>
        <p:spPr>
          <a:xfrm>
            <a:off x="4368677" y="559713"/>
            <a:ext cx="3012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Eenduidige informatie-uitwisseling</a:t>
            </a:r>
            <a:endParaRPr lang="nl-NL" sz="1200" dirty="0"/>
          </a:p>
        </p:txBody>
      </p:sp>
      <p:sp>
        <p:nvSpPr>
          <p:cNvPr id="215" name="Afgeronde rechthoek 214"/>
          <p:cNvSpPr/>
          <p:nvPr/>
        </p:nvSpPr>
        <p:spPr>
          <a:xfrm>
            <a:off x="1240911" y="66820"/>
            <a:ext cx="215361" cy="203556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6" name="Tekstvak 215"/>
          <p:cNvSpPr txBox="1"/>
          <p:nvPr/>
        </p:nvSpPr>
        <p:spPr>
          <a:xfrm>
            <a:off x="1588283" y="44624"/>
            <a:ext cx="2334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DSO</a:t>
            </a:r>
            <a:endParaRPr lang="nl-NL" sz="1200" dirty="0"/>
          </a:p>
        </p:txBody>
      </p:sp>
      <p:sp>
        <p:nvSpPr>
          <p:cNvPr id="217" name="Afgeronde rechthoek 216"/>
          <p:cNvSpPr/>
          <p:nvPr/>
        </p:nvSpPr>
        <p:spPr>
          <a:xfrm>
            <a:off x="1240911" y="345712"/>
            <a:ext cx="215361" cy="203556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b="1" dirty="0">
              <a:latin typeface="Verdana" pitchFamily="34" charset="0"/>
            </a:endParaRPr>
          </a:p>
        </p:txBody>
      </p:sp>
      <p:sp>
        <p:nvSpPr>
          <p:cNvPr id="218" name="Tekstvak 217"/>
          <p:cNvSpPr txBox="1"/>
          <p:nvPr/>
        </p:nvSpPr>
        <p:spPr>
          <a:xfrm>
            <a:off x="1588283" y="325861"/>
            <a:ext cx="250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Installatie-interface algemeen</a:t>
            </a:r>
            <a:endParaRPr lang="nl-NL" sz="1200" dirty="0"/>
          </a:p>
        </p:txBody>
      </p:sp>
      <p:sp>
        <p:nvSpPr>
          <p:cNvPr id="219" name="Tekstvak 218"/>
          <p:cNvSpPr txBox="1"/>
          <p:nvPr/>
        </p:nvSpPr>
        <p:spPr>
          <a:xfrm>
            <a:off x="-36512" y="234888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i="1" dirty="0" smtClean="0"/>
              <a:t>TSO</a:t>
            </a:r>
            <a:endParaRPr lang="nl-NL" sz="1200" b="1" i="1" dirty="0"/>
          </a:p>
        </p:txBody>
      </p:sp>
      <p:sp>
        <p:nvSpPr>
          <p:cNvPr id="222" name="Tekstvak 221"/>
          <p:cNvSpPr txBox="1"/>
          <p:nvPr/>
        </p:nvSpPr>
        <p:spPr>
          <a:xfrm>
            <a:off x="1258349" y="2185545"/>
            <a:ext cx="65986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>
            <a:defPPr>
              <a:defRPr lang="nl-NL"/>
            </a:defPPr>
            <a:lvl1pPr algn="ctr">
              <a:defRPr sz="9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27" name="Gekromde verbindingslijn 226"/>
          <p:cNvCxnSpPr/>
          <p:nvPr/>
        </p:nvCxnSpPr>
        <p:spPr>
          <a:xfrm>
            <a:off x="179514" y="2640407"/>
            <a:ext cx="2783260" cy="2"/>
          </a:xfrm>
          <a:prstGeom prst="curvedConnector3">
            <a:avLst>
              <a:gd name="adj1" fmla="val 50000"/>
            </a:avLst>
          </a:prstGeom>
          <a:ln>
            <a:solidFill>
              <a:srgbClr val="FBB130"/>
            </a:solidFill>
            <a:headEnd type="triangl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BACKUP SLIDE"/>
  <p:tag name="THINKCELLPRESENTATIONDONOTDELETE" val="&lt;?xml version=&quot;1.0&quot; encoding=&quot;UTF-16&quot; standalone=&quot;yes&quot;?&gt;&#10;&lt;root reqver=&quot;21047&quot;&gt;&lt;version val=&quot;22238&quot;/&gt;&lt;CPresentation id=&quot;1&quot;&gt;&lt;m_precDefaultNumber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strFormatTime&gt;%#d-%#m-%Y&lt;/m_strFormatTime&gt;&lt;/m_precDefaultDate&gt;&lt;m_precDefaultYear&gt;&lt;m_strFormatTime&gt;%Y&lt;/m_strFormatTime&gt;&lt;/m_precDefaultYear&gt;&lt;m_precDefaultQuarter&gt;&lt;m_strFormatTime&gt;Q%5&lt;/m_strFormatTime&gt;&lt;/m_precDefaultQuarter&gt;&lt;m_precDefaultMonth/&gt;&lt;m_precDefaultWeek/&gt;&lt;m_precDefaultDay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Liander_sjabloon_V04_2013 JYA">
  <a:themeElements>
    <a:clrScheme name="Liander kleurpalet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BE"/>
      </a:accent1>
      <a:accent2>
        <a:srgbClr val="821E7D"/>
      </a:accent2>
      <a:accent3>
        <a:srgbClr val="322882"/>
      </a:accent3>
      <a:accent4>
        <a:srgbClr val="000000"/>
      </a:accent4>
      <a:accent5>
        <a:srgbClr val="C8C8C8"/>
      </a:accent5>
      <a:accent6>
        <a:srgbClr val="7DB43C"/>
      </a:accent6>
      <a:hlink>
        <a:srgbClr val="C8C8C8"/>
      </a:hlink>
      <a:folHlink>
        <a:srgbClr val="C8C8C8"/>
      </a:folHlink>
    </a:clrScheme>
    <a:fontScheme name="T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vert="vert" rtlCol="0" anchor="ctr"/>
      <a:lstStyle>
        <a:defPPr algn="ctr">
          <a:defRPr b="1" i="0" baseline="0" dirty="0" smtClean="0"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Liander_sjabloon_V04_2013 JYA</Template>
  <TotalTime>0</TotalTime>
  <Words>801</Words>
  <Application>Microsoft Office PowerPoint</Application>
  <PresentationFormat>Diavoorstelling (4:3)</PresentationFormat>
  <Paragraphs>368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Liander_sjabloon_V04_2013 JYA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 consultatie</dc:title>
  <dc:creator/>
  <cp:lastModifiedBy/>
  <cp:revision>1</cp:revision>
  <dcterms:created xsi:type="dcterms:W3CDTF">2013-07-30T11:44:19Z</dcterms:created>
  <dcterms:modified xsi:type="dcterms:W3CDTF">2018-02-27T15:33:31Z</dcterms:modified>
</cp:coreProperties>
</file>