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582" r:id="rId2"/>
    <p:sldId id="592" r:id="rId3"/>
    <p:sldId id="593" r:id="rId4"/>
    <p:sldId id="594" r:id="rId5"/>
    <p:sldId id="595" r:id="rId6"/>
    <p:sldId id="584" r:id="rId7"/>
    <p:sldId id="586" r:id="rId8"/>
    <p:sldId id="583" r:id="rId9"/>
    <p:sldId id="587" r:id="rId10"/>
    <p:sldId id="589" r:id="rId11"/>
    <p:sldId id="591" r:id="rId12"/>
    <p:sldId id="590" r:id="rId13"/>
  </p:sldIdLst>
  <p:sldSz cx="9144000" cy="6858000" type="screen4x3"/>
  <p:notesSz cx="6797675" cy="9926638"/>
  <p:custDataLst>
    <p:tags r:id="rId1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C5E3C5-C9B3-458B-BDB5-8F39C4E91E84}">
          <p14:sldIdLst>
            <p14:sldId id="582"/>
            <p14:sldId id="592"/>
            <p14:sldId id="593"/>
            <p14:sldId id="594"/>
            <p14:sldId id="595"/>
            <p14:sldId id="584"/>
            <p14:sldId id="586"/>
            <p14:sldId id="583"/>
            <p14:sldId id="587"/>
            <p14:sldId id="589"/>
            <p14:sldId id="591"/>
            <p14:sldId id="59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eu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43C"/>
    <a:srgbClr val="436E99"/>
    <a:srgbClr val="FFFFFF"/>
    <a:srgbClr val="008CBE"/>
    <a:srgbClr val="000000"/>
    <a:srgbClr val="9CA1A6"/>
    <a:srgbClr val="1DA353"/>
    <a:srgbClr val="FBB130"/>
    <a:srgbClr val="D47FB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7" autoAdjust="0"/>
    <p:restoredTop sz="93290" autoAdjust="0"/>
  </p:normalViewPr>
  <p:slideViewPr>
    <p:cSldViewPr snapToObjects="1">
      <p:cViewPr varScale="1">
        <p:scale>
          <a:sx n="90" d="100"/>
          <a:sy n="90" d="100"/>
        </p:scale>
        <p:origin x="-1181" y="-86"/>
      </p:cViewPr>
      <p:guideLst>
        <p:guide orient="horz" pos="4319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Objects="1">
      <p:cViewPr varScale="1">
        <p:scale>
          <a:sx n="116" d="100"/>
          <a:sy n="116" d="100"/>
        </p:scale>
        <p:origin x="-5032" y="-12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11072\AppData\Local\Microsoft\Windows\Temporary%20Internet%20Files\Content.Outlook\RWO146VH\RfG-overvi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11072\AppData\Local\Microsoft\Windows\Temporary%20Internet%20Files\Content.Outlook\RWO146VH\RfG-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Blad1!$C$3</c:f>
              <c:strCache>
                <c:ptCount val="1"/>
                <c:pt idx="0">
                  <c:v>A</c:v>
                </c:pt>
              </c:strCache>
            </c:strRef>
          </c:tx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Blad1!$C$4:$C$8</c:f>
              <c:numCache>
                <c:formatCode>#,##0</c:formatCode>
                <c:ptCount val="5"/>
                <c:pt idx="0">
                  <c:v>26000</c:v>
                </c:pt>
                <c:pt idx="1">
                  <c:v>52000</c:v>
                </c:pt>
                <c:pt idx="2">
                  <c:v>78000</c:v>
                </c:pt>
                <c:pt idx="3">
                  <c:v>104000</c:v>
                </c:pt>
                <c:pt idx="4">
                  <c:v>130000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66336"/>
        <c:axId val="99569664"/>
      </c:areaChart>
      <c:catAx>
        <c:axId val="97966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569664"/>
        <c:crosses val="autoZero"/>
        <c:auto val="1"/>
        <c:lblAlgn val="ctr"/>
        <c:lblOffset val="100"/>
        <c:noMultiLvlLbl val="0"/>
      </c:catAx>
      <c:valAx>
        <c:axId val="99569664"/>
        <c:scaling>
          <c:orientation val="minMax"/>
        </c:scaling>
        <c:delete val="1"/>
        <c:axPos val="l"/>
        <c:majorGridlines/>
        <c:numFmt formatCode="#,##0" sourceLinked="1"/>
        <c:majorTickMark val="out"/>
        <c:minorTickMark val="none"/>
        <c:tickLblPos val="nextTo"/>
        <c:crossAx val="97966336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Blad1!$D$3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Blad1!$D$4:$D$8</c:f>
              <c:numCache>
                <c:formatCode>#,##0</c:formatCode>
                <c:ptCount val="5"/>
                <c:pt idx="0">
                  <c:v>255</c:v>
                </c:pt>
                <c:pt idx="1">
                  <c:v>510</c:v>
                </c:pt>
                <c:pt idx="2">
                  <c:v>765</c:v>
                </c:pt>
                <c:pt idx="3">
                  <c:v>1020</c:v>
                </c:pt>
                <c:pt idx="4">
                  <c:v>1275</c:v>
                </c:pt>
              </c:numCache>
            </c:numRef>
          </c:val>
        </c:ser>
        <c:ser>
          <c:idx val="1"/>
          <c:order val="1"/>
          <c:tx>
            <c:strRef>
              <c:f>Blad1!$E$3</c:f>
              <c:strCache>
                <c:ptCount val="1"/>
                <c:pt idx="0">
                  <c:v>C</c:v>
                </c:pt>
              </c:strCache>
            </c:strRef>
          </c:tx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Blad1!$E$4:$E$8</c:f>
              <c:numCache>
                <c:formatCode>#,##0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ser>
          <c:idx val="2"/>
          <c:order val="2"/>
          <c:tx>
            <c:strRef>
              <c:f>Blad1!$F$3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tx1"/>
            </a:solidFill>
          </c:spPr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Blad1!$F$4:$F$8</c:f>
              <c:numCache>
                <c:formatCode>#,##0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86816"/>
        <c:axId val="99588352"/>
      </c:areaChart>
      <c:catAx>
        <c:axId val="9958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588352"/>
        <c:crosses val="autoZero"/>
        <c:auto val="1"/>
        <c:lblAlgn val="ctr"/>
        <c:lblOffset val="100"/>
        <c:noMultiLvlLbl val="0"/>
      </c:catAx>
      <c:valAx>
        <c:axId val="99588352"/>
        <c:scaling>
          <c:orientation val="minMax"/>
        </c:scaling>
        <c:delete val="1"/>
        <c:axPos val="l"/>
        <c:majorGridlines/>
        <c:numFmt formatCode="#,##0" sourceLinked="1"/>
        <c:majorTickMark val="out"/>
        <c:minorTickMark val="none"/>
        <c:tickLblPos val="nextTo"/>
        <c:crossAx val="99586816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FA4B-77C2-481A-ABD0-DB23CAD51848}" type="datetime8">
              <a:rPr lang="nl-NL" smtClean="0"/>
              <a:t>12-2-2018 19:17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337-BE69-40D5-A2C3-B572D8434EA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79370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21D8-2BA0-4B3C-980A-4A3FF683EAE5}" type="datetime8">
              <a:rPr lang="nl-NL" smtClean="0"/>
              <a:t>12-2-2018 19:17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35DF-413D-4C75-8A60-925A728E0BB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57660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opsomteken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45976" y="6597352"/>
            <a:ext cx="363192" cy="1397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4F1415-87F8-455C-8238-79385BD43DB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704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dia met opsomteken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45976" y="6597352"/>
            <a:ext cx="363192" cy="1397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4F1415-87F8-455C-8238-79385BD43DB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9049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1ADCA0-6DA7-4335-9569-1DE27DB0F7B1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726EB-6CB8-4186-81DB-82FE87A17D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5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5676" y="535046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6400" y="1187999"/>
            <a:ext cx="756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300" b="0" i="0" kern="12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9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5738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7187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2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ep 223"/>
          <p:cNvGrpSpPr/>
          <p:nvPr/>
        </p:nvGrpSpPr>
        <p:grpSpPr>
          <a:xfrm>
            <a:off x="5621212" y="3022656"/>
            <a:ext cx="2551365" cy="627191"/>
            <a:chOff x="5621212" y="3022656"/>
            <a:chExt cx="2551365" cy="627191"/>
          </a:xfrm>
        </p:grpSpPr>
        <p:sp>
          <p:nvSpPr>
            <p:cNvPr id="74" name="Vrije vorm 73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75" name="Rechte verbindingslijn 74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chte verbindingslijn 75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76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77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78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hte verbindingslijn 82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323528" y="5486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SGAM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references</a:t>
            </a:r>
            <a:endParaRPr lang="nl-NL" dirty="0" smtClean="0"/>
          </a:p>
        </p:txBody>
      </p:sp>
      <p:sp>
        <p:nvSpPr>
          <p:cNvPr id="4" name="Rechthoek 3"/>
          <p:cNvSpPr/>
          <p:nvPr/>
        </p:nvSpPr>
        <p:spPr>
          <a:xfrm>
            <a:off x="611560" y="1268760"/>
            <a:ext cx="1224136" cy="720080"/>
          </a:xfrm>
          <a:prstGeom prst="rect">
            <a:avLst/>
          </a:prstGeom>
          <a:solidFill>
            <a:srgbClr val="D4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11560" y="2132856"/>
            <a:ext cx="1224136" cy="720080"/>
          </a:xfrm>
          <a:prstGeom prst="rect">
            <a:avLst/>
          </a:prstGeom>
          <a:solidFill>
            <a:srgbClr val="436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611560" y="2996952"/>
            <a:ext cx="1224136" cy="720080"/>
          </a:xfrm>
          <a:prstGeom prst="rect">
            <a:avLst/>
          </a:prstGeom>
          <a:solidFill>
            <a:srgbClr val="FB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611560" y="3861048"/>
            <a:ext cx="1224136" cy="720080"/>
          </a:xfrm>
          <a:prstGeom prst="rect">
            <a:avLst/>
          </a:prstGeom>
          <a:solidFill>
            <a:srgbClr val="1D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611560" y="4725144"/>
            <a:ext cx="1224136" cy="720080"/>
          </a:xfrm>
          <a:prstGeom prst="rect">
            <a:avLst/>
          </a:prstGeom>
          <a:solidFill>
            <a:srgbClr val="9C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979712" y="1268760"/>
            <a:ext cx="1224136" cy="720080"/>
          </a:xfrm>
          <a:prstGeom prst="rect">
            <a:avLst/>
          </a:prstGeom>
          <a:noFill/>
          <a:ln>
            <a:solidFill>
              <a:srgbClr val="D4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979712" y="2132856"/>
            <a:ext cx="1224136" cy="720080"/>
          </a:xfrm>
          <a:prstGeom prst="rect">
            <a:avLst/>
          </a:prstGeom>
          <a:noFill/>
          <a:ln>
            <a:solidFill>
              <a:srgbClr val="436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979712" y="2996952"/>
            <a:ext cx="1224136" cy="720080"/>
          </a:xfrm>
          <a:prstGeom prst="rect">
            <a:avLst/>
          </a:prstGeom>
          <a:noFill/>
          <a:ln>
            <a:solidFill>
              <a:srgbClr val="FBB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1979712" y="3861048"/>
            <a:ext cx="1224136" cy="720080"/>
          </a:xfrm>
          <a:prstGeom prst="rect">
            <a:avLst/>
          </a:prstGeom>
          <a:noFill/>
          <a:ln>
            <a:solidFill>
              <a:srgbClr val="1D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1979712" y="4725144"/>
            <a:ext cx="1224136" cy="720080"/>
          </a:xfrm>
          <a:prstGeom prst="rect">
            <a:avLst/>
          </a:prstGeom>
          <a:noFill/>
          <a:ln>
            <a:solidFill>
              <a:srgbClr val="9C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4290780" y="177958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D47FB1"/>
                </a:solidFill>
              </a:rPr>
              <a:t>Business</a:t>
            </a:r>
            <a:endParaRPr lang="nl-NL" sz="1200" dirty="0">
              <a:solidFill>
                <a:srgbClr val="D47FB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290780" y="21796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err="1" smtClean="0">
                <a:solidFill>
                  <a:srgbClr val="436E99"/>
                </a:solidFill>
              </a:rPr>
              <a:t>Function</a:t>
            </a:r>
            <a:endParaRPr lang="nl-NL" sz="1200" dirty="0">
              <a:solidFill>
                <a:srgbClr val="436E99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290780" y="2608151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FBB130"/>
                </a:solidFill>
              </a:rPr>
              <a:t>Information</a:t>
            </a:r>
            <a:endParaRPr lang="nl-NL" sz="1200" dirty="0">
              <a:solidFill>
                <a:srgbClr val="FBB130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290780" y="300012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1DA353"/>
                </a:solidFill>
              </a:rPr>
              <a:t>Communication</a:t>
            </a:r>
            <a:endParaRPr lang="nl-NL" sz="1200" dirty="0">
              <a:solidFill>
                <a:srgbClr val="1DA353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4290780" y="337284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9CA1A6"/>
                </a:solidFill>
              </a:rPr>
              <a:t>Component</a:t>
            </a:r>
            <a:endParaRPr lang="nl-NL" sz="1200" dirty="0">
              <a:solidFill>
                <a:srgbClr val="9CA1A6"/>
              </a:solidFill>
            </a:endParaRPr>
          </a:p>
        </p:txBody>
      </p:sp>
      <p:grpSp>
        <p:nvGrpSpPr>
          <p:cNvPr id="180" name="Groep 179"/>
          <p:cNvGrpSpPr/>
          <p:nvPr/>
        </p:nvGrpSpPr>
        <p:grpSpPr>
          <a:xfrm>
            <a:off x="4211960" y="4477286"/>
            <a:ext cx="536889" cy="463374"/>
            <a:chOff x="5621212" y="4042108"/>
            <a:chExt cx="2552942" cy="2203374"/>
          </a:xfrm>
        </p:grpSpPr>
        <p:sp>
          <p:nvSpPr>
            <p:cNvPr id="170" name="Vrije vorm 169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0" name="Vrije vorm 159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0" name="Vrije vorm 149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55" name="Rechte verbindingslijn 154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Vrije vorm 139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30" name="Vrije vorm 129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25" name="Groep 224"/>
          <p:cNvGrpSpPr/>
          <p:nvPr/>
        </p:nvGrpSpPr>
        <p:grpSpPr>
          <a:xfrm>
            <a:off x="5621212" y="2649239"/>
            <a:ext cx="2551365" cy="627191"/>
            <a:chOff x="5621212" y="3022656"/>
            <a:chExt cx="2551365" cy="627191"/>
          </a:xfrm>
        </p:grpSpPr>
        <p:sp>
          <p:nvSpPr>
            <p:cNvPr id="226" name="Vrije vorm 225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27" name="Rechte verbindingslijn 226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chte verbindingslijn 227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chte verbindingslijn 228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echte verbindingslijn 231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Rechte verbindingslijn 232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Rechte verbindingslijn 233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echte verbindingslijn 234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ep 235"/>
          <p:cNvGrpSpPr/>
          <p:nvPr/>
        </p:nvGrpSpPr>
        <p:grpSpPr>
          <a:xfrm>
            <a:off x="5621212" y="2255653"/>
            <a:ext cx="2551365" cy="627191"/>
            <a:chOff x="5621212" y="3022656"/>
            <a:chExt cx="2551365" cy="627191"/>
          </a:xfrm>
        </p:grpSpPr>
        <p:sp>
          <p:nvSpPr>
            <p:cNvPr id="237" name="Vrije vorm 236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38" name="Rechte verbindingslijn 237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Rechte verbindingslijn 238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Rechte verbindingslijn 239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Rechte verbindingslijn 240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Rechte verbindingslijn 241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Rechte verbindingslijn 242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Rechte verbindingslijn 243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Rechte verbindingslijn 244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Rechte verbindingslijn 245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ep 246"/>
          <p:cNvGrpSpPr/>
          <p:nvPr/>
        </p:nvGrpSpPr>
        <p:grpSpPr>
          <a:xfrm>
            <a:off x="5621212" y="1855557"/>
            <a:ext cx="2551365" cy="627191"/>
            <a:chOff x="5621212" y="3022656"/>
            <a:chExt cx="2551365" cy="627191"/>
          </a:xfrm>
        </p:grpSpPr>
        <p:sp>
          <p:nvSpPr>
            <p:cNvPr id="248" name="Vrije vorm 247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49" name="Rechte verbindingslijn 248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Rechte verbindingslijn 249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Rechte verbindingslijn 250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Rechte verbindingslijn 251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Rechte verbindingslijn 252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Rechte verbindingslijn 253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Rechte verbindingslijn 254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Rechte verbindingslijn 255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Rechte verbindingslijn 256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ep 257"/>
          <p:cNvGrpSpPr/>
          <p:nvPr/>
        </p:nvGrpSpPr>
        <p:grpSpPr>
          <a:xfrm>
            <a:off x="5621212" y="1444134"/>
            <a:ext cx="2551365" cy="627191"/>
            <a:chOff x="5621212" y="3022656"/>
            <a:chExt cx="2551365" cy="627191"/>
          </a:xfrm>
        </p:grpSpPr>
        <p:sp>
          <p:nvSpPr>
            <p:cNvPr id="259" name="Vrije vorm 258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60" name="Rechte verbindingslijn 259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Rechte verbindingslijn 260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Rechte verbindingslijn 261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Rechte verbindingslijn 262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Rechte verbindingslijn 263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Rechte verbindingslijn 264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Rechte verbindingslijn 265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Rechte verbindingslijn 266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Rechte verbindingslijn 267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ep 268"/>
          <p:cNvGrpSpPr/>
          <p:nvPr/>
        </p:nvGrpSpPr>
        <p:grpSpPr>
          <a:xfrm>
            <a:off x="4928229" y="4477286"/>
            <a:ext cx="536889" cy="463374"/>
            <a:chOff x="5621212" y="4042108"/>
            <a:chExt cx="2552942" cy="2203374"/>
          </a:xfrm>
        </p:grpSpPr>
        <p:sp>
          <p:nvSpPr>
            <p:cNvPr id="270" name="Vrije vorm 269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1" name="Vrije vorm 270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2" name="Vrije vorm 271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73" name="Rechte verbindingslijn 272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Vrije vorm 273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5" name="Vrije vorm 274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76" name="Groep 275"/>
          <p:cNvGrpSpPr/>
          <p:nvPr/>
        </p:nvGrpSpPr>
        <p:grpSpPr>
          <a:xfrm>
            <a:off x="5725876" y="4477286"/>
            <a:ext cx="536889" cy="463374"/>
            <a:chOff x="5621212" y="4042108"/>
            <a:chExt cx="2552942" cy="2203374"/>
          </a:xfrm>
        </p:grpSpPr>
        <p:sp>
          <p:nvSpPr>
            <p:cNvPr id="277" name="Vrije vorm 276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8" name="Vrije vorm 277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9" name="Vrije vorm 278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80" name="Rechte verbindingslijn 279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Vrije vorm 280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2" name="Vrije vorm 281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83" name="Groep 282"/>
          <p:cNvGrpSpPr/>
          <p:nvPr/>
        </p:nvGrpSpPr>
        <p:grpSpPr>
          <a:xfrm>
            <a:off x="6555900" y="4477286"/>
            <a:ext cx="536889" cy="463374"/>
            <a:chOff x="5621212" y="4042108"/>
            <a:chExt cx="2552942" cy="2203374"/>
          </a:xfrm>
        </p:grpSpPr>
        <p:sp>
          <p:nvSpPr>
            <p:cNvPr id="284" name="Vrije vorm 283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5" name="Vrije vorm 284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6" name="Vrije vorm 285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87" name="Rechte verbindingslijn 286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Vrije vorm 287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9" name="Vrije vorm 288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90" name="Groep 289"/>
          <p:cNvGrpSpPr/>
          <p:nvPr/>
        </p:nvGrpSpPr>
        <p:grpSpPr>
          <a:xfrm>
            <a:off x="8012708" y="4481721"/>
            <a:ext cx="536889" cy="463374"/>
            <a:chOff x="5621212" y="4042108"/>
            <a:chExt cx="2552942" cy="2203374"/>
          </a:xfrm>
        </p:grpSpPr>
        <p:sp>
          <p:nvSpPr>
            <p:cNvPr id="291" name="Vrije vorm 290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2" name="Vrije vorm 291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3" name="Vrije vorm 292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94" name="Rechte verbindingslijn 293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Vrije vorm 294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6" name="Vrije vorm 295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97" name="Groep 296"/>
          <p:cNvGrpSpPr/>
          <p:nvPr/>
        </p:nvGrpSpPr>
        <p:grpSpPr>
          <a:xfrm>
            <a:off x="5308502" y="5236045"/>
            <a:ext cx="536889" cy="463374"/>
            <a:chOff x="5621212" y="4042108"/>
            <a:chExt cx="2552942" cy="2203374"/>
          </a:xfrm>
        </p:grpSpPr>
        <p:sp>
          <p:nvSpPr>
            <p:cNvPr id="298" name="Vrije vorm 297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9" name="Vrije vorm 298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0" name="Vrije vorm 299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01" name="Rechte verbindingslijn 300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Vrije vorm 301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3" name="Vrije vorm 302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04" name="Groep 303"/>
          <p:cNvGrpSpPr/>
          <p:nvPr/>
        </p:nvGrpSpPr>
        <p:grpSpPr>
          <a:xfrm>
            <a:off x="6134736" y="5236045"/>
            <a:ext cx="536889" cy="463374"/>
            <a:chOff x="5621212" y="4042108"/>
            <a:chExt cx="2552942" cy="2203374"/>
          </a:xfrm>
        </p:grpSpPr>
        <p:sp>
          <p:nvSpPr>
            <p:cNvPr id="305" name="Vrije vorm 304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6" name="Vrije vorm 305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7" name="Vrije vorm 306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08" name="Rechte verbindingslijn 307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Vrije vorm 308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0" name="Vrije vorm 309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11" name="Groep 310"/>
          <p:cNvGrpSpPr/>
          <p:nvPr/>
        </p:nvGrpSpPr>
        <p:grpSpPr>
          <a:xfrm>
            <a:off x="6859710" y="5269882"/>
            <a:ext cx="536889" cy="463374"/>
            <a:chOff x="5621212" y="4042108"/>
            <a:chExt cx="2552942" cy="2203374"/>
          </a:xfrm>
        </p:grpSpPr>
        <p:sp>
          <p:nvSpPr>
            <p:cNvPr id="312" name="Vrije vorm 311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3" name="Vrije vorm 312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4" name="Vrije vorm 313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15" name="Rechte verbindingslijn 314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Vrije vorm 315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7" name="Vrije vorm 316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18" name="Groep 317"/>
          <p:cNvGrpSpPr/>
          <p:nvPr/>
        </p:nvGrpSpPr>
        <p:grpSpPr>
          <a:xfrm>
            <a:off x="7318390" y="4477286"/>
            <a:ext cx="536889" cy="463374"/>
            <a:chOff x="5621212" y="4042108"/>
            <a:chExt cx="2552942" cy="2203374"/>
          </a:xfrm>
        </p:grpSpPr>
        <p:sp>
          <p:nvSpPr>
            <p:cNvPr id="319" name="Vrije vorm 318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0" name="Vrije vorm 319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1" name="Vrije vorm 320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22" name="Rechte verbindingslijn 321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Vrije vorm 322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4" name="Vrije vorm 323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25" name="Groep 324"/>
          <p:cNvGrpSpPr/>
          <p:nvPr/>
        </p:nvGrpSpPr>
        <p:grpSpPr>
          <a:xfrm>
            <a:off x="7589060" y="5269882"/>
            <a:ext cx="536889" cy="463374"/>
            <a:chOff x="5621212" y="4042108"/>
            <a:chExt cx="2552942" cy="2203374"/>
          </a:xfrm>
        </p:grpSpPr>
        <p:sp>
          <p:nvSpPr>
            <p:cNvPr id="326" name="Vrije vorm 325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7" name="Vrije vorm 326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8" name="Vrije vorm 327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29" name="Rechte verbindingslijn 328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Vrije vorm 329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31" name="Vrije vorm 330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4928229" y="5877272"/>
            <a:ext cx="536889" cy="463374"/>
            <a:chOff x="4928229" y="5877272"/>
            <a:chExt cx="536889" cy="463374"/>
          </a:xfrm>
        </p:grpSpPr>
        <p:sp>
          <p:nvSpPr>
            <p:cNvPr id="145" name="Vrije vorm 144"/>
            <p:cNvSpPr/>
            <p:nvPr/>
          </p:nvSpPr>
          <p:spPr>
            <a:xfrm>
              <a:off x="4928229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46" name="Vrije vorm 145"/>
            <p:cNvSpPr/>
            <p:nvPr/>
          </p:nvSpPr>
          <p:spPr>
            <a:xfrm>
              <a:off x="4928561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47" name="Vrije vorm 146"/>
            <p:cNvSpPr/>
            <p:nvPr/>
          </p:nvSpPr>
          <p:spPr>
            <a:xfrm>
              <a:off x="4928561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48" name="Rechte verbindingslijn 147"/>
            <p:cNvCxnSpPr/>
            <p:nvPr/>
          </p:nvCxnSpPr>
          <p:spPr>
            <a:xfrm>
              <a:off x="5041470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Vrije vorm 148"/>
            <p:cNvSpPr/>
            <p:nvPr/>
          </p:nvSpPr>
          <p:spPr>
            <a:xfrm>
              <a:off x="4928229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1" name="Vrije vorm 150"/>
            <p:cNvSpPr/>
            <p:nvPr/>
          </p:nvSpPr>
          <p:spPr>
            <a:xfrm>
              <a:off x="4928561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1" name="Groep 20"/>
          <p:cNvGrpSpPr/>
          <p:nvPr/>
        </p:nvGrpSpPr>
        <p:grpSpPr>
          <a:xfrm>
            <a:off x="5725876" y="5877272"/>
            <a:ext cx="536889" cy="463374"/>
            <a:chOff x="5725876" y="5877272"/>
            <a:chExt cx="536889" cy="463374"/>
          </a:xfrm>
        </p:grpSpPr>
        <p:sp>
          <p:nvSpPr>
            <p:cNvPr id="153" name="Vrije vorm 152"/>
            <p:cNvSpPr/>
            <p:nvPr/>
          </p:nvSpPr>
          <p:spPr>
            <a:xfrm>
              <a:off x="5725876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4" name="Vrije vorm 153"/>
            <p:cNvSpPr/>
            <p:nvPr/>
          </p:nvSpPr>
          <p:spPr>
            <a:xfrm>
              <a:off x="5726208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6" name="Vrije vorm 155"/>
            <p:cNvSpPr/>
            <p:nvPr/>
          </p:nvSpPr>
          <p:spPr>
            <a:xfrm>
              <a:off x="5726208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57" name="Rechte verbindingslijn 156"/>
            <p:cNvCxnSpPr/>
            <p:nvPr/>
          </p:nvCxnSpPr>
          <p:spPr>
            <a:xfrm>
              <a:off x="5839117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Vrije vorm 157"/>
            <p:cNvSpPr/>
            <p:nvPr/>
          </p:nvSpPr>
          <p:spPr>
            <a:xfrm>
              <a:off x="5725876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9" name="Vrije vorm 158"/>
            <p:cNvSpPr/>
            <p:nvPr/>
          </p:nvSpPr>
          <p:spPr>
            <a:xfrm>
              <a:off x="5726208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6555900" y="5877272"/>
            <a:ext cx="536889" cy="463374"/>
            <a:chOff x="6555900" y="5877272"/>
            <a:chExt cx="536889" cy="463374"/>
          </a:xfrm>
        </p:grpSpPr>
        <p:sp>
          <p:nvSpPr>
            <p:cNvPr id="162" name="Vrije vorm 161"/>
            <p:cNvSpPr/>
            <p:nvPr/>
          </p:nvSpPr>
          <p:spPr>
            <a:xfrm>
              <a:off x="6555900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3" name="Vrije vorm 162"/>
            <p:cNvSpPr/>
            <p:nvPr/>
          </p:nvSpPr>
          <p:spPr>
            <a:xfrm>
              <a:off x="6556232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4" name="Vrije vorm 163"/>
            <p:cNvSpPr/>
            <p:nvPr/>
          </p:nvSpPr>
          <p:spPr>
            <a:xfrm>
              <a:off x="6556232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65" name="Rechte verbindingslijn 164"/>
            <p:cNvCxnSpPr/>
            <p:nvPr/>
          </p:nvCxnSpPr>
          <p:spPr>
            <a:xfrm>
              <a:off x="6669141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Vrije vorm 165"/>
            <p:cNvSpPr/>
            <p:nvPr/>
          </p:nvSpPr>
          <p:spPr>
            <a:xfrm>
              <a:off x="6555900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7" name="Vrije vorm 166"/>
            <p:cNvSpPr/>
            <p:nvPr/>
          </p:nvSpPr>
          <p:spPr>
            <a:xfrm>
              <a:off x="6556232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7318390" y="5877272"/>
            <a:ext cx="536889" cy="463374"/>
            <a:chOff x="7318390" y="5877272"/>
            <a:chExt cx="536889" cy="463374"/>
          </a:xfrm>
        </p:grpSpPr>
        <p:sp>
          <p:nvSpPr>
            <p:cNvPr id="177" name="Vrije vorm 176"/>
            <p:cNvSpPr/>
            <p:nvPr/>
          </p:nvSpPr>
          <p:spPr>
            <a:xfrm>
              <a:off x="7318390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78" name="Vrije vorm 177"/>
            <p:cNvSpPr/>
            <p:nvPr/>
          </p:nvSpPr>
          <p:spPr>
            <a:xfrm>
              <a:off x="7318722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79" name="Vrije vorm 178"/>
            <p:cNvSpPr/>
            <p:nvPr/>
          </p:nvSpPr>
          <p:spPr>
            <a:xfrm>
              <a:off x="7318722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81" name="Rechte verbindingslijn 180"/>
            <p:cNvCxnSpPr/>
            <p:nvPr/>
          </p:nvCxnSpPr>
          <p:spPr>
            <a:xfrm>
              <a:off x="7431631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Vrije vorm 181"/>
            <p:cNvSpPr/>
            <p:nvPr/>
          </p:nvSpPr>
          <p:spPr>
            <a:xfrm>
              <a:off x="7318390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83" name="Vrije vorm 182"/>
            <p:cNvSpPr/>
            <p:nvPr/>
          </p:nvSpPr>
          <p:spPr>
            <a:xfrm>
              <a:off x="7318722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sp>
        <p:nvSpPr>
          <p:cNvPr id="23" name="Tekstvak 22"/>
          <p:cNvSpPr txBox="1"/>
          <p:nvPr/>
        </p:nvSpPr>
        <p:spPr>
          <a:xfrm>
            <a:off x="3259108" y="1347726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212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127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177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kstvak 172"/>
          <p:cNvSpPr txBox="1"/>
          <p:nvPr/>
        </p:nvSpPr>
        <p:spPr>
          <a:xfrm>
            <a:off x="3259108" y="2246741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67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110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153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kstvak 173"/>
          <p:cNvSpPr txBox="1"/>
          <p:nvPr/>
        </p:nvSpPr>
        <p:spPr>
          <a:xfrm>
            <a:off x="3259108" y="3036524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251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177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48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kstvak 174"/>
          <p:cNvSpPr txBox="1"/>
          <p:nvPr/>
        </p:nvSpPr>
        <p:spPr>
          <a:xfrm>
            <a:off x="3259108" y="3965705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29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163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83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kstvak 175"/>
          <p:cNvSpPr txBox="1"/>
          <p:nvPr/>
        </p:nvSpPr>
        <p:spPr>
          <a:xfrm>
            <a:off x="3259108" y="4794111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156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161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166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67544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909883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36969" y="1132245"/>
            <a:ext cx="2710896" cy="171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infrastructuur</a:t>
            </a:r>
          </a:p>
          <a:p>
            <a:r>
              <a:rPr lang="nl-NL" dirty="0"/>
              <a:t>Voor latere invulling</a:t>
            </a:r>
          </a:p>
        </p:txBody>
      </p:sp>
      <p:cxnSp>
        <p:nvCxnSpPr>
          <p:cNvPr id="6" name="Gekromde verbindingslijn 5"/>
          <p:cNvCxnSpPr/>
          <p:nvPr/>
        </p:nvCxnSpPr>
        <p:spPr>
          <a:xfrm rot="5400000" flipH="1" flipV="1">
            <a:off x="493258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1547664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990003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483768" y="4009433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2926107" y="4779348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" name="Gekromde verbindingslijn 14"/>
          <p:cNvCxnSpPr/>
          <p:nvPr/>
        </p:nvCxnSpPr>
        <p:spPr>
          <a:xfrm rot="5400000" flipH="1" flipV="1">
            <a:off x="2382105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kromde verbindingslijn 15"/>
          <p:cNvCxnSpPr/>
          <p:nvPr/>
        </p:nvCxnSpPr>
        <p:spPr>
          <a:xfrm rot="5400000" flipH="1" flipV="1">
            <a:off x="1205077" y="4079821"/>
            <a:ext cx="2144385" cy="635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399186" y="539969"/>
            <a:ext cx="124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/>
              <a:t>Registreren</a:t>
            </a:r>
          </a:p>
          <a:p>
            <a:pPr algn="ctr"/>
            <a:r>
              <a:rPr lang="nl-NL" sz="1600" dirty="0" smtClean="0"/>
              <a:t>(eenmalig)</a:t>
            </a:r>
            <a:endParaRPr lang="nl-NL" sz="1600" dirty="0"/>
          </a:p>
        </p:txBody>
      </p:sp>
      <p:sp>
        <p:nvSpPr>
          <p:cNvPr id="19" name="Rechthoek 18"/>
          <p:cNvSpPr/>
          <p:nvPr/>
        </p:nvSpPr>
        <p:spPr>
          <a:xfrm>
            <a:off x="4716015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5158354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4885440" y="1132245"/>
            <a:ext cx="2710896" cy="171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infrastructuur</a:t>
            </a:r>
          </a:p>
          <a:p>
            <a:r>
              <a:rPr lang="nl-NL" dirty="0"/>
              <a:t>Voor latere invulling</a:t>
            </a:r>
          </a:p>
        </p:txBody>
      </p:sp>
      <p:cxnSp>
        <p:nvCxnSpPr>
          <p:cNvPr id="22" name="Gekromde verbindingslijn 21"/>
          <p:cNvCxnSpPr/>
          <p:nvPr/>
        </p:nvCxnSpPr>
        <p:spPr>
          <a:xfrm rot="5400000" flipH="1" flipV="1">
            <a:off x="4741729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796135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238474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6732239" y="4009433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7174578" y="4779348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27" name="Gekromde verbindingslijn 26"/>
          <p:cNvCxnSpPr/>
          <p:nvPr/>
        </p:nvCxnSpPr>
        <p:spPr>
          <a:xfrm rot="5400000" flipH="1" flipV="1">
            <a:off x="6630576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kromde verbindingslijn 27"/>
          <p:cNvCxnSpPr/>
          <p:nvPr/>
        </p:nvCxnSpPr>
        <p:spPr>
          <a:xfrm rot="5400000" flipH="1" flipV="1">
            <a:off x="5453548" y="4079821"/>
            <a:ext cx="2144385" cy="635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654870" y="539969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/>
              <a:t>Operationeel</a:t>
            </a:r>
          </a:p>
          <a:p>
            <a:pPr algn="ctr"/>
            <a:r>
              <a:rPr lang="nl-NL" sz="1600" dirty="0" smtClean="0"/>
              <a:t>uitwisselen</a:t>
            </a:r>
            <a:endParaRPr lang="nl-NL" sz="1600" dirty="0"/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4067944" y="548680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2310760" y="10734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Initiatief tot opbouwen verbinding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31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fgeronde rechthoek 128"/>
          <p:cNvSpPr/>
          <p:nvPr/>
        </p:nvSpPr>
        <p:spPr>
          <a:xfrm>
            <a:off x="6882101" y="176156"/>
            <a:ext cx="2132912" cy="16016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b="1" i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Verdana" pitchFamily="34" charset="0"/>
              </a:rPr>
              <a:t>Legenda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67544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909883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26199" y="188640"/>
            <a:ext cx="6034033" cy="271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</a:t>
            </a:r>
            <a:r>
              <a:rPr lang="nl-NL" dirty="0" smtClean="0"/>
              <a:t>infrastructuur. Specifieke invulling volgt later.</a:t>
            </a:r>
            <a:endParaRPr lang="nl-NL" dirty="0"/>
          </a:p>
        </p:txBody>
      </p:sp>
      <p:cxnSp>
        <p:nvCxnSpPr>
          <p:cNvPr id="6" name="Gekromde verbindingslijn 5"/>
          <p:cNvCxnSpPr>
            <a:stCxn id="4" idx="0"/>
            <a:endCxn id="33" idx="1"/>
          </p:cNvCxnSpPr>
          <p:nvPr/>
        </p:nvCxnSpPr>
        <p:spPr>
          <a:xfrm rot="5400000" flipH="1" flipV="1">
            <a:off x="-480069" y="2431332"/>
            <a:ext cx="3944171" cy="752799"/>
          </a:xfrm>
          <a:prstGeom prst="curvedConnector2">
            <a:avLst/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hoek 10"/>
          <p:cNvSpPr/>
          <p:nvPr/>
        </p:nvSpPr>
        <p:spPr>
          <a:xfrm>
            <a:off x="1547664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990003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628141" y="4200268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070480" y="4970183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" name="Gekromde verbindingslijn 14"/>
          <p:cNvCxnSpPr>
            <a:stCxn id="14" idx="0"/>
            <a:endCxn id="30" idx="2"/>
          </p:cNvCxnSpPr>
          <p:nvPr/>
        </p:nvCxnSpPr>
        <p:spPr>
          <a:xfrm rot="16200000" flipV="1">
            <a:off x="1624393" y="3318362"/>
            <a:ext cx="2261262" cy="104238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kromde verbindingslijn 15"/>
          <p:cNvCxnSpPr>
            <a:stCxn id="12" idx="0"/>
            <a:endCxn id="30" idx="2"/>
          </p:cNvCxnSpPr>
          <p:nvPr/>
        </p:nvCxnSpPr>
        <p:spPr>
          <a:xfrm rot="5400000" flipH="1" flipV="1">
            <a:off x="886553" y="4018105"/>
            <a:ext cx="2656464" cy="3809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/>
          <p:cNvSpPr txBox="1"/>
          <p:nvPr/>
        </p:nvSpPr>
        <p:spPr>
          <a:xfrm>
            <a:off x="209707" y="575818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Stap 1 voor </a:t>
            </a:r>
            <a:r>
              <a:rPr lang="nl-NL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devices</a:t>
            </a:r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Initiatief melden device ID &amp; IP-adres</a:t>
            </a:r>
            <a:endParaRPr lang="nl-NL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4283968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4726307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5364088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5806427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1842934" y="206084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Public Connection Register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868416" y="51160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System Operator Connection Register</a:t>
            </a:r>
          </a:p>
        </p:txBody>
      </p:sp>
      <p:sp>
        <p:nvSpPr>
          <p:cNvPr id="34" name="Rechthoek 33"/>
          <p:cNvSpPr/>
          <p:nvPr/>
        </p:nvSpPr>
        <p:spPr>
          <a:xfrm>
            <a:off x="1848437" y="128622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Mirror</a:t>
            </a:r>
            <a:r>
              <a:rPr lang="nl-NL" sz="900" dirty="0" smtClean="0">
                <a:solidFill>
                  <a:schemeClr val="tx1"/>
                </a:solidFill>
              </a:rPr>
              <a:t> Connection Register</a:t>
            </a:r>
          </a:p>
        </p:txBody>
      </p:sp>
      <p:cxnSp>
        <p:nvCxnSpPr>
          <p:cNvPr id="35" name="Gekromde verbindingslijn 34"/>
          <p:cNvCxnSpPr>
            <a:stCxn id="34" idx="1"/>
            <a:endCxn id="30" idx="1"/>
          </p:cNvCxnSpPr>
          <p:nvPr/>
        </p:nvCxnSpPr>
        <p:spPr>
          <a:xfrm rot="10800000" flipV="1">
            <a:off x="1842935" y="1610265"/>
            <a:ext cx="5503" cy="774620"/>
          </a:xfrm>
          <a:prstGeom prst="curvedConnector3">
            <a:avLst>
              <a:gd name="adj1" fmla="val 4254098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34" idx="1"/>
            <a:endCxn id="33" idx="1"/>
          </p:cNvCxnSpPr>
          <p:nvPr/>
        </p:nvCxnSpPr>
        <p:spPr>
          <a:xfrm rot="10800000" flipH="1">
            <a:off x="1848436" y="835645"/>
            <a:ext cx="19979" cy="774620"/>
          </a:xfrm>
          <a:prstGeom prst="curvedConnector3">
            <a:avLst>
              <a:gd name="adj1" fmla="val -1144201"/>
            </a:avLst>
          </a:prstGeom>
          <a:ln>
            <a:solidFill>
              <a:srgbClr val="FBB130"/>
            </a:solidFill>
            <a:prstDash val="sysDash"/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kromde verbindingslijn 40"/>
          <p:cNvCxnSpPr>
            <a:endCxn id="30" idx="1"/>
          </p:cNvCxnSpPr>
          <p:nvPr/>
        </p:nvCxnSpPr>
        <p:spPr>
          <a:xfrm rot="5400000" flipH="1" flipV="1">
            <a:off x="1113828" y="2818721"/>
            <a:ext cx="1162942" cy="295270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Kruis 86"/>
          <p:cNvSpPr/>
          <p:nvPr/>
        </p:nvSpPr>
        <p:spPr>
          <a:xfrm rot="2033737">
            <a:off x="1407965" y="3486593"/>
            <a:ext cx="306151" cy="291725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89" name="Rechte verbindingslijn 88"/>
          <p:cNvCxnSpPr/>
          <p:nvPr/>
        </p:nvCxnSpPr>
        <p:spPr>
          <a:xfrm>
            <a:off x="1474177" y="1984873"/>
            <a:ext cx="295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/>
          <p:cNvCxnSpPr/>
          <p:nvPr/>
        </p:nvCxnSpPr>
        <p:spPr>
          <a:xfrm>
            <a:off x="1474177" y="2060849"/>
            <a:ext cx="295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hoek 92"/>
          <p:cNvSpPr/>
          <p:nvPr/>
        </p:nvSpPr>
        <p:spPr>
          <a:xfrm>
            <a:off x="3203848" y="511609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Device register</a:t>
            </a:r>
          </a:p>
        </p:txBody>
      </p:sp>
      <p:sp>
        <p:nvSpPr>
          <p:cNvPr id="94" name="Rechthoek 93"/>
          <p:cNvSpPr/>
          <p:nvPr/>
        </p:nvSpPr>
        <p:spPr>
          <a:xfrm>
            <a:off x="4726307" y="511609"/>
            <a:ext cx="17349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Device </a:t>
            </a:r>
            <a:r>
              <a:rPr lang="nl-NL" sz="900" dirty="0" err="1" smtClean="0">
                <a:solidFill>
                  <a:schemeClr val="tx1"/>
                </a:solidFill>
              </a:rPr>
              <a:t>Location</a:t>
            </a:r>
            <a:r>
              <a:rPr lang="nl-NL" sz="900" dirty="0" smtClean="0">
                <a:solidFill>
                  <a:schemeClr val="tx1"/>
                </a:solidFill>
              </a:rPr>
              <a:t> register</a:t>
            </a:r>
          </a:p>
        </p:txBody>
      </p:sp>
      <p:sp>
        <p:nvSpPr>
          <p:cNvPr id="95" name="Rechthoek 94"/>
          <p:cNvSpPr/>
          <p:nvPr/>
        </p:nvSpPr>
        <p:spPr>
          <a:xfrm>
            <a:off x="3674285" y="1736813"/>
            <a:ext cx="17349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Operational</a:t>
            </a:r>
            <a:r>
              <a:rPr lang="nl-NL" sz="900" dirty="0" smtClean="0">
                <a:solidFill>
                  <a:schemeClr val="tx1"/>
                </a:solidFill>
              </a:rPr>
              <a:t> Distributed Energy Resources Control</a:t>
            </a:r>
          </a:p>
        </p:txBody>
      </p:sp>
      <p:cxnSp>
        <p:nvCxnSpPr>
          <p:cNvPr id="97" name="Gekromde verbindingslijn 96"/>
          <p:cNvCxnSpPr>
            <a:stCxn id="95" idx="1"/>
            <a:endCxn id="34" idx="3"/>
          </p:cNvCxnSpPr>
          <p:nvPr/>
        </p:nvCxnSpPr>
        <p:spPr>
          <a:xfrm rot="10800000">
            <a:off x="2630237" y="1610265"/>
            <a:ext cx="1044048" cy="450584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kromde verbindingslijn 99"/>
          <p:cNvCxnSpPr>
            <a:stCxn id="95" idx="0"/>
            <a:endCxn id="93" idx="2"/>
          </p:cNvCxnSpPr>
          <p:nvPr/>
        </p:nvCxnSpPr>
        <p:spPr>
          <a:xfrm rot="16200000" flipV="1">
            <a:off x="3836263" y="1031322"/>
            <a:ext cx="577132" cy="8338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Gekromde verbindingslijn 102"/>
          <p:cNvCxnSpPr>
            <a:stCxn id="95" idx="3"/>
            <a:endCxn id="94" idx="2"/>
          </p:cNvCxnSpPr>
          <p:nvPr/>
        </p:nvCxnSpPr>
        <p:spPr>
          <a:xfrm flipV="1">
            <a:off x="5409221" y="1159681"/>
            <a:ext cx="184554" cy="90116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Gekromde verbindingslijn 105"/>
          <p:cNvCxnSpPr>
            <a:stCxn id="95" idx="2"/>
            <a:endCxn id="20" idx="0"/>
          </p:cNvCxnSpPr>
          <p:nvPr/>
        </p:nvCxnSpPr>
        <p:spPr>
          <a:xfrm rot="16200000" flipH="1">
            <a:off x="3539432" y="3387206"/>
            <a:ext cx="2394931" cy="3902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Gekromde verbindingslijn 109"/>
          <p:cNvCxnSpPr>
            <a:endCxn id="24" idx="0"/>
          </p:cNvCxnSpPr>
          <p:nvPr/>
        </p:nvCxnSpPr>
        <p:spPr>
          <a:xfrm rot="16200000" flipH="1">
            <a:off x="4017856" y="3371079"/>
            <a:ext cx="2980499" cy="10081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Gekromde verbindingslijn 112"/>
          <p:cNvCxnSpPr/>
          <p:nvPr/>
        </p:nvCxnSpPr>
        <p:spPr>
          <a:xfrm rot="16200000" flipV="1">
            <a:off x="4166643" y="3356022"/>
            <a:ext cx="2960669" cy="1018398"/>
          </a:xfrm>
          <a:prstGeom prst="curvedConnector3">
            <a:avLst>
              <a:gd name="adj1" fmla="val 5257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Gekromde verbindingslijn 114"/>
          <p:cNvCxnSpPr/>
          <p:nvPr/>
        </p:nvCxnSpPr>
        <p:spPr>
          <a:xfrm rot="16200000" flipV="1">
            <a:off x="3672210" y="3375969"/>
            <a:ext cx="2394930" cy="412763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 rot="19753755">
            <a:off x="590275" y="3630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Draft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22" name="Rechte verbindingslijn 121"/>
          <p:cNvCxnSpPr/>
          <p:nvPr/>
        </p:nvCxnSpPr>
        <p:spPr>
          <a:xfrm>
            <a:off x="3786983" y="3068960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4945954" y="5758184"/>
            <a:ext cx="261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Stap 2 voor </a:t>
            </a:r>
            <a:r>
              <a:rPr lang="nl-NL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devices</a:t>
            </a:r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Passief wachten opbouw 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verbinding vanuit ‘centraal’</a:t>
            </a:r>
            <a:endParaRPr lang="nl-NL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Gekromde verbindingslijn 123"/>
          <p:cNvCxnSpPr/>
          <p:nvPr/>
        </p:nvCxnSpPr>
        <p:spPr>
          <a:xfrm rot="10800000">
            <a:off x="7020433" y="820480"/>
            <a:ext cx="587431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Gekromde verbindingslijn 125"/>
          <p:cNvCxnSpPr/>
          <p:nvPr/>
        </p:nvCxnSpPr>
        <p:spPr>
          <a:xfrm rot="10800000">
            <a:off x="7020433" y="1145613"/>
            <a:ext cx="587431" cy="127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Tekstvak 126"/>
          <p:cNvSpPr txBox="1"/>
          <p:nvPr/>
        </p:nvSpPr>
        <p:spPr>
          <a:xfrm>
            <a:off x="7607864" y="64851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informatie</a:t>
            </a:r>
            <a:endParaRPr lang="nl-NL" sz="1400" dirty="0"/>
          </a:p>
        </p:txBody>
      </p:sp>
      <p:sp>
        <p:nvSpPr>
          <p:cNvPr id="128" name="Tekstvak 127"/>
          <p:cNvSpPr txBox="1"/>
          <p:nvPr/>
        </p:nvSpPr>
        <p:spPr>
          <a:xfrm>
            <a:off x="7607864" y="9802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communicatie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685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hoek 104"/>
          <p:cNvSpPr/>
          <p:nvPr/>
        </p:nvSpPr>
        <p:spPr>
          <a:xfrm>
            <a:off x="3415695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Wind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01967" y="8626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Huidig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50317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50" name="Rechthoek 49"/>
          <p:cNvSpPr/>
          <p:nvPr/>
        </p:nvSpPr>
        <p:spPr>
          <a:xfrm>
            <a:off x="519763" y="3101651"/>
            <a:ext cx="862315" cy="133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sp>
        <p:nvSpPr>
          <p:cNvPr id="51" name="Afgeronde rechthoek 50"/>
          <p:cNvSpPr/>
          <p:nvPr/>
        </p:nvSpPr>
        <p:spPr>
          <a:xfrm>
            <a:off x="581950" y="3762015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IT deel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2" name="Wolk 51"/>
          <p:cNvSpPr/>
          <p:nvPr/>
        </p:nvSpPr>
        <p:spPr>
          <a:xfrm>
            <a:off x="404689" y="6130661"/>
            <a:ext cx="8514929" cy="55357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800" b="1" dirty="0" smtClean="0">
                <a:latin typeface="Verdana" pitchFamily="34" charset="0"/>
              </a:rPr>
              <a:t>IP connectiviteit</a:t>
            </a:r>
            <a:endParaRPr lang="nl-NL" sz="800" b="1" dirty="0">
              <a:latin typeface="Verdana" pitchFamily="34" charset="0"/>
            </a:endParaRPr>
          </a:p>
        </p:txBody>
      </p:sp>
      <p:cxnSp>
        <p:nvCxnSpPr>
          <p:cNvPr id="59" name="Rechte verbindingslijn 58"/>
          <p:cNvCxnSpPr>
            <a:stCxn id="97" idx="2"/>
            <a:endCxn id="50" idx="0"/>
          </p:cNvCxnSpPr>
          <p:nvPr/>
        </p:nvCxnSpPr>
        <p:spPr>
          <a:xfrm flipH="1">
            <a:off x="950921" y="2625343"/>
            <a:ext cx="5033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688" y1="36719" x2="49609" y2="35547"/>
                        <a14:foregroundMark x1="42969" y1="53516" x2="60938" y2="54297"/>
                        <a14:foregroundMark x1="47266" y1="80078" x2="57422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6878" y="4178750"/>
            <a:ext cx="206106" cy="2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kstvak 62"/>
          <p:cNvSpPr txBox="1"/>
          <p:nvPr/>
        </p:nvSpPr>
        <p:spPr>
          <a:xfrm>
            <a:off x="881621" y="414330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LAN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68" name="Afgeronde rechthoek 67"/>
          <p:cNvSpPr/>
          <p:nvPr/>
        </p:nvSpPr>
        <p:spPr>
          <a:xfrm>
            <a:off x="581950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1815908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86" name="Rechthoek 85"/>
          <p:cNvSpPr/>
          <p:nvPr/>
        </p:nvSpPr>
        <p:spPr>
          <a:xfrm>
            <a:off x="2085354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88" name="Rechte verbindingslijn 87"/>
          <p:cNvCxnSpPr>
            <a:stCxn id="102" idx="2"/>
            <a:endCxn id="86" idx="0"/>
          </p:cNvCxnSpPr>
          <p:nvPr/>
        </p:nvCxnSpPr>
        <p:spPr>
          <a:xfrm>
            <a:off x="2499983" y="2625344"/>
            <a:ext cx="16529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89"/>
          <p:cNvSpPr txBox="1"/>
          <p:nvPr/>
        </p:nvSpPr>
        <p:spPr>
          <a:xfrm>
            <a:off x="2099269" y="370104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91" name="Afgeronde rechthoek 90"/>
          <p:cNvSpPr/>
          <p:nvPr/>
        </p:nvSpPr>
        <p:spPr>
          <a:xfrm>
            <a:off x="2147541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95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4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447756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7384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1091651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1991786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2317874" y="2130986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2635681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hthoek 105"/>
          <p:cNvSpPr/>
          <p:nvPr/>
        </p:nvSpPr>
        <p:spPr>
          <a:xfrm>
            <a:off x="3685141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07" name="Rechte verbindingslijn 106"/>
          <p:cNvCxnSpPr>
            <a:endCxn id="106" idx="0"/>
          </p:cNvCxnSpPr>
          <p:nvPr/>
        </p:nvCxnSpPr>
        <p:spPr>
          <a:xfrm>
            <a:off x="4099771" y="2625343"/>
            <a:ext cx="16528" cy="476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/>
          <p:cNvSpPr txBox="1"/>
          <p:nvPr/>
        </p:nvSpPr>
        <p:spPr>
          <a:xfrm>
            <a:off x="3699056" y="370104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09" name="Afgeronde rechthoek 108"/>
          <p:cNvSpPr/>
          <p:nvPr/>
        </p:nvSpPr>
        <p:spPr>
          <a:xfrm>
            <a:off x="3747328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0" name="Tekstvak 109"/>
          <p:cNvSpPr txBox="1"/>
          <p:nvPr/>
        </p:nvSpPr>
        <p:spPr>
          <a:xfrm>
            <a:off x="5454610" y="862672"/>
            <a:ext cx="36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Met Installatie-interface algemeen</a:t>
            </a:r>
          </a:p>
          <a:p>
            <a:pPr algn="ctr"/>
            <a:endParaRPr lang="nl-NL" dirty="0"/>
          </a:p>
        </p:txBody>
      </p:sp>
      <p:pic>
        <p:nvPicPr>
          <p:cNvPr id="111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88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95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hthoek 124"/>
          <p:cNvSpPr/>
          <p:nvPr/>
        </p:nvSpPr>
        <p:spPr>
          <a:xfrm>
            <a:off x="8260019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Wind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5094641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7" name="Rechthoek 126"/>
          <p:cNvSpPr/>
          <p:nvPr/>
        </p:nvSpPr>
        <p:spPr>
          <a:xfrm>
            <a:off x="5364087" y="3101651"/>
            <a:ext cx="862315" cy="133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sp>
        <p:nvSpPr>
          <p:cNvPr id="128" name="Afgeronde rechthoek 127"/>
          <p:cNvSpPr/>
          <p:nvPr/>
        </p:nvSpPr>
        <p:spPr>
          <a:xfrm>
            <a:off x="5426274" y="3762015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IT deel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29" name="Rechte verbindingslijn 128"/>
          <p:cNvCxnSpPr>
            <a:stCxn id="140" idx="2"/>
            <a:endCxn id="127" idx="0"/>
          </p:cNvCxnSpPr>
          <p:nvPr/>
        </p:nvCxnSpPr>
        <p:spPr>
          <a:xfrm flipH="1">
            <a:off x="5795245" y="2625343"/>
            <a:ext cx="5033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688" y1="36719" x2="49609" y2="35547"/>
                        <a14:foregroundMark x1="42969" y1="53516" x2="60938" y2="54297"/>
                        <a14:foregroundMark x1="47266" y1="80078" x2="57422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1202" y="4178750"/>
            <a:ext cx="206106" cy="2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kstvak 130"/>
          <p:cNvSpPr txBox="1"/>
          <p:nvPr/>
        </p:nvSpPr>
        <p:spPr>
          <a:xfrm>
            <a:off x="5725945" y="414330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LAN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32" name="Afgeronde rechthoek 131"/>
          <p:cNvSpPr/>
          <p:nvPr/>
        </p:nvSpPr>
        <p:spPr>
          <a:xfrm>
            <a:off x="5426274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3" name="Rechthoek 132"/>
          <p:cNvSpPr/>
          <p:nvPr/>
        </p:nvSpPr>
        <p:spPr>
          <a:xfrm>
            <a:off x="6660232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6929678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35" name="Rechte verbindingslijn 134"/>
          <p:cNvCxnSpPr>
            <a:stCxn id="143" idx="2"/>
            <a:endCxn id="134" idx="0"/>
          </p:cNvCxnSpPr>
          <p:nvPr/>
        </p:nvCxnSpPr>
        <p:spPr>
          <a:xfrm>
            <a:off x="7344307" y="2625344"/>
            <a:ext cx="16529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135"/>
          <p:cNvSpPr txBox="1"/>
          <p:nvPr/>
        </p:nvSpPr>
        <p:spPr>
          <a:xfrm>
            <a:off x="6943593" y="370104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37" name="Afgeronde rechthoek 136"/>
          <p:cNvSpPr/>
          <p:nvPr/>
        </p:nvSpPr>
        <p:spPr>
          <a:xfrm>
            <a:off x="6991865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38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292080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618169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93597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6836110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162198" y="2130986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48000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hthoek 144"/>
          <p:cNvSpPr/>
          <p:nvPr/>
        </p:nvSpPr>
        <p:spPr>
          <a:xfrm>
            <a:off x="8529465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46" name="Rechte verbindingslijn 145"/>
          <p:cNvCxnSpPr>
            <a:endCxn id="145" idx="0"/>
          </p:cNvCxnSpPr>
          <p:nvPr/>
        </p:nvCxnSpPr>
        <p:spPr>
          <a:xfrm>
            <a:off x="8944095" y="2625343"/>
            <a:ext cx="16528" cy="476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kstvak 146"/>
          <p:cNvSpPr txBox="1"/>
          <p:nvPr/>
        </p:nvSpPr>
        <p:spPr>
          <a:xfrm>
            <a:off x="8543380" y="370104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48" name="Afgeronde rechthoek 147"/>
          <p:cNvSpPr/>
          <p:nvPr/>
        </p:nvSpPr>
        <p:spPr>
          <a:xfrm>
            <a:off x="8591652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49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12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19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Afgeronde rechthoek 150"/>
          <p:cNvSpPr/>
          <p:nvPr/>
        </p:nvSpPr>
        <p:spPr>
          <a:xfrm>
            <a:off x="6885513" y="4178750"/>
            <a:ext cx="917590" cy="978442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Gateway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2" name="Tekstvak 151"/>
          <p:cNvSpPr txBox="1"/>
          <p:nvPr/>
        </p:nvSpPr>
        <p:spPr>
          <a:xfrm>
            <a:off x="6972292" y="417875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cxnSp>
        <p:nvCxnSpPr>
          <p:cNvPr id="153" name="Rechte verbindingslijn 152"/>
          <p:cNvCxnSpPr>
            <a:stCxn id="136" idx="2"/>
          </p:cNvCxnSpPr>
          <p:nvPr/>
        </p:nvCxnSpPr>
        <p:spPr>
          <a:xfrm flipH="1">
            <a:off x="7360836" y="3978039"/>
            <a:ext cx="7714" cy="209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fgeronde rechthoek 153"/>
          <p:cNvSpPr/>
          <p:nvPr/>
        </p:nvSpPr>
        <p:spPr>
          <a:xfrm>
            <a:off x="5730241" y="3812483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55" name="Afgeronde rechthoek 154"/>
          <p:cNvSpPr/>
          <p:nvPr/>
        </p:nvSpPr>
        <p:spPr>
          <a:xfrm>
            <a:off x="7250645" y="4581128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56" name="Afgeronde rechthoek 155"/>
          <p:cNvSpPr/>
          <p:nvPr/>
        </p:nvSpPr>
        <p:spPr>
          <a:xfrm>
            <a:off x="8470225" y="4178750"/>
            <a:ext cx="917590" cy="978442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Gateway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7" name="Tekstvak 156"/>
          <p:cNvSpPr txBox="1"/>
          <p:nvPr/>
        </p:nvSpPr>
        <p:spPr>
          <a:xfrm>
            <a:off x="8557004" y="41787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58" name="Afgeronde rechthoek 157"/>
          <p:cNvSpPr/>
          <p:nvPr/>
        </p:nvSpPr>
        <p:spPr>
          <a:xfrm>
            <a:off x="8835357" y="4581128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9" name="Rechte verbindingslijn 158"/>
          <p:cNvCxnSpPr/>
          <p:nvPr/>
        </p:nvCxnSpPr>
        <p:spPr>
          <a:xfrm flipH="1">
            <a:off x="8944095" y="3978039"/>
            <a:ext cx="7714" cy="209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4932040" y="1047338"/>
            <a:ext cx="0" cy="4325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al 116"/>
          <p:cNvSpPr/>
          <p:nvPr/>
        </p:nvSpPr>
        <p:spPr>
          <a:xfrm>
            <a:off x="97669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1</a:t>
            </a:r>
          </a:p>
        </p:txBody>
      </p:sp>
      <p:sp>
        <p:nvSpPr>
          <p:cNvPr id="162" name="Ovaal 161"/>
          <p:cNvSpPr/>
          <p:nvPr/>
        </p:nvSpPr>
        <p:spPr>
          <a:xfrm>
            <a:off x="1725823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2</a:t>
            </a:r>
          </a:p>
        </p:txBody>
      </p:sp>
      <p:sp>
        <p:nvSpPr>
          <p:cNvPr id="163" name="Ovaal 162"/>
          <p:cNvSpPr/>
          <p:nvPr/>
        </p:nvSpPr>
        <p:spPr>
          <a:xfrm>
            <a:off x="3268924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3</a:t>
            </a:r>
          </a:p>
        </p:txBody>
      </p:sp>
      <p:sp>
        <p:nvSpPr>
          <p:cNvPr id="164" name="Ovaal 163"/>
          <p:cNvSpPr/>
          <p:nvPr/>
        </p:nvSpPr>
        <p:spPr>
          <a:xfrm>
            <a:off x="4955541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1</a:t>
            </a:r>
          </a:p>
        </p:txBody>
      </p:sp>
      <p:sp>
        <p:nvSpPr>
          <p:cNvPr id="165" name="Ovaal 164"/>
          <p:cNvSpPr/>
          <p:nvPr/>
        </p:nvSpPr>
        <p:spPr>
          <a:xfrm>
            <a:off x="6583695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2</a:t>
            </a:r>
          </a:p>
        </p:txBody>
      </p:sp>
      <p:sp>
        <p:nvSpPr>
          <p:cNvPr id="166" name="Ovaal 165"/>
          <p:cNvSpPr/>
          <p:nvPr/>
        </p:nvSpPr>
        <p:spPr>
          <a:xfrm>
            <a:off x="8126796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3</a:t>
            </a:r>
          </a:p>
        </p:txBody>
      </p:sp>
      <p:sp>
        <p:nvSpPr>
          <p:cNvPr id="169" name="Afgeronde rechthoek 168"/>
          <p:cNvSpPr/>
          <p:nvPr/>
        </p:nvSpPr>
        <p:spPr>
          <a:xfrm>
            <a:off x="149633" y="467341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70" name="Tekstvak 169"/>
          <p:cNvSpPr txBox="1"/>
          <p:nvPr/>
        </p:nvSpPr>
        <p:spPr>
          <a:xfrm>
            <a:off x="497005" y="447490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cxnSp>
        <p:nvCxnSpPr>
          <p:cNvPr id="171" name="Gekromde verbindingslijn 170"/>
          <p:cNvCxnSpPr/>
          <p:nvPr/>
        </p:nvCxnSpPr>
        <p:spPr>
          <a:xfrm rot="16200000" flipH="1">
            <a:off x="-82466" y="5270900"/>
            <a:ext cx="1896300" cy="18053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prstDash val="sysDot"/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Gekromde verbindingslijn 172"/>
          <p:cNvCxnSpPr/>
          <p:nvPr/>
        </p:nvCxnSpPr>
        <p:spPr>
          <a:xfrm rot="16200000" flipH="1">
            <a:off x="4556144" y="5111060"/>
            <a:ext cx="2226372" cy="1701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prstDash val="sysDot"/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Gekromde verbindingslijn 174"/>
          <p:cNvCxnSpPr/>
          <p:nvPr/>
        </p:nvCxnSpPr>
        <p:spPr>
          <a:xfrm rot="16200000" flipH="1">
            <a:off x="4822789" y="5111061"/>
            <a:ext cx="2226372" cy="1701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Gekromde verbindingslijn 175"/>
          <p:cNvCxnSpPr>
            <a:stCxn id="155" idx="2"/>
          </p:cNvCxnSpPr>
          <p:nvPr/>
        </p:nvCxnSpPr>
        <p:spPr>
          <a:xfrm rot="5400000">
            <a:off x="6779968" y="5632911"/>
            <a:ext cx="1352822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Gekromde verbindingslijn 177"/>
          <p:cNvCxnSpPr/>
          <p:nvPr/>
        </p:nvCxnSpPr>
        <p:spPr>
          <a:xfrm rot="5400000">
            <a:off x="7942360" y="5229782"/>
            <a:ext cx="1397199" cy="76188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kstvak 1030"/>
          <p:cNvSpPr txBox="1"/>
          <p:nvPr/>
        </p:nvSpPr>
        <p:spPr>
          <a:xfrm>
            <a:off x="955954" y="5484595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50000"/>
                  </a:schemeClr>
                </a:solidFill>
              </a:rPr>
              <a:t>Fabrikant-specifieke </a:t>
            </a:r>
          </a:p>
          <a:p>
            <a:r>
              <a:rPr lang="nl-NL" sz="1200" dirty="0" smtClean="0">
                <a:solidFill>
                  <a:schemeClr val="bg1">
                    <a:lumMod val="50000"/>
                  </a:schemeClr>
                </a:solidFill>
              </a:rPr>
              <a:t>connectie</a:t>
            </a:r>
            <a:endParaRPr lang="nl-N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ek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58428"/>
              </p:ext>
            </p:extLst>
          </p:nvPr>
        </p:nvGraphicFramePr>
        <p:xfrm>
          <a:off x="288213" y="21278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ek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722555"/>
              </p:ext>
            </p:extLst>
          </p:nvPr>
        </p:nvGraphicFramePr>
        <p:xfrm>
          <a:off x="4708768" y="21300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3014949" y="3207028"/>
            <a:ext cx="1576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~ honderden</a:t>
            </a:r>
          </a:p>
          <a:p>
            <a:pPr algn="ctr"/>
            <a:r>
              <a:rPr lang="nl-NL" dirty="0" smtClean="0"/>
              <a:t>MW niveau</a:t>
            </a:r>
          </a:p>
          <a:p>
            <a:pPr algn="ctr"/>
            <a:r>
              <a:rPr lang="nl-NL" sz="1400" dirty="0" smtClean="0"/>
              <a:t>(sterk decentraal)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005800" y="3128205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~GW</a:t>
            </a:r>
          </a:p>
          <a:p>
            <a:pPr algn="ctr"/>
            <a:r>
              <a:rPr lang="nl-NL" sz="1400" dirty="0" smtClean="0"/>
              <a:t>niveau</a:t>
            </a:r>
            <a:endParaRPr lang="nl-NL" sz="1400" dirty="0"/>
          </a:p>
        </p:txBody>
      </p:sp>
      <p:sp>
        <p:nvSpPr>
          <p:cNvPr id="4" name="Tekstvak 3"/>
          <p:cNvSpPr txBox="1"/>
          <p:nvPr/>
        </p:nvSpPr>
        <p:spPr>
          <a:xfrm rot="16200000">
            <a:off x="-1063186" y="305660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Nieuwe Productie-eenheden</a:t>
            </a:r>
            <a:endParaRPr lang="nl-NL" sz="1400" dirty="0"/>
          </a:p>
        </p:txBody>
      </p:sp>
      <p:sp>
        <p:nvSpPr>
          <p:cNvPr id="14" name="Tekstvak 13"/>
          <p:cNvSpPr txBox="1"/>
          <p:nvPr/>
        </p:nvSpPr>
        <p:spPr>
          <a:xfrm>
            <a:off x="536400" y="2271899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N=honderd-</a:t>
            </a:r>
          </a:p>
          <a:p>
            <a:r>
              <a:rPr lang="nl-NL" dirty="0" err="1" smtClean="0"/>
              <a:t>duidenden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4932040" y="22718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N=</a:t>
            </a:r>
            <a:r>
              <a:rPr lang="nl-NL" dirty="0" err="1" smtClean="0"/>
              <a:t>duidenden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467544" y="2139342"/>
            <a:ext cx="1478216" cy="9813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7740352" y="3039514"/>
            <a:ext cx="1193336" cy="98135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91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5152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Fysieke varianten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59045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Communicatie Protocollen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92938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Informatie verschillen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268308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Configuratie</a:t>
            </a:r>
            <a:endParaRPr lang="nl-NL" dirty="0"/>
          </a:p>
        </p:txBody>
      </p:sp>
      <p:sp>
        <p:nvSpPr>
          <p:cNvPr id="4" name="Kruis 3"/>
          <p:cNvSpPr/>
          <p:nvPr/>
        </p:nvSpPr>
        <p:spPr>
          <a:xfrm rot="2700000">
            <a:off x="2102557" y="2733418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20" name="Kruis 19"/>
          <p:cNvSpPr/>
          <p:nvPr/>
        </p:nvSpPr>
        <p:spPr>
          <a:xfrm rot="2700000">
            <a:off x="4441487" y="2733419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21" name="Kruis 20"/>
          <p:cNvSpPr/>
          <p:nvPr/>
        </p:nvSpPr>
        <p:spPr>
          <a:xfrm rot="2700000">
            <a:off x="6780417" y="2733419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7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07" y="3429000"/>
            <a:ext cx="2795868" cy="228473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hoek 63"/>
          <p:cNvSpPr/>
          <p:nvPr/>
        </p:nvSpPr>
        <p:spPr>
          <a:xfrm>
            <a:off x="5724128" y="3140968"/>
            <a:ext cx="2830645" cy="2572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Inventarisatie EU implementaties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23528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RfG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691680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DCC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3059832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GL SO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59832" y="3501008"/>
            <a:ext cx="122413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GLDPM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9" name="Rechte verbindingslijn 8"/>
          <p:cNvCxnSpPr/>
          <p:nvPr/>
        </p:nvCxnSpPr>
        <p:spPr>
          <a:xfrm>
            <a:off x="625243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625243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625243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625243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625243" y="206084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625243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625243" y="23488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625243" y="24928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625243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25243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1979712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979712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1979712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979712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1979712" y="206084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1979712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1979712" y="2348880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1979712" y="2492896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979712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1979712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3347864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347864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3347864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3347864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3347864" y="206084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3347864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3347864" y="23488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3347864" y="24928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>
            <a:off x="3347864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3347864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JL-RECHTS 38"/>
          <p:cNvSpPr/>
          <p:nvPr/>
        </p:nvSpPr>
        <p:spPr>
          <a:xfrm>
            <a:off x="4499992" y="1304764"/>
            <a:ext cx="79208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5528610" y="1382418"/>
            <a:ext cx="1368152" cy="162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Bijlage 1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5875802" y="2030490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875802" y="2174506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5875802" y="2318522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5875802" y="246253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4932040" y="908720"/>
            <a:ext cx="2535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200" i="1" dirty="0" err="1" smtClean="0"/>
              <a:t>RfG</a:t>
            </a:r>
            <a:r>
              <a:rPr lang="nl-NL" sz="1200" i="1" dirty="0" smtClean="0"/>
              <a:t>, DCC en GL SO artikelen met relatie Interface specificatie</a:t>
            </a:r>
            <a:endParaRPr lang="nl-NL" sz="1200" i="1" dirty="0"/>
          </a:p>
        </p:txBody>
      </p:sp>
      <p:sp>
        <p:nvSpPr>
          <p:cNvPr id="52" name="Rechthoek 51"/>
          <p:cNvSpPr/>
          <p:nvPr/>
        </p:nvSpPr>
        <p:spPr>
          <a:xfrm>
            <a:off x="7020272" y="1382418"/>
            <a:ext cx="1656184" cy="161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Requirements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 rot="19336939">
            <a:off x="7068057" y="192974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7504359" y="22725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OPEX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7597672" y="2636912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Privacy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kstvak 55"/>
          <p:cNvSpPr txBox="1"/>
          <p:nvPr/>
        </p:nvSpPr>
        <p:spPr>
          <a:xfrm rot="2221760">
            <a:off x="7873065" y="20663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Beheer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7212262" y="2492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PIJL-OMLAAG 57"/>
          <p:cNvSpPr/>
          <p:nvPr/>
        </p:nvSpPr>
        <p:spPr>
          <a:xfrm>
            <a:off x="7251612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PIJL-OMLAAG 58"/>
          <p:cNvSpPr/>
          <p:nvPr/>
        </p:nvSpPr>
        <p:spPr>
          <a:xfrm>
            <a:off x="7597672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PIJL-OMLAAG 59"/>
          <p:cNvSpPr/>
          <p:nvPr/>
        </p:nvSpPr>
        <p:spPr>
          <a:xfrm>
            <a:off x="7939621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PIJL-OMLAAG 60"/>
          <p:cNvSpPr/>
          <p:nvPr/>
        </p:nvSpPr>
        <p:spPr>
          <a:xfrm>
            <a:off x="8302028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kstvak 61"/>
          <p:cNvSpPr txBox="1"/>
          <p:nvPr/>
        </p:nvSpPr>
        <p:spPr>
          <a:xfrm>
            <a:off x="7020272" y="188640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NL </a:t>
            </a:r>
            <a:r>
              <a:rPr lang="nl-NL" dirty="0" err="1" smtClean="0"/>
              <a:t>DSO’s</a:t>
            </a:r>
            <a:r>
              <a:rPr lang="nl-NL" dirty="0" smtClean="0"/>
              <a:t>, TSO, …</a:t>
            </a:r>
            <a:endParaRPr lang="nl-NL" dirty="0"/>
          </a:p>
        </p:txBody>
      </p:sp>
      <p:sp>
        <p:nvSpPr>
          <p:cNvPr id="66" name="Ovaal 65"/>
          <p:cNvSpPr/>
          <p:nvPr/>
        </p:nvSpPr>
        <p:spPr>
          <a:xfrm>
            <a:off x="7597672" y="47251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/>
          <p:cNvSpPr/>
          <p:nvPr/>
        </p:nvSpPr>
        <p:spPr>
          <a:xfrm>
            <a:off x="7950524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/>
          <p:cNvSpPr/>
          <p:nvPr/>
        </p:nvSpPr>
        <p:spPr>
          <a:xfrm>
            <a:off x="6523874" y="42935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/>
          <p:cNvSpPr/>
          <p:nvPr/>
        </p:nvSpPr>
        <p:spPr>
          <a:xfrm>
            <a:off x="7212262" y="45823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8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1" y="3448835"/>
            <a:ext cx="2795868" cy="228473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hoek 63"/>
          <p:cNvSpPr/>
          <p:nvPr/>
        </p:nvSpPr>
        <p:spPr>
          <a:xfrm>
            <a:off x="539552" y="3160803"/>
            <a:ext cx="2830645" cy="2572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Inventarisatie EU implementaties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40" name="Rechthoek 39"/>
          <p:cNvSpPr/>
          <p:nvPr/>
        </p:nvSpPr>
        <p:spPr>
          <a:xfrm>
            <a:off x="344034" y="1402253"/>
            <a:ext cx="1368152" cy="162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Bijlage 1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691226" y="2050325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691226" y="2194341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691226" y="2338357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691226" y="2482373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90910" y="761112"/>
            <a:ext cx="193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200" i="1" dirty="0" err="1" smtClean="0"/>
              <a:t>RfG</a:t>
            </a:r>
            <a:r>
              <a:rPr lang="nl-NL" sz="1200" i="1" dirty="0" smtClean="0"/>
              <a:t>, DCC en GL SO artikelen met relatie Interface specificatie</a:t>
            </a:r>
            <a:endParaRPr lang="nl-NL" sz="1200" i="1" dirty="0"/>
          </a:p>
        </p:txBody>
      </p:sp>
      <p:sp>
        <p:nvSpPr>
          <p:cNvPr id="52" name="Rechthoek 51"/>
          <p:cNvSpPr/>
          <p:nvPr/>
        </p:nvSpPr>
        <p:spPr>
          <a:xfrm>
            <a:off x="1835696" y="1402253"/>
            <a:ext cx="1656184" cy="161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Requirements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 rot="19336939">
            <a:off x="1883481" y="194958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2319783" y="22924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OPEX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2413096" y="265674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Privacy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kstvak 55"/>
          <p:cNvSpPr txBox="1"/>
          <p:nvPr/>
        </p:nvSpPr>
        <p:spPr>
          <a:xfrm rot="2221760">
            <a:off x="2688489" y="20861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Beheer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2027686" y="25127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2413096" y="47449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/>
          <p:cNvSpPr/>
          <p:nvPr/>
        </p:nvSpPr>
        <p:spPr>
          <a:xfrm>
            <a:off x="2765948" y="481698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/>
          <p:cNvSpPr/>
          <p:nvPr/>
        </p:nvSpPr>
        <p:spPr>
          <a:xfrm>
            <a:off x="1339298" y="43133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/>
          <p:cNvSpPr/>
          <p:nvPr/>
        </p:nvSpPr>
        <p:spPr>
          <a:xfrm>
            <a:off x="2027686" y="46021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/>
          <p:cNvSpPr txBox="1"/>
          <p:nvPr/>
        </p:nvSpPr>
        <p:spPr>
          <a:xfrm>
            <a:off x="4644008" y="2247530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D47FB1"/>
                </a:solidFill>
              </a:rPr>
              <a:t>Business</a:t>
            </a:r>
            <a:endParaRPr lang="nl-NL" sz="1200" b="1" dirty="0">
              <a:solidFill>
                <a:srgbClr val="D47FB1"/>
              </a:solidFill>
            </a:endParaRPr>
          </a:p>
        </p:txBody>
      </p:sp>
      <p:sp>
        <p:nvSpPr>
          <p:cNvPr id="80" name="Tekstvak 79"/>
          <p:cNvSpPr txBox="1"/>
          <p:nvPr/>
        </p:nvSpPr>
        <p:spPr>
          <a:xfrm>
            <a:off x="4644008" y="27071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err="1" smtClean="0">
                <a:solidFill>
                  <a:srgbClr val="436E99"/>
                </a:solidFill>
              </a:rPr>
              <a:t>Function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4644008" y="34388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FBB130"/>
                </a:solidFill>
              </a:rPr>
              <a:t>Information</a:t>
            </a:r>
            <a:endParaRPr lang="nl-NL" sz="1200" b="1" dirty="0">
              <a:solidFill>
                <a:srgbClr val="FBB13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>
            <a:off x="4644008" y="4245487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1DA353"/>
                </a:solidFill>
              </a:rPr>
              <a:t>Communication</a:t>
            </a:r>
            <a:endParaRPr lang="nl-NL" sz="1200" b="1" dirty="0">
              <a:solidFill>
                <a:srgbClr val="1DA353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>
            <a:off x="4644008" y="4880785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9CA1A6"/>
                </a:solidFill>
              </a:rPr>
              <a:t>Component</a:t>
            </a:r>
            <a:endParaRPr lang="nl-NL" sz="1200" b="1" dirty="0">
              <a:solidFill>
                <a:srgbClr val="9CA1A6"/>
              </a:solidFill>
            </a:endParaRPr>
          </a:p>
        </p:txBody>
      </p:sp>
      <p:sp>
        <p:nvSpPr>
          <p:cNvPr id="3" name="Rechteraccolade 2"/>
          <p:cNvSpPr/>
          <p:nvPr/>
        </p:nvSpPr>
        <p:spPr>
          <a:xfrm>
            <a:off x="3637232" y="1390220"/>
            <a:ext cx="946256" cy="43433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Tekstvak 130"/>
          <p:cNvSpPr txBox="1"/>
          <p:nvPr/>
        </p:nvSpPr>
        <p:spPr>
          <a:xfrm>
            <a:off x="6391495" y="1772816"/>
            <a:ext cx="21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Interface specificatie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6012157" y="2247530"/>
            <a:ext cx="288426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D47FB1"/>
                </a:solidFill>
              </a:rPr>
              <a:t>Verantwoordelijkheden en rollen partijen</a:t>
            </a:r>
            <a:endParaRPr lang="nl-NL" sz="1200" dirty="0">
              <a:solidFill>
                <a:srgbClr val="D47FB1"/>
              </a:solidFill>
            </a:endParaRPr>
          </a:p>
        </p:txBody>
      </p:sp>
      <p:sp>
        <p:nvSpPr>
          <p:cNvPr id="134" name="Tekstvak 133"/>
          <p:cNvSpPr txBox="1"/>
          <p:nvPr/>
        </p:nvSpPr>
        <p:spPr>
          <a:xfrm>
            <a:off x="6012158" y="2614851"/>
            <a:ext cx="2884261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436E99"/>
                </a:solidFill>
              </a:rPr>
              <a:t>Wat moet de interface kunnen? Wat moet het </a:t>
            </a:r>
            <a:r>
              <a:rPr lang="nl-NL" sz="1200" dirty="0" err="1" smtClean="0">
                <a:solidFill>
                  <a:srgbClr val="436E99"/>
                </a:solidFill>
              </a:rPr>
              <a:t>omveld</a:t>
            </a:r>
            <a:r>
              <a:rPr lang="nl-NL" sz="1200" dirty="0" smtClean="0">
                <a:solidFill>
                  <a:srgbClr val="436E99"/>
                </a:solidFill>
              </a:rPr>
              <a:t> kunnen en past dit samen?</a:t>
            </a:r>
            <a:endParaRPr lang="nl-NL" sz="1200" dirty="0">
              <a:solidFill>
                <a:srgbClr val="436E99"/>
              </a:solidFill>
            </a:endParaRPr>
          </a:p>
        </p:txBody>
      </p:sp>
      <p:sp>
        <p:nvSpPr>
          <p:cNvPr id="135" name="Tekstvak 134"/>
          <p:cNvSpPr txBox="1"/>
          <p:nvPr/>
        </p:nvSpPr>
        <p:spPr>
          <a:xfrm>
            <a:off x="6012157" y="3161885"/>
            <a:ext cx="288426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FBB130"/>
                </a:solidFill>
              </a:rPr>
              <a:t>Welke informatie wordt er gedeeld, in welk format, is het goed bruikbaar in de eisen vanuit business en functies? Welke overige eisen gelden er? </a:t>
            </a:r>
            <a:endParaRPr lang="nl-NL" sz="1200" dirty="0">
              <a:solidFill>
                <a:srgbClr val="FBB130"/>
              </a:solidFill>
            </a:endParaRPr>
          </a:p>
        </p:txBody>
      </p:sp>
      <p:sp>
        <p:nvSpPr>
          <p:cNvPr id="136" name="Tekstvak 135"/>
          <p:cNvSpPr txBox="1"/>
          <p:nvPr/>
        </p:nvSpPr>
        <p:spPr>
          <a:xfrm>
            <a:off x="6012157" y="4060821"/>
            <a:ext cx="288426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1DA353"/>
                </a:solidFill>
              </a:rPr>
              <a:t>Welke communicatie technologie past het beste bij de </a:t>
            </a:r>
            <a:r>
              <a:rPr lang="nl-NL" sz="1200" dirty="0" err="1" smtClean="0">
                <a:solidFill>
                  <a:srgbClr val="1DA353"/>
                </a:solidFill>
              </a:rPr>
              <a:t>requirements</a:t>
            </a:r>
            <a:r>
              <a:rPr lang="nl-NL" sz="1200" dirty="0" smtClean="0">
                <a:solidFill>
                  <a:srgbClr val="1DA353"/>
                </a:solidFill>
              </a:rPr>
              <a:t> en de </a:t>
            </a:r>
            <a:r>
              <a:rPr lang="nl-NL" sz="1200" dirty="0" err="1" smtClean="0">
                <a:solidFill>
                  <a:srgbClr val="1DA353"/>
                </a:solidFill>
              </a:rPr>
              <a:t>informatieuitwisseling</a:t>
            </a:r>
            <a:r>
              <a:rPr lang="nl-NL" sz="1200" dirty="0" smtClean="0">
                <a:solidFill>
                  <a:srgbClr val="1DA353"/>
                </a:solidFill>
              </a:rPr>
              <a:t> als gespecificeerd?</a:t>
            </a:r>
            <a:endParaRPr lang="nl-NL" sz="1200" dirty="0">
              <a:solidFill>
                <a:srgbClr val="1DA353"/>
              </a:solidFill>
            </a:endParaRPr>
          </a:p>
        </p:txBody>
      </p:sp>
      <p:sp>
        <p:nvSpPr>
          <p:cNvPr id="137" name="Tekstvak 136"/>
          <p:cNvSpPr txBox="1"/>
          <p:nvPr/>
        </p:nvSpPr>
        <p:spPr>
          <a:xfrm>
            <a:off x="6012157" y="4788452"/>
            <a:ext cx="2884261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9CA1A6"/>
                </a:solidFill>
              </a:rPr>
              <a:t>Wat zijn de fysieke vereisten aan de </a:t>
            </a:r>
            <a:r>
              <a:rPr lang="nl-NL" sz="1200" dirty="0" err="1" smtClean="0">
                <a:solidFill>
                  <a:srgbClr val="9CA1A6"/>
                </a:solidFill>
              </a:rPr>
              <a:t>devices</a:t>
            </a:r>
            <a:r>
              <a:rPr lang="nl-NL" sz="1200" dirty="0" smtClean="0">
                <a:solidFill>
                  <a:srgbClr val="9CA1A6"/>
                </a:solidFill>
              </a:rPr>
              <a:t>?</a:t>
            </a:r>
            <a:endParaRPr lang="nl-NL" sz="1200" dirty="0">
              <a:solidFill>
                <a:srgbClr val="9CA1A6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 rot="16200000">
            <a:off x="3614427" y="2395754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Begrijpen en inpassen</a:t>
            </a:r>
            <a:endParaRPr lang="nl-NL" sz="1400" dirty="0"/>
          </a:p>
        </p:txBody>
      </p:sp>
      <p:sp>
        <p:nvSpPr>
          <p:cNvPr id="138" name="Tekstvak 137"/>
          <p:cNvSpPr txBox="1"/>
          <p:nvPr/>
        </p:nvSpPr>
        <p:spPr>
          <a:xfrm rot="16200000">
            <a:off x="3422424" y="4491922"/>
            <a:ext cx="21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Implementatie beschrijving</a:t>
            </a:r>
            <a:endParaRPr lang="nl-NL" sz="1400" dirty="0"/>
          </a:p>
        </p:txBody>
      </p:sp>
      <p:cxnSp>
        <p:nvCxnSpPr>
          <p:cNvPr id="48" name="Rechte verbindingslijn met pijl 47"/>
          <p:cNvCxnSpPr/>
          <p:nvPr/>
        </p:nvCxnSpPr>
        <p:spPr>
          <a:xfrm flipV="1">
            <a:off x="4716016" y="2292403"/>
            <a:ext cx="0" cy="102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echte verbindingslijn met pijl 138"/>
          <p:cNvCxnSpPr/>
          <p:nvPr/>
        </p:nvCxnSpPr>
        <p:spPr>
          <a:xfrm>
            <a:off x="4716016" y="3679516"/>
            <a:ext cx="0" cy="102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72939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800W-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1MW</a:t>
            </a:r>
            <a:r>
              <a:rPr lang="nl-NL" sz="900" dirty="0">
                <a:solidFill>
                  <a:schemeClr val="tx1"/>
                </a:solidFill>
              </a:rPr>
              <a:t> </a:t>
            </a:r>
            <a:r>
              <a:rPr lang="nl-NL" sz="900" dirty="0" smtClean="0">
                <a:solidFill>
                  <a:schemeClr val="tx1"/>
                </a:solidFill>
              </a:rPr>
              <a:t>– 50MW</a:t>
            </a: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50MW-60MW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&gt;60MW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92341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5467319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7" name="Afgeronde rechthoek 86"/>
          <p:cNvSpPr/>
          <p:nvPr/>
        </p:nvSpPr>
        <p:spPr>
          <a:xfrm>
            <a:off x="4145316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sp>
        <p:nvSpPr>
          <p:cNvPr id="201" name="Afgeronde rechthoek 200"/>
          <p:cNvSpPr/>
          <p:nvPr/>
        </p:nvSpPr>
        <p:spPr>
          <a:xfrm>
            <a:off x="5855518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2" name="Afgeronde rechthoek 201"/>
          <p:cNvSpPr/>
          <p:nvPr/>
        </p:nvSpPr>
        <p:spPr>
          <a:xfrm>
            <a:off x="4525722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1" name="Rechthoekige toelichting 100"/>
          <p:cNvSpPr/>
          <p:nvPr/>
        </p:nvSpPr>
        <p:spPr>
          <a:xfrm>
            <a:off x="8327032" y="3973099"/>
            <a:ext cx="816968" cy="537096"/>
          </a:xfrm>
          <a:prstGeom prst="wedgeRectCallout">
            <a:avLst>
              <a:gd name="adj1" fmla="val -31372"/>
              <a:gd name="adj2" fmla="val 9217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RfG13.6 </a:t>
            </a:r>
            <a:r>
              <a:rPr lang="nl-NL" sz="900" dirty="0">
                <a:solidFill>
                  <a:schemeClr val="bg1"/>
                </a:solidFill>
                <a:latin typeface="Verdana" pitchFamily="34" charset="0"/>
              </a:rPr>
              <a:t>GL SO 33.3, 44 </a:t>
            </a:r>
          </a:p>
          <a:p>
            <a:pPr algn="ctr"/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5" name="Rechthoekige toelichting 104"/>
          <p:cNvSpPr/>
          <p:nvPr/>
        </p:nvSpPr>
        <p:spPr>
          <a:xfrm>
            <a:off x="7023333" y="3973099"/>
            <a:ext cx="816968" cy="537096"/>
          </a:xfrm>
          <a:prstGeom prst="wedgeRectCallout">
            <a:avLst>
              <a:gd name="adj1" fmla="val -31372"/>
              <a:gd name="adj2" fmla="val 9217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RfG14.1 </a:t>
            </a:r>
            <a:r>
              <a:rPr lang="nl-NL" sz="900" dirty="0" smtClean="0">
                <a:solidFill>
                  <a:schemeClr val="bg1"/>
                </a:solidFill>
                <a:latin typeface="Verdana" pitchFamily="34" charset="0"/>
              </a:rPr>
              <a:t>GL </a:t>
            </a:r>
            <a:r>
              <a:rPr lang="nl-NL" sz="900" dirty="0">
                <a:solidFill>
                  <a:schemeClr val="bg1"/>
                </a:solidFill>
                <a:latin typeface="Verdana" pitchFamily="34" charset="0"/>
              </a:rPr>
              <a:t>SO 33.3, 44 </a:t>
            </a:r>
          </a:p>
          <a:p>
            <a:pPr algn="ctr"/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7" name="Rechthoekige toelichting 106"/>
          <p:cNvSpPr/>
          <p:nvPr/>
        </p:nvSpPr>
        <p:spPr>
          <a:xfrm>
            <a:off x="7023333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RfG14.2b, 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8" name="Rechthoekige toelichting 107"/>
          <p:cNvSpPr/>
          <p:nvPr/>
        </p:nvSpPr>
        <p:spPr>
          <a:xfrm>
            <a:off x="2782105" y="5459205"/>
            <a:ext cx="816968" cy="352754"/>
          </a:xfrm>
          <a:prstGeom prst="wedgeRectCallout">
            <a:avLst>
              <a:gd name="adj1" fmla="val -47954"/>
              <a:gd name="adj2" fmla="val -99838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DCC19.2 &amp; NLE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0" name="Rechthoekige toelichting 109"/>
          <p:cNvSpPr/>
          <p:nvPr/>
        </p:nvSpPr>
        <p:spPr>
          <a:xfrm>
            <a:off x="2869218" y="3900596"/>
            <a:ext cx="816968" cy="747304"/>
          </a:xfrm>
          <a:prstGeom prst="wedgeRectCallout">
            <a:avLst>
              <a:gd name="adj1" fmla="val -26191"/>
              <a:gd name="adj2" fmla="val 77773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DCC27,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28, 18</a:t>
            </a:r>
          </a:p>
          <a:p>
            <a:pPr algn="ctr"/>
            <a:r>
              <a:rPr lang="nl-NL" sz="900" dirty="0" smtClean="0">
                <a:solidFill>
                  <a:schemeClr val="bg1"/>
                </a:solidFill>
                <a:latin typeface="Verdana" pitchFamily="34" charset="0"/>
              </a:rPr>
              <a:t>GL SO 33.3, 44 </a:t>
            </a:r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1" name="Rechthoekige toelichting 110"/>
          <p:cNvSpPr/>
          <p:nvPr/>
        </p:nvSpPr>
        <p:spPr>
          <a:xfrm>
            <a:off x="5803680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, 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2" name="Rechthoekige toelichting 111"/>
          <p:cNvSpPr/>
          <p:nvPr/>
        </p:nvSpPr>
        <p:spPr>
          <a:xfrm>
            <a:off x="4379540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04148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5467319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7" name="Afgeronde rechthoek 86"/>
          <p:cNvSpPr/>
          <p:nvPr/>
        </p:nvSpPr>
        <p:spPr>
          <a:xfrm>
            <a:off x="4145316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8" name="Gekromde verbindingslijn 127"/>
          <p:cNvCxnSpPr>
            <a:stCxn id="88" idx="1"/>
            <a:endCxn id="55" idx="2"/>
          </p:cNvCxnSpPr>
          <p:nvPr/>
        </p:nvCxnSpPr>
        <p:spPr>
          <a:xfrm rot="10800000">
            <a:off x="1588284" y="2640408"/>
            <a:ext cx="890287" cy="253294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Gekromde verbindingslijn 139"/>
          <p:cNvCxnSpPr>
            <a:stCxn id="1052" idx="2"/>
            <a:endCxn id="55" idx="2"/>
          </p:cNvCxnSpPr>
          <p:nvPr/>
        </p:nvCxnSpPr>
        <p:spPr>
          <a:xfrm rot="5400000" flipH="1">
            <a:off x="2885731" y="1342961"/>
            <a:ext cx="2764061" cy="5358957"/>
          </a:xfrm>
          <a:prstGeom prst="curvedConnector3">
            <a:avLst>
              <a:gd name="adj1" fmla="val -18072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5" name="Gekromde verbindingslijn 174"/>
          <p:cNvCxnSpPr/>
          <p:nvPr/>
        </p:nvCxnSpPr>
        <p:spPr>
          <a:xfrm flipV="1">
            <a:off x="1918217" y="2348882"/>
            <a:ext cx="104455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kromde verbindingslijn 108"/>
          <p:cNvCxnSpPr>
            <a:stCxn id="89" idx="0"/>
          </p:cNvCxnSpPr>
          <p:nvPr/>
        </p:nvCxnSpPr>
        <p:spPr>
          <a:xfrm rot="16200000" flipV="1">
            <a:off x="7395241" y="3781796"/>
            <a:ext cx="1636617" cy="205734"/>
          </a:xfrm>
          <a:prstGeom prst="curvedConnector3">
            <a:avLst>
              <a:gd name="adj1" fmla="val 2206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Gekromde verbindingslijn 117"/>
          <p:cNvCxnSpPr>
            <a:stCxn id="106" idx="0"/>
          </p:cNvCxnSpPr>
          <p:nvPr/>
        </p:nvCxnSpPr>
        <p:spPr>
          <a:xfrm rot="5400000" flipH="1" flipV="1">
            <a:off x="2327640" y="3813667"/>
            <a:ext cx="1700361" cy="205736"/>
          </a:xfrm>
          <a:prstGeom prst="curvedConnector3">
            <a:avLst>
              <a:gd name="adj1" fmla="val 39693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kromde verbindingslijn 3"/>
          <p:cNvCxnSpPr>
            <a:stCxn id="90" idx="0"/>
          </p:cNvCxnSpPr>
          <p:nvPr/>
        </p:nvCxnSpPr>
        <p:spPr>
          <a:xfrm rot="5400000" flipH="1" flipV="1">
            <a:off x="6478795" y="3782346"/>
            <a:ext cx="1659663" cy="144658"/>
          </a:xfrm>
          <a:prstGeom prst="curvedConnector3">
            <a:avLst>
              <a:gd name="adj1" fmla="val 2383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Gekromde verbindingslijn 181"/>
          <p:cNvCxnSpPr/>
          <p:nvPr/>
        </p:nvCxnSpPr>
        <p:spPr>
          <a:xfrm>
            <a:off x="179514" y="2324921"/>
            <a:ext cx="106139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Gekromde verbindingslijn 182"/>
          <p:cNvCxnSpPr/>
          <p:nvPr/>
        </p:nvCxnSpPr>
        <p:spPr>
          <a:xfrm rot="16200000" flipH="1">
            <a:off x="5970090" y="1784307"/>
            <a:ext cx="960196" cy="73116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sp>
        <p:nvSpPr>
          <p:cNvPr id="201" name="Afgeronde rechthoek 200"/>
          <p:cNvSpPr/>
          <p:nvPr/>
        </p:nvSpPr>
        <p:spPr>
          <a:xfrm>
            <a:off x="5855518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2" name="Afgeronde rechthoek 201"/>
          <p:cNvSpPr/>
          <p:nvPr/>
        </p:nvSpPr>
        <p:spPr>
          <a:xfrm>
            <a:off x="4525722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cxnSp>
        <p:nvCxnSpPr>
          <p:cNvPr id="210" name="Gekromde verbindingslijn 209"/>
          <p:cNvCxnSpPr/>
          <p:nvPr/>
        </p:nvCxnSpPr>
        <p:spPr>
          <a:xfrm flipV="1">
            <a:off x="4067944" y="686232"/>
            <a:ext cx="356722" cy="2396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Tekstvak 212"/>
          <p:cNvSpPr txBox="1"/>
          <p:nvPr/>
        </p:nvSpPr>
        <p:spPr>
          <a:xfrm>
            <a:off x="4368677" y="559713"/>
            <a:ext cx="301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Eenduidige informatie-uitwisseling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19" name="Tekstvak 218"/>
          <p:cNvSpPr txBox="1"/>
          <p:nvPr/>
        </p:nvSpPr>
        <p:spPr>
          <a:xfrm>
            <a:off x="-36512" y="234888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i="1" dirty="0" smtClean="0"/>
              <a:t>TSO</a:t>
            </a:r>
            <a:endParaRPr lang="nl-NL" sz="1200" b="1" i="1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27" name="Gekromde verbindingslijn 226"/>
          <p:cNvCxnSpPr/>
          <p:nvPr/>
        </p:nvCxnSpPr>
        <p:spPr>
          <a:xfrm>
            <a:off x="179514" y="2640407"/>
            <a:ext cx="2783260" cy="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53971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8" name="Gekromde verbindingslijn 127"/>
          <p:cNvCxnSpPr>
            <a:stCxn id="88" idx="1"/>
            <a:endCxn id="55" idx="2"/>
          </p:cNvCxnSpPr>
          <p:nvPr/>
        </p:nvCxnSpPr>
        <p:spPr>
          <a:xfrm rot="10800000">
            <a:off x="1588284" y="2640408"/>
            <a:ext cx="890287" cy="253294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Gekromde verbindingslijn 139"/>
          <p:cNvCxnSpPr>
            <a:stCxn id="1052" idx="2"/>
            <a:endCxn id="55" idx="2"/>
          </p:cNvCxnSpPr>
          <p:nvPr/>
        </p:nvCxnSpPr>
        <p:spPr>
          <a:xfrm rot="5400000" flipH="1">
            <a:off x="2885731" y="1342961"/>
            <a:ext cx="2764061" cy="5358957"/>
          </a:xfrm>
          <a:prstGeom prst="curvedConnector3">
            <a:avLst>
              <a:gd name="adj1" fmla="val -18072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5" name="Gekromde verbindingslijn 174"/>
          <p:cNvCxnSpPr/>
          <p:nvPr/>
        </p:nvCxnSpPr>
        <p:spPr>
          <a:xfrm flipV="1">
            <a:off x="1918217" y="2348882"/>
            <a:ext cx="104455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kromde verbindingslijn 108"/>
          <p:cNvCxnSpPr>
            <a:stCxn id="89" idx="0"/>
          </p:cNvCxnSpPr>
          <p:nvPr/>
        </p:nvCxnSpPr>
        <p:spPr>
          <a:xfrm rot="16200000" flipV="1">
            <a:off x="7395241" y="3781796"/>
            <a:ext cx="1636617" cy="205734"/>
          </a:xfrm>
          <a:prstGeom prst="curvedConnector3">
            <a:avLst>
              <a:gd name="adj1" fmla="val 2206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Gekromde verbindingslijn 117"/>
          <p:cNvCxnSpPr>
            <a:stCxn id="106" idx="0"/>
          </p:cNvCxnSpPr>
          <p:nvPr/>
        </p:nvCxnSpPr>
        <p:spPr>
          <a:xfrm rot="5400000" flipH="1" flipV="1">
            <a:off x="2327640" y="3813667"/>
            <a:ext cx="1700361" cy="205736"/>
          </a:xfrm>
          <a:prstGeom prst="curvedConnector3">
            <a:avLst>
              <a:gd name="adj1" fmla="val 39693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kromde verbindingslijn 3"/>
          <p:cNvCxnSpPr>
            <a:stCxn id="90" idx="0"/>
          </p:cNvCxnSpPr>
          <p:nvPr/>
        </p:nvCxnSpPr>
        <p:spPr>
          <a:xfrm rot="5400000" flipH="1" flipV="1">
            <a:off x="6478795" y="3782346"/>
            <a:ext cx="1659663" cy="144658"/>
          </a:xfrm>
          <a:prstGeom prst="curvedConnector3">
            <a:avLst>
              <a:gd name="adj1" fmla="val 2383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Gekromde verbindingslijn 181"/>
          <p:cNvCxnSpPr/>
          <p:nvPr/>
        </p:nvCxnSpPr>
        <p:spPr>
          <a:xfrm>
            <a:off x="179514" y="2324921"/>
            <a:ext cx="106139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Gekromde verbindingslijn 182"/>
          <p:cNvCxnSpPr/>
          <p:nvPr/>
        </p:nvCxnSpPr>
        <p:spPr>
          <a:xfrm rot="16200000" flipH="1">
            <a:off x="5970090" y="1784307"/>
            <a:ext cx="960196" cy="73116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cxnSp>
        <p:nvCxnSpPr>
          <p:cNvPr id="210" name="Gekromde verbindingslijn 209"/>
          <p:cNvCxnSpPr/>
          <p:nvPr/>
        </p:nvCxnSpPr>
        <p:spPr>
          <a:xfrm flipV="1">
            <a:off x="4067944" y="686232"/>
            <a:ext cx="356722" cy="2396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Tekstvak 212"/>
          <p:cNvSpPr txBox="1"/>
          <p:nvPr/>
        </p:nvSpPr>
        <p:spPr>
          <a:xfrm>
            <a:off x="4368677" y="559713"/>
            <a:ext cx="301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Eenduidige informatie-uitwisseling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19" name="Tekstvak 218"/>
          <p:cNvSpPr txBox="1"/>
          <p:nvPr/>
        </p:nvSpPr>
        <p:spPr>
          <a:xfrm>
            <a:off x="-36512" y="234888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i="1" dirty="0" smtClean="0"/>
              <a:t>TSO</a:t>
            </a:r>
            <a:endParaRPr lang="nl-NL" sz="1200" b="1" i="1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27" name="Gekromde verbindingslijn 226"/>
          <p:cNvCxnSpPr/>
          <p:nvPr/>
        </p:nvCxnSpPr>
        <p:spPr>
          <a:xfrm>
            <a:off x="179514" y="2640407"/>
            <a:ext cx="2783260" cy="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BACKUP SLIDE"/>
  <p:tag name="THINKCELLPRESENTATIONDONOTDELETE" val="&lt;?xml version=&quot;1.0&quot; encoding=&quot;UTF-16&quot; standalone=&quot;yes&quot;?&gt;&#10;&lt;root reqver=&quot;21047&quot;&gt;&lt;version val=&quot;22238&quot;/&gt;&lt;CPresentation id=&quot;1&quot;&gt;&lt;m_precDefaultNumber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#d-%#m-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Liander_sjabloon_V04_2013 JYA">
  <a:themeElements>
    <a:clrScheme name="Liander kleurpalet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BE"/>
      </a:accent1>
      <a:accent2>
        <a:srgbClr val="821E7D"/>
      </a:accent2>
      <a:accent3>
        <a:srgbClr val="322882"/>
      </a:accent3>
      <a:accent4>
        <a:srgbClr val="000000"/>
      </a:accent4>
      <a:accent5>
        <a:srgbClr val="C8C8C8"/>
      </a:accent5>
      <a:accent6>
        <a:srgbClr val="7DB43C"/>
      </a:accent6>
      <a:hlink>
        <a:srgbClr val="C8C8C8"/>
      </a:hlink>
      <a:folHlink>
        <a:srgbClr val="C8C8C8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vert="vert" rtlCol="0" anchor="ctr"/>
      <a:lstStyle>
        <a:defPPr algn="ctr">
          <a:defRPr b="1" i="0" baseline="0" dirty="0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Liander_sjabloon_V04_2013 JYA</Template>
  <TotalTime>0</TotalTime>
  <Words>761</Words>
  <Application>Microsoft Office PowerPoint</Application>
  <PresentationFormat>Diavoorstelling (4:3)</PresentationFormat>
  <Paragraphs>343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Liander_sjabloon_V04_2013 JYA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 consultatie</dc:title>
  <dc:creator/>
  <cp:lastModifiedBy/>
  <cp:revision>1</cp:revision>
  <dcterms:created xsi:type="dcterms:W3CDTF">2013-07-30T11:44:19Z</dcterms:created>
  <dcterms:modified xsi:type="dcterms:W3CDTF">2018-02-12T18:18:10Z</dcterms:modified>
</cp:coreProperties>
</file>