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DDA405"/>
    <a:srgbClr val="F9BB0D"/>
    <a:srgbClr val="03D38E"/>
    <a:srgbClr val="06F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4BBCE-2546-4AEB-88E1-D78D58EE8C3F}" type="doc">
      <dgm:prSet loTypeId="urn:microsoft.com/office/officeart/2005/8/layout/cycle4" loCatId="matrix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4D28D1-3E5F-480C-BC85-2C57471F2B81}">
      <dgm:prSet phldrT="[Text]"/>
      <dgm:spPr/>
      <dgm:t>
        <a:bodyPr/>
        <a:lstStyle/>
        <a:p>
          <a:endParaRPr lang="en-US" dirty="0"/>
        </a:p>
      </dgm:t>
    </dgm:pt>
    <dgm:pt modelId="{E73AFDD5-8CDF-409A-873E-7882E36DE61D}" type="parTrans" cxnId="{62290F69-25F1-4B55-9A54-9F2BEE82CB2D}">
      <dgm:prSet/>
      <dgm:spPr/>
      <dgm:t>
        <a:bodyPr/>
        <a:lstStyle/>
        <a:p>
          <a:endParaRPr lang="en-US"/>
        </a:p>
      </dgm:t>
    </dgm:pt>
    <dgm:pt modelId="{9245C4E8-EF06-46EF-8BDA-F7CF5AE822B7}" type="sibTrans" cxnId="{62290F69-25F1-4B55-9A54-9F2BEE82CB2D}">
      <dgm:prSet/>
      <dgm:spPr/>
      <dgm:t>
        <a:bodyPr/>
        <a:lstStyle/>
        <a:p>
          <a:endParaRPr lang="en-US"/>
        </a:p>
      </dgm:t>
    </dgm:pt>
    <dgm:pt modelId="{C77E1BEC-B644-46A9-B036-00F485069A8B}">
      <dgm:prSet phldrT="[Text]"/>
      <dgm:spPr>
        <a:solidFill>
          <a:srgbClr val="03D38E"/>
        </a:solidFill>
      </dgm:spPr>
      <dgm:t>
        <a:bodyPr/>
        <a:lstStyle/>
        <a:p>
          <a:endParaRPr lang="en-US" dirty="0"/>
        </a:p>
      </dgm:t>
    </dgm:pt>
    <dgm:pt modelId="{5CE78F0E-3E1E-4369-913D-34F9217E47A8}" type="parTrans" cxnId="{A16FEFB5-BD85-4D7E-9B08-7ED0033D80D3}">
      <dgm:prSet/>
      <dgm:spPr/>
      <dgm:t>
        <a:bodyPr/>
        <a:lstStyle/>
        <a:p>
          <a:endParaRPr lang="en-US"/>
        </a:p>
      </dgm:t>
    </dgm:pt>
    <dgm:pt modelId="{A91F9754-B23B-430D-9086-9314219B9746}" type="sibTrans" cxnId="{A16FEFB5-BD85-4D7E-9B08-7ED0033D80D3}">
      <dgm:prSet/>
      <dgm:spPr/>
      <dgm:t>
        <a:bodyPr/>
        <a:lstStyle/>
        <a:p>
          <a:endParaRPr lang="en-US"/>
        </a:p>
      </dgm:t>
    </dgm:pt>
    <dgm:pt modelId="{A5435E4A-66C5-417C-8A7C-4E8F0F7A9F5B}">
      <dgm:prSet phldrT="[Text]"/>
      <dgm:spPr>
        <a:solidFill>
          <a:srgbClr val="DDA405"/>
        </a:solidFill>
      </dgm:spPr>
      <dgm:t>
        <a:bodyPr/>
        <a:lstStyle/>
        <a:p>
          <a:endParaRPr lang="en-US" dirty="0"/>
        </a:p>
      </dgm:t>
    </dgm:pt>
    <dgm:pt modelId="{7084B914-2B33-4F45-B237-2D97665F57BC}" type="parTrans" cxnId="{2416FE85-A487-431A-B4F3-87029E0B1A38}">
      <dgm:prSet/>
      <dgm:spPr/>
      <dgm:t>
        <a:bodyPr/>
        <a:lstStyle/>
        <a:p>
          <a:endParaRPr lang="en-US"/>
        </a:p>
      </dgm:t>
    </dgm:pt>
    <dgm:pt modelId="{7C0CDC64-2E16-46E9-B719-F872A567167E}" type="sibTrans" cxnId="{2416FE85-A487-431A-B4F3-87029E0B1A38}">
      <dgm:prSet/>
      <dgm:spPr/>
      <dgm:t>
        <a:bodyPr/>
        <a:lstStyle/>
        <a:p>
          <a:endParaRPr lang="en-US"/>
        </a:p>
      </dgm:t>
    </dgm:pt>
    <dgm:pt modelId="{DF797C39-DBE0-40CA-BB55-1FF87E69956D}">
      <dgm:prSet phldrT="[Text]"/>
      <dgm:spPr>
        <a:solidFill>
          <a:srgbClr val="920000"/>
        </a:solidFill>
      </dgm:spPr>
      <dgm:t>
        <a:bodyPr/>
        <a:lstStyle/>
        <a:p>
          <a:endParaRPr lang="en-US" dirty="0"/>
        </a:p>
      </dgm:t>
    </dgm:pt>
    <dgm:pt modelId="{C2608CC9-C245-4F48-AF8B-C6CFA40819C2}" type="parTrans" cxnId="{C48A0653-96F8-457E-8993-03435B1736C3}">
      <dgm:prSet/>
      <dgm:spPr/>
      <dgm:t>
        <a:bodyPr/>
        <a:lstStyle/>
        <a:p>
          <a:endParaRPr lang="en-US"/>
        </a:p>
      </dgm:t>
    </dgm:pt>
    <dgm:pt modelId="{1F81F7E0-CFF6-43A7-A7CE-2CC63A9AF9AD}" type="sibTrans" cxnId="{C48A0653-96F8-457E-8993-03435B1736C3}">
      <dgm:prSet/>
      <dgm:spPr/>
      <dgm:t>
        <a:bodyPr/>
        <a:lstStyle/>
        <a:p>
          <a:endParaRPr lang="en-US"/>
        </a:p>
      </dgm:t>
    </dgm:pt>
    <dgm:pt modelId="{2FF28518-B267-432D-9988-F503045EC254}" type="pres">
      <dgm:prSet presAssocID="{A544BBCE-2546-4AEB-88E1-D78D58EE8C3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EA73B6B-E748-48FC-B4A9-6AC9E5E5B49B}" type="pres">
      <dgm:prSet presAssocID="{A544BBCE-2546-4AEB-88E1-D78D58EE8C3F}" presName="children" presStyleCnt="0"/>
      <dgm:spPr/>
    </dgm:pt>
    <dgm:pt modelId="{8352CA46-68D3-4C4A-AFF4-C83D708E134F}" type="pres">
      <dgm:prSet presAssocID="{A544BBCE-2546-4AEB-88E1-D78D58EE8C3F}" presName="childPlaceholder" presStyleCnt="0"/>
      <dgm:spPr/>
    </dgm:pt>
    <dgm:pt modelId="{DAD1F23C-784F-4ED2-AE2A-AD90E8D1F46C}" type="pres">
      <dgm:prSet presAssocID="{A544BBCE-2546-4AEB-88E1-D78D58EE8C3F}" presName="circle" presStyleCnt="0"/>
      <dgm:spPr/>
    </dgm:pt>
    <dgm:pt modelId="{2F5832EF-A767-4B4C-ADB2-A882BEC565B1}" type="pres">
      <dgm:prSet presAssocID="{A544BBCE-2546-4AEB-88E1-D78D58EE8C3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9B3BF3E-9FBD-4D8B-86F9-DD8D2E96C7A4}" type="pres">
      <dgm:prSet presAssocID="{A544BBCE-2546-4AEB-88E1-D78D58EE8C3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581FE83-62EB-4F06-8154-E6C955F7CE47}" type="pres">
      <dgm:prSet presAssocID="{A544BBCE-2546-4AEB-88E1-D78D58EE8C3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AD2D727-F0F0-415B-AE87-A701C2D41A1A}" type="pres">
      <dgm:prSet presAssocID="{A544BBCE-2546-4AEB-88E1-D78D58EE8C3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E1B13E7-135A-4354-8FD0-CA9FD9F8BD9C}" type="pres">
      <dgm:prSet presAssocID="{A544BBCE-2546-4AEB-88E1-D78D58EE8C3F}" presName="quadrantPlaceholder" presStyleCnt="0"/>
      <dgm:spPr/>
    </dgm:pt>
    <dgm:pt modelId="{36732C8A-E6DB-4E3E-8D54-FA7C62A2374F}" type="pres">
      <dgm:prSet presAssocID="{A544BBCE-2546-4AEB-88E1-D78D58EE8C3F}" presName="center1" presStyleLbl="fgShp" presStyleIdx="0" presStyleCnt="2"/>
      <dgm:spPr>
        <a:solidFill>
          <a:schemeClr val="accent3">
            <a:lumMod val="50000"/>
          </a:schemeClr>
        </a:solidFill>
      </dgm:spPr>
    </dgm:pt>
    <dgm:pt modelId="{EAB864CF-D85C-4B66-852A-C064612FC37B}" type="pres">
      <dgm:prSet presAssocID="{A544BBCE-2546-4AEB-88E1-D78D58EE8C3F}" presName="center2" presStyleLbl="fgShp" presStyleIdx="1" presStyleCnt="2"/>
      <dgm:spPr>
        <a:solidFill>
          <a:schemeClr val="accent3">
            <a:lumMod val="50000"/>
          </a:schemeClr>
        </a:solidFill>
      </dgm:spPr>
    </dgm:pt>
  </dgm:ptLst>
  <dgm:cxnLst>
    <dgm:cxn modelId="{A16FEFB5-BD85-4D7E-9B08-7ED0033D80D3}" srcId="{A544BBCE-2546-4AEB-88E1-D78D58EE8C3F}" destId="{C77E1BEC-B644-46A9-B036-00F485069A8B}" srcOrd="1" destOrd="0" parTransId="{5CE78F0E-3E1E-4369-913D-34F9217E47A8}" sibTransId="{A91F9754-B23B-430D-9086-9314219B9746}"/>
    <dgm:cxn modelId="{2416FE85-A487-431A-B4F3-87029E0B1A38}" srcId="{A544BBCE-2546-4AEB-88E1-D78D58EE8C3F}" destId="{A5435E4A-66C5-417C-8A7C-4E8F0F7A9F5B}" srcOrd="2" destOrd="0" parTransId="{7084B914-2B33-4F45-B237-2D97665F57BC}" sibTransId="{7C0CDC64-2E16-46E9-B719-F872A567167E}"/>
    <dgm:cxn modelId="{F524E2A4-D1A8-4227-B497-A95BDF2947F1}" type="presOf" srcId="{DF797C39-DBE0-40CA-BB55-1FF87E69956D}" destId="{2AD2D727-F0F0-415B-AE87-A701C2D41A1A}" srcOrd="0" destOrd="0" presId="urn:microsoft.com/office/officeart/2005/8/layout/cycle4"/>
    <dgm:cxn modelId="{62290F69-25F1-4B55-9A54-9F2BEE82CB2D}" srcId="{A544BBCE-2546-4AEB-88E1-D78D58EE8C3F}" destId="{004D28D1-3E5F-480C-BC85-2C57471F2B81}" srcOrd="0" destOrd="0" parTransId="{E73AFDD5-8CDF-409A-873E-7882E36DE61D}" sibTransId="{9245C4E8-EF06-46EF-8BDA-F7CF5AE822B7}"/>
    <dgm:cxn modelId="{DD639CDC-E8DD-491F-A84B-4CF66FC72C26}" type="presOf" srcId="{004D28D1-3E5F-480C-BC85-2C57471F2B81}" destId="{2F5832EF-A767-4B4C-ADB2-A882BEC565B1}" srcOrd="0" destOrd="0" presId="urn:microsoft.com/office/officeart/2005/8/layout/cycle4"/>
    <dgm:cxn modelId="{4C397451-47A0-48F0-921B-B619FF456B20}" type="presOf" srcId="{A5435E4A-66C5-417C-8A7C-4E8F0F7A9F5B}" destId="{7581FE83-62EB-4F06-8154-E6C955F7CE47}" srcOrd="0" destOrd="0" presId="urn:microsoft.com/office/officeart/2005/8/layout/cycle4"/>
    <dgm:cxn modelId="{C48A0653-96F8-457E-8993-03435B1736C3}" srcId="{A544BBCE-2546-4AEB-88E1-D78D58EE8C3F}" destId="{DF797C39-DBE0-40CA-BB55-1FF87E69956D}" srcOrd="3" destOrd="0" parTransId="{C2608CC9-C245-4F48-AF8B-C6CFA40819C2}" sibTransId="{1F81F7E0-CFF6-43A7-A7CE-2CC63A9AF9AD}"/>
    <dgm:cxn modelId="{B77E1599-AB30-428C-8053-1F5DD5D78166}" type="presOf" srcId="{C77E1BEC-B644-46A9-B036-00F485069A8B}" destId="{C9B3BF3E-9FBD-4D8B-86F9-DD8D2E96C7A4}" srcOrd="0" destOrd="0" presId="urn:microsoft.com/office/officeart/2005/8/layout/cycle4"/>
    <dgm:cxn modelId="{78DDCFEA-AB0A-4DE8-8185-44326B67D126}" type="presOf" srcId="{A544BBCE-2546-4AEB-88E1-D78D58EE8C3F}" destId="{2FF28518-B267-432D-9988-F503045EC254}" srcOrd="0" destOrd="0" presId="urn:microsoft.com/office/officeart/2005/8/layout/cycle4"/>
    <dgm:cxn modelId="{9FAD5596-9E13-4A47-AF86-CD92409B5449}" type="presParOf" srcId="{2FF28518-B267-432D-9988-F503045EC254}" destId="{9EA73B6B-E748-48FC-B4A9-6AC9E5E5B49B}" srcOrd="0" destOrd="0" presId="urn:microsoft.com/office/officeart/2005/8/layout/cycle4"/>
    <dgm:cxn modelId="{3ED7AC31-D259-4A0C-B820-BD9C3F32419B}" type="presParOf" srcId="{9EA73B6B-E748-48FC-B4A9-6AC9E5E5B49B}" destId="{8352CA46-68D3-4C4A-AFF4-C83D708E134F}" srcOrd="0" destOrd="0" presId="urn:microsoft.com/office/officeart/2005/8/layout/cycle4"/>
    <dgm:cxn modelId="{A829E4B4-5A23-4E36-BA63-FFEC731D45B1}" type="presParOf" srcId="{2FF28518-B267-432D-9988-F503045EC254}" destId="{DAD1F23C-784F-4ED2-AE2A-AD90E8D1F46C}" srcOrd="1" destOrd="0" presId="urn:microsoft.com/office/officeart/2005/8/layout/cycle4"/>
    <dgm:cxn modelId="{C4B3E78E-F77C-4B8D-B538-95CD91BCACCF}" type="presParOf" srcId="{DAD1F23C-784F-4ED2-AE2A-AD90E8D1F46C}" destId="{2F5832EF-A767-4B4C-ADB2-A882BEC565B1}" srcOrd="0" destOrd="0" presId="urn:microsoft.com/office/officeart/2005/8/layout/cycle4"/>
    <dgm:cxn modelId="{9CEA5926-C8D6-4E11-A9FD-7429455C744E}" type="presParOf" srcId="{DAD1F23C-784F-4ED2-AE2A-AD90E8D1F46C}" destId="{C9B3BF3E-9FBD-4D8B-86F9-DD8D2E96C7A4}" srcOrd="1" destOrd="0" presId="urn:microsoft.com/office/officeart/2005/8/layout/cycle4"/>
    <dgm:cxn modelId="{491148DB-D9FC-44F7-BA28-E608814C5ABF}" type="presParOf" srcId="{DAD1F23C-784F-4ED2-AE2A-AD90E8D1F46C}" destId="{7581FE83-62EB-4F06-8154-E6C955F7CE47}" srcOrd="2" destOrd="0" presId="urn:microsoft.com/office/officeart/2005/8/layout/cycle4"/>
    <dgm:cxn modelId="{B7658C58-D836-4869-84B0-E4D5B707A15A}" type="presParOf" srcId="{DAD1F23C-784F-4ED2-AE2A-AD90E8D1F46C}" destId="{2AD2D727-F0F0-415B-AE87-A701C2D41A1A}" srcOrd="3" destOrd="0" presId="urn:microsoft.com/office/officeart/2005/8/layout/cycle4"/>
    <dgm:cxn modelId="{6F2B8C87-39B6-4262-AD4D-ABE4D37BC550}" type="presParOf" srcId="{DAD1F23C-784F-4ED2-AE2A-AD90E8D1F46C}" destId="{8E1B13E7-135A-4354-8FD0-CA9FD9F8BD9C}" srcOrd="4" destOrd="0" presId="urn:microsoft.com/office/officeart/2005/8/layout/cycle4"/>
    <dgm:cxn modelId="{35BA9EFB-5AEF-4898-BA36-7257DEB18F3A}" type="presParOf" srcId="{2FF28518-B267-432D-9988-F503045EC254}" destId="{36732C8A-E6DB-4E3E-8D54-FA7C62A2374F}" srcOrd="2" destOrd="0" presId="urn:microsoft.com/office/officeart/2005/8/layout/cycle4"/>
    <dgm:cxn modelId="{50794231-0D19-4594-9F6D-39B0EC48B0BC}" type="presParOf" srcId="{2FF28518-B267-432D-9988-F503045EC254}" destId="{EAB864CF-D85C-4B66-852A-C064612FC37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832EF-A767-4B4C-ADB2-A882BEC565B1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2350740" y="996074"/>
        <a:ext cx="1659072" cy="1659072"/>
      </dsp:txXfrm>
    </dsp:sp>
    <dsp:sp modelId="{C9B3BF3E-9FBD-4D8B-86F9-DD8D2E96C7A4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03D38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 rot="-5400000">
        <a:off x="4118186" y="996074"/>
        <a:ext cx="1659072" cy="1659072"/>
      </dsp:txXfrm>
    </dsp:sp>
    <dsp:sp modelId="{7581FE83-62EB-4F06-8154-E6C955F7CE47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DDA405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 rot="10800000">
        <a:off x="4118186" y="2763520"/>
        <a:ext cx="1659072" cy="1659072"/>
      </dsp:txXfrm>
    </dsp:sp>
    <dsp:sp modelId="{2AD2D727-F0F0-415B-AE87-A701C2D41A1A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92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 rot="5400000">
        <a:off x="2350740" y="2763520"/>
        <a:ext cx="1659072" cy="1659072"/>
      </dsp:txXfrm>
    </dsp:sp>
    <dsp:sp modelId="{36732C8A-E6DB-4E3E-8D54-FA7C62A2374F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864CF-D85C-4B66-852A-C064612FC37B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4" y="563572"/>
            <a:ext cx="366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Population:</a:t>
            </a:r>
          </a:p>
          <a:p>
            <a:r>
              <a:rPr lang="en-US" dirty="0"/>
              <a:t>	Folks with cognitive impairments, learning disabilities, atypical learning styles. </a:t>
            </a:r>
          </a:p>
          <a:p>
            <a:r>
              <a:rPr lang="en-US" dirty="0"/>
              <a:t>	Self-directed learners.</a:t>
            </a:r>
          </a:p>
          <a:p>
            <a:r>
              <a:rPr lang="en-US" dirty="0"/>
              <a:t>	Public library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730" y="2317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4423" t="12251" r="30289" b="7121"/>
          <a:stretch/>
        </p:blipFill>
        <p:spPr bwMode="auto">
          <a:xfrm>
            <a:off x="6099556" y="1126667"/>
            <a:ext cx="5895975" cy="4836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14423" t="18234" r="50481" b="19089"/>
          <a:stretch/>
        </p:blipFill>
        <p:spPr bwMode="auto">
          <a:xfrm>
            <a:off x="135665" y="2687230"/>
            <a:ext cx="3048000" cy="306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rrow: Right 7"/>
          <p:cNvSpPr/>
          <p:nvPr/>
        </p:nvSpPr>
        <p:spPr>
          <a:xfrm>
            <a:off x="4152406" y="32917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2406" y="2179398"/>
            <a:ext cx="15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Style Research: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1738" y="-23197"/>
            <a:ext cx="870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Passive Programming for Information Literacy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98649" y="585855"/>
            <a:ext cx="1803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Amy </a:t>
            </a:r>
            <a:r>
              <a:rPr lang="en-US" sz="1400" dirty="0" err="1"/>
              <a:t>Leota</a:t>
            </a:r>
            <a:r>
              <a:rPr lang="en-US" sz="1400" dirty="0"/>
              <a:t> </a:t>
            </a:r>
            <a:r>
              <a:rPr lang="en-US" sz="1400" dirty="0" err="1"/>
              <a:t>Shropshire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01" y="6195862"/>
            <a:ext cx="1193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 Boer, A., du </a:t>
            </a:r>
            <a:r>
              <a:rPr lang="en-US" sz="1400" dirty="0" err="1">
                <a:solidFill>
                  <a:schemeClr val="bg1"/>
                </a:solidFill>
              </a:rPr>
              <a:t>Toit</a:t>
            </a:r>
            <a:r>
              <a:rPr lang="en-US" sz="1400" dirty="0">
                <a:solidFill>
                  <a:schemeClr val="bg1"/>
                </a:solidFill>
              </a:rPr>
              <a:t>, P. H., </a:t>
            </a:r>
            <a:r>
              <a:rPr lang="en-US" sz="1400" dirty="0" err="1">
                <a:solidFill>
                  <a:schemeClr val="bg1"/>
                </a:solidFill>
              </a:rPr>
              <a:t>Bothma</a:t>
            </a:r>
            <a:r>
              <a:rPr lang="en-US" sz="1400" dirty="0">
                <a:solidFill>
                  <a:schemeClr val="bg1"/>
                </a:solidFill>
              </a:rPr>
              <a:t>, T., &amp; </a:t>
            </a:r>
            <a:r>
              <a:rPr lang="en-US" sz="1400" dirty="0" err="1">
                <a:solidFill>
                  <a:schemeClr val="bg1"/>
                </a:solidFill>
              </a:rPr>
              <a:t>Scheepers</a:t>
            </a:r>
            <a:r>
              <a:rPr lang="en-US" sz="1400" dirty="0">
                <a:solidFill>
                  <a:schemeClr val="bg1"/>
                </a:solidFill>
              </a:rPr>
              <a:t>, D. (2012). Constructing a comprehensive learning style flexibility model for the innovation of an information literacy module. </a:t>
            </a:r>
            <a:r>
              <a:rPr lang="en-US" sz="1400" i="1" dirty="0" err="1">
                <a:solidFill>
                  <a:schemeClr val="bg1"/>
                </a:solidFill>
              </a:rPr>
              <a:t>Libri</a:t>
            </a:r>
            <a:r>
              <a:rPr lang="en-US" sz="1400" i="1" dirty="0">
                <a:solidFill>
                  <a:schemeClr val="bg1"/>
                </a:solidFill>
              </a:rPr>
              <a:t>, 62</a:t>
            </a:r>
            <a:r>
              <a:rPr lang="en-US" sz="1400" dirty="0">
                <a:solidFill>
                  <a:schemeClr val="bg1"/>
                </a:solidFill>
              </a:rPr>
              <a:t>, 186-196.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9496" y="4137165"/>
            <a:ext cx="2264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detailed analysis of learning styles than the usual generalized theories.</a:t>
            </a:r>
          </a:p>
        </p:txBody>
      </p:sp>
    </p:spTree>
    <p:extLst>
      <p:ext uri="{BB962C8B-B14F-4D97-AF65-F5344CB8AC3E}">
        <p14:creationId xmlns:p14="http://schemas.microsoft.com/office/powerpoint/2010/main" val="17721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1515"/>
            <a:ext cx="1785257" cy="522514"/>
          </a:xfrm>
        </p:spPr>
        <p:txBody>
          <a:bodyPr>
            <a:noAutofit/>
          </a:bodyPr>
          <a:lstStyle/>
          <a:p>
            <a:r>
              <a:rPr lang="en-US" cap="none" dirty="0"/>
              <a:t>Content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8493" t="17379" r="53259" b="13391"/>
          <a:stretch/>
        </p:blipFill>
        <p:spPr bwMode="auto">
          <a:xfrm>
            <a:off x="141514" y="664030"/>
            <a:ext cx="2710543" cy="2634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50160" t="17379" r="11539" b="13390"/>
          <a:stretch/>
        </p:blipFill>
        <p:spPr bwMode="auto">
          <a:xfrm>
            <a:off x="141514" y="3298372"/>
            <a:ext cx="2710543" cy="25798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15064" t="17948" r="46634" b="13391"/>
          <a:stretch/>
        </p:blipFill>
        <p:spPr bwMode="auto">
          <a:xfrm>
            <a:off x="3107871" y="1915886"/>
            <a:ext cx="4272643" cy="4180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56411" t="17949" r="4967" b="13676"/>
          <a:stretch/>
        </p:blipFill>
        <p:spPr bwMode="auto">
          <a:xfrm>
            <a:off x="7663543" y="141515"/>
            <a:ext cx="4367892" cy="422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514" y="6313714"/>
            <a:ext cx="889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Jackson, S. A. (2014). Student reflections on multimodal course content delivery. </a:t>
            </a:r>
            <a:r>
              <a:rPr lang="en-US" sz="1400" i="1" dirty="0">
                <a:solidFill>
                  <a:schemeClr val="bg1"/>
                </a:solidFill>
              </a:rPr>
              <a:t>Reference Services Review, 42(3)</a:t>
            </a:r>
            <a:r>
              <a:rPr lang="en-US" sz="1400" dirty="0">
                <a:solidFill>
                  <a:schemeClr val="bg1"/>
                </a:solidFill>
              </a:rPr>
              <a:t>, 467-483.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2057" y="249503"/>
            <a:ext cx="2416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Style A &amp; B:</a:t>
            </a:r>
          </a:p>
          <a:p>
            <a:r>
              <a:rPr lang="en-US" sz="1600" dirty="0"/>
              <a:t>	Heavily emphasized in academic settings.</a:t>
            </a:r>
          </a:p>
          <a:p>
            <a:r>
              <a:rPr lang="en-US" sz="1600" dirty="0"/>
              <a:t>	Organized, detail-oriented, audiovisual learning.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6286" y="249503"/>
            <a:ext cx="2601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Style D:</a:t>
            </a:r>
          </a:p>
          <a:p>
            <a:r>
              <a:rPr lang="en-US" sz="1600" dirty="0"/>
              <a:t>	“Kinesthetic” – Motor memory and learning by doing and practice.</a:t>
            </a:r>
          </a:p>
          <a:p>
            <a:r>
              <a:rPr lang="en-US" sz="1600" dirty="0"/>
              <a:t>	More common for self-directed learners.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2301" y="4473159"/>
            <a:ext cx="4650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Style C:</a:t>
            </a:r>
          </a:p>
          <a:p>
            <a:r>
              <a:rPr lang="en-US" sz="1600" dirty="0"/>
              <a:t>	Least readily available.</a:t>
            </a:r>
          </a:p>
          <a:p>
            <a:r>
              <a:rPr lang="en-US" sz="1600" dirty="0"/>
              <a:t>	Most difficult to automate.</a:t>
            </a:r>
          </a:p>
          <a:p>
            <a:r>
              <a:rPr lang="en-US" sz="1600" dirty="0"/>
              <a:t>	Interaction, discussion, and cooperative learning.</a:t>
            </a:r>
          </a:p>
          <a:p>
            <a:r>
              <a:rPr lang="en-US" sz="1600" dirty="0"/>
              <a:t>	Learning in concepts rather than terminology.</a:t>
            </a:r>
          </a:p>
          <a:p>
            <a:r>
              <a:rPr lang="en-US" sz="1600" dirty="0"/>
              <a:t>	Most common for self-directed learners.</a:t>
            </a:r>
          </a:p>
        </p:txBody>
      </p:sp>
    </p:spTree>
    <p:extLst>
      <p:ext uri="{BB962C8B-B14F-4D97-AF65-F5344CB8AC3E}">
        <p14:creationId xmlns:p14="http://schemas.microsoft.com/office/powerpoint/2010/main" val="18907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85078" y="136178"/>
            <a:ext cx="1052135" cy="567081"/>
          </a:xfrm>
        </p:spPr>
        <p:txBody>
          <a:bodyPr/>
          <a:lstStyle/>
          <a:p>
            <a:r>
              <a:rPr lang="en-US" cap="none" dirty="0"/>
              <a:t>Tool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59062429"/>
              </p:ext>
            </p:extLst>
          </p:nvPr>
        </p:nvGraphicFramePr>
        <p:xfrm>
          <a:off x="2086428" y="7194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rapezoid 9"/>
          <p:cNvSpPr/>
          <p:nvPr/>
        </p:nvSpPr>
        <p:spPr>
          <a:xfrm>
            <a:off x="4256314" y="1894114"/>
            <a:ext cx="1556656" cy="78377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/>
          <p:cNvSpPr/>
          <p:nvPr/>
        </p:nvSpPr>
        <p:spPr>
          <a:xfrm>
            <a:off x="4392385" y="1970316"/>
            <a:ext cx="642257" cy="20682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0" idx="0"/>
          </p:cNvCxnSpPr>
          <p:nvPr/>
        </p:nvCxnSpPr>
        <p:spPr>
          <a:xfrm>
            <a:off x="5034642" y="1894114"/>
            <a:ext cx="0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quals 15"/>
          <p:cNvSpPr/>
          <p:nvPr/>
        </p:nvSpPr>
        <p:spPr>
          <a:xfrm>
            <a:off x="5034642" y="2466293"/>
            <a:ext cx="691244" cy="1360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quals 16"/>
          <p:cNvSpPr/>
          <p:nvPr/>
        </p:nvSpPr>
        <p:spPr>
          <a:xfrm>
            <a:off x="5034642" y="2319336"/>
            <a:ext cx="691245" cy="14695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4487634" y="2275117"/>
            <a:ext cx="348342" cy="2068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/>
          <p:cNvSpPr/>
          <p:nvPr/>
        </p:nvSpPr>
        <p:spPr>
          <a:xfrm>
            <a:off x="4665885" y="2439760"/>
            <a:ext cx="122463" cy="117021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634" y="3852332"/>
            <a:ext cx="1209582" cy="1111368"/>
          </a:xfrm>
          <a:prstGeom prst="rect">
            <a:avLst/>
          </a:prstGeom>
        </p:spPr>
      </p:pic>
      <p:sp>
        <p:nvSpPr>
          <p:cNvPr id="26" name="Cloud 25"/>
          <p:cNvSpPr/>
          <p:nvPr/>
        </p:nvSpPr>
        <p:spPr>
          <a:xfrm>
            <a:off x="5153116" y="4168018"/>
            <a:ext cx="315685" cy="2399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/>
        </p:nvSpPr>
        <p:spPr>
          <a:xfrm>
            <a:off x="5343619" y="4340016"/>
            <a:ext cx="125182" cy="136001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77000" y="3852332"/>
            <a:ext cx="1055914" cy="62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7063737" y="3971632"/>
            <a:ext cx="315685" cy="2399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ghtning Bolt 30"/>
          <p:cNvSpPr/>
          <p:nvPr/>
        </p:nvSpPr>
        <p:spPr>
          <a:xfrm rot="5089276">
            <a:off x="7088701" y="4172889"/>
            <a:ext cx="130628" cy="12384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4589396">
            <a:off x="6804656" y="4729778"/>
            <a:ext cx="273885" cy="186081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0"/>
            <a:endCxn id="32" idx="2"/>
          </p:cNvCxnSpPr>
          <p:nvPr/>
        </p:nvCxnSpPr>
        <p:spPr>
          <a:xfrm flipV="1">
            <a:off x="6858583" y="4780805"/>
            <a:ext cx="166030" cy="8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3124141">
            <a:off x="6721967" y="4696852"/>
            <a:ext cx="273232" cy="457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/>
          <p:cNvCxnSpPr>
            <a:stCxn id="32" idx="1"/>
          </p:cNvCxnSpPr>
          <p:nvPr/>
        </p:nvCxnSpPr>
        <p:spPr>
          <a:xfrm rot="5400000">
            <a:off x="6349958" y="5159492"/>
            <a:ext cx="867967" cy="438991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Up 48"/>
          <p:cNvSpPr/>
          <p:nvPr/>
        </p:nvSpPr>
        <p:spPr>
          <a:xfrm rot="19401473">
            <a:off x="7213213" y="4323740"/>
            <a:ext cx="141515" cy="14177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art 49"/>
          <p:cNvSpPr/>
          <p:nvPr/>
        </p:nvSpPr>
        <p:spPr>
          <a:xfrm>
            <a:off x="5170713" y="2024406"/>
            <a:ext cx="315685" cy="245606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art 50"/>
          <p:cNvSpPr/>
          <p:nvPr/>
        </p:nvSpPr>
        <p:spPr>
          <a:xfrm>
            <a:off x="4599941" y="4418796"/>
            <a:ext cx="315685" cy="245606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art 51"/>
          <p:cNvSpPr/>
          <p:nvPr/>
        </p:nvSpPr>
        <p:spPr>
          <a:xfrm>
            <a:off x="6586581" y="4127306"/>
            <a:ext cx="315685" cy="245606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/>
          <p:cNvSpPr/>
          <p:nvPr/>
        </p:nvSpPr>
        <p:spPr>
          <a:xfrm>
            <a:off x="6372325" y="2306410"/>
            <a:ext cx="522004" cy="50074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7285698" y="2319336"/>
            <a:ext cx="522004" cy="50074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peech Bubble: Oval 54"/>
          <p:cNvSpPr/>
          <p:nvPr/>
        </p:nvSpPr>
        <p:spPr>
          <a:xfrm>
            <a:off x="6511186" y="1665515"/>
            <a:ext cx="575264" cy="51163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peech Bubble: Oval 55"/>
          <p:cNvSpPr/>
          <p:nvPr/>
        </p:nvSpPr>
        <p:spPr>
          <a:xfrm>
            <a:off x="7184890" y="1665515"/>
            <a:ext cx="556581" cy="51393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art 56"/>
          <p:cNvSpPr/>
          <p:nvPr/>
        </p:nvSpPr>
        <p:spPr>
          <a:xfrm>
            <a:off x="6658949" y="1798309"/>
            <a:ext cx="315685" cy="245606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Cloud 57"/>
          <p:cNvSpPr/>
          <p:nvPr/>
        </p:nvSpPr>
        <p:spPr>
          <a:xfrm>
            <a:off x="7289009" y="1674348"/>
            <a:ext cx="341877" cy="323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Lightning Bolt 58"/>
          <p:cNvSpPr/>
          <p:nvPr/>
        </p:nvSpPr>
        <p:spPr>
          <a:xfrm rot="4508765">
            <a:off x="7379422" y="1970316"/>
            <a:ext cx="153492" cy="114573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9475" y="1997529"/>
            <a:ext cx="354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visual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different learning styles, with no set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options for each stage of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Recommended order for greatest likelihood of knowledge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reading level materials, accessible to both self-directed learners and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Multi-functional, to help many 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12490" y="1970316"/>
            <a:ext cx="3528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avoid: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Condescending signage and advertising, with an emphasis on helping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Overly boring, repetitious content in each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Structured, one-size-fits all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and use of tools as “remedial” rather than “simple”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Exclusionary complexities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extended mandatory sections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20125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5" y="102771"/>
            <a:ext cx="2259184" cy="577714"/>
          </a:xfrm>
        </p:spPr>
        <p:txBody>
          <a:bodyPr/>
          <a:lstStyle/>
          <a:p>
            <a:r>
              <a:rPr lang="en-US" cap="none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46" y="1951937"/>
            <a:ext cx="5608438" cy="4119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Asses:</a:t>
            </a:r>
          </a:p>
          <a:p>
            <a:pPr marL="0" indent="0">
              <a:buNone/>
            </a:pPr>
            <a:r>
              <a:rPr lang="en-US" dirty="0"/>
              <a:t>How well the app is working for people based on number of completed tutorials.</a:t>
            </a:r>
          </a:p>
          <a:p>
            <a:pPr marL="0" indent="0">
              <a:buNone/>
            </a:pPr>
            <a:r>
              <a:rPr lang="en-US" dirty="0"/>
              <a:t>How well the app is teaching using brief quizzes of random reputable and non-reputable information sources before and after full tutorial.</a:t>
            </a:r>
          </a:p>
          <a:p>
            <a:pPr marL="0" indent="0">
              <a:buNone/>
            </a:pPr>
            <a:r>
              <a:rPr lang="en-US" dirty="0"/>
              <a:t>How much the app is being used based on amount of server traffic</a:t>
            </a:r>
          </a:p>
          <a:p>
            <a:pPr marL="0" indent="0">
              <a:buNone/>
            </a:pPr>
            <a:r>
              <a:rPr lang="en-US" dirty="0"/>
              <a:t>How engaging the app is based on number of completed final quizzes.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86530" y="102771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9684" y="1935126"/>
            <a:ext cx="6482316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Implement: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A publicly available web app maximizes potential access points.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Extensive advertising necessary for in-house library patrons.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If possible devote a computer or two with headphones in an area devoted to this type of instruction.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Workshops on digital literacy can begin with previews or run-throughs of the tutorial.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/>
              <a:t>Even the most savvy digital native may know the material, but find benefit in a brief foundational refresher.</a:t>
            </a:r>
          </a:p>
        </p:txBody>
      </p:sp>
    </p:spTree>
    <p:extLst>
      <p:ext uri="{BB962C8B-B14F-4D97-AF65-F5344CB8AC3E}">
        <p14:creationId xmlns:p14="http://schemas.microsoft.com/office/powerpoint/2010/main" val="153298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5" y="162632"/>
            <a:ext cx="1261326" cy="555825"/>
          </a:xfrm>
        </p:spPr>
        <p:txBody>
          <a:bodyPr/>
          <a:lstStyle/>
          <a:p>
            <a:r>
              <a:rPr lang="en-US" cap="none" dirty="0"/>
              <a:t>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010878"/>
            <a:ext cx="5170714" cy="34479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Web-based apps are fairly cheap to implement.</a:t>
            </a:r>
          </a:p>
          <a:p>
            <a:pPr marL="0" indent="0">
              <a:buNone/>
            </a:pPr>
            <a:r>
              <a:rPr lang="en-US" dirty="0"/>
              <a:t>Server costs for hosting are about $20-$40/month to support around 1000 synchronous users.</a:t>
            </a:r>
          </a:p>
          <a:p>
            <a:pPr marL="0" indent="0">
              <a:buNone/>
            </a:pPr>
            <a:r>
              <a:rPr lang="en-US" dirty="0"/>
              <a:t>Data rate servers can often be rented for $5/month but don’t scale as well beyond the cap.</a:t>
            </a:r>
          </a:p>
          <a:p>
            <a:pPr marL="0" indent="0">
              <a:buNone/>
            </a:pPr>
            <a:r>
              <a:rPr lang="en-US" dirty="0"/>
              <a:t>It would be available to anyone, anywhere with an internet connection.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2483" y="2017343"/>
            <a:ext cx="5699974" cy="3441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Institute of Museum &amp; Library Services has many grants and is specifically committed to serving underserved and diverse populations.</a:t>
            </a:r>
          </a:p>
          <a:p>
            <a:pPr marL="0" indent="0">
              <a:buNone/>
            </a:pPr>
            <a:r>
              <a:rPr lang="en-US" dirty="0"/>
              <a:t>Particularly, the National Leadership Grants for Libraries have many grants focused on technology innovation and library community sharing.</a:t>
            </a:r>
          </a:p>
          <a:p>
            <a:pPr marL="0" indent="0">
              <a:buNone/>
            </a:pPr>
            <a:r>
              <a:rPr lang="en-US" dirty="0"/>
              <a:t>Could be used to offset webhosting costs, to purchase a server for running this and other app-based passive programming, and app building software tools for libraries.</a:t>
            </a:r>
          </a:p>
          <a:p>
            <a:pPr marL="0" indent="0">
              <a:buNone/>
            </a:pPr>
            <a:r>
              <a:rPr lang="en-US" dirty="0"/>
              <a:t>Any additional could be put toward information literacy workshops featuring the app, community advertising, and dedicated tutorial machines for the library.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5389" y="133682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8718327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234</TotalTime>
  <Words>504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Content</vt:lpstr>
      <vt:lpstr>Tool</vt:lpstr>
      <vt:lpstr>Assessment</vt:lpstr>
      <vt:lpstr>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20</cp:revision>
  <dcterms:created xsi:type="dcterms:W3CDTF">2017-04-18T20:12:06Z</dcterms:created>
  <dcterms:modified xsi:type="dcterms:W3CDTF">2017-04-19T00:06:57Z</dcterms:modified>
</cp:coreProperties>
</file>