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Questrial" panose="020B0604020202020204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A181AE-7A43-437A-A265-A5F03AC2C696}">
  <a:tblStyle styleId="{1BA181AE-7A43-437A-A265-A5F03AC2C696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34362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328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CUT</a:t>
            </a:r>
          </a:p>
        </p:txBody>
      </p:sp>
    </p:spTree>
    <p:extLst>
      <p:ext uri="{BB962C8B-B14F-4D97-AF65-F5344CB8AC3E}">
        <p14:creationId xmlns:p14="http://schemas.microsoft.com/office/powerpoint/2010/main" val="2921035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752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036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482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196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678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569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73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280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68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02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826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485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965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Amy’s first slide</a:t>
            </a:r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1636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11720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74858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9367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213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0286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31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9025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3252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Daniel’s first slide</a:t>
            </a:r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29761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6638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80363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1258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9712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61354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086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623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579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235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5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620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96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Shape 54"/>
          <p:cNvGrpSpPr/>
          <p:nvPr/>
        </p:nvGrpSpPr>
        <p:grpSpPr>
          <a:xfrm>
            <a:off x="0" y="0"/>
            <a:ext cx="2305051" cy="6858000"/>
            <a:chOff x="0" y="0"/>
            <a:chExt cx="2305051" cy="6858000"/>
          </a:xfrm>
        </p:grpSpPr>
        <p:sp>
          <p:nvSpPr>
            <p:cNvPr id="55" name="Shape 55"/>
            <p:cNvSpPr/>
            <p:nvPr/>
          </p:nvSpPr>
          <p:spPr>
            <a:xfrm>
              <a:off x="1209675" y="4763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28712" y="217646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4337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90500" y="9525"/>
              <a:ext cx="152399" cy="908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Shape 61"/>
            <p:cNvSpPr/>
            <p:nvPr/>
          </p:nvSpPr>
          <p:spPr>
            <a:xfrm>
              <a:off x="1290637" y="14288"/>
              <a:ext cx="376238" cy="1801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381125" y="9525"/>
              <a:ext cx="371474" cy="14255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1643063" y="0"/>
              <a:ext cx="152399" cy="912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743075" y="4763"/>
              <a:ext cx="419099" cy="5222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Shape 68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52500" y="4763"/>
              <a:ext cx="152399" cy="908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Shape 70"/>
            <p:cNvSpPr/>
            <p:nvPr/>
          </p:nvSpPr>
          <p:spPr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90587" y="155416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738187" y="5622925"/>
              <a:ext cx="338137" cy="1216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647700" y="5480050"/>
              <a:ext cx="157162" cy="1571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3897312"/>
              <a:ext cx="133349" cy="26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0" y="1644650"/>
              <a:ext cx="133349" cy="269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95325" y="4763"/>
              <a:ext cx="309562" cy="1558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Shape 80"/>
            <p:cNvSpPr/>
            <p:nvPr/>
          </p:nvSpPr>
          <p:spPr>
            <a:xfrm>
              <a:off x="57150" y="4881562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38113" y="5060950"/>
              <a:ext cx="304799" cy="1778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Shape 82"/>
            <p:cNvSpPr/>
            <p:nvPr/>
          </p:nvSpPr>
          <p:spPr>
            <a:xfrm>
              <a:off x="561975" y="6430962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42937" y="6610350"/>
              <a:ext cx="23813" cy="242887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6200" y="6430962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5978525"/>
              <a:ext cx="190500" cy="4619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Shape 86"/>
            <p:cNvSpPr/>
            <p:nvPr/>
          </p:nvSpPr>
          <p:spPr>
            <a:xfrm>
              <a:off x="1014412" y="1801813"/>
              <a:ext cx="214312" cy="7556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Shape 87"/>
            <p:cNvSpPr/>
            <p:nvPr/>
          </p:nvSpPr>
          <p:spPr>
            <a:xfrm>
              <a:off x="938212" y="2547938"/>
              <a:ext cx="166688" cy="160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95312" y="4763"/>
              <a:ext cx="638174" cy="402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Shape 89"/>
            <p:cNvSpPr/>
            <p:nvPr/>
          </p:nvSpPr>
          <p:spPr>
            <a:xfrm>
              <a:off x="1223962" y="1382712"/>
              <a:ext cx="142875" cy="4762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Shape 90"/>
            <p:cNvSpPr/>
            <p:nvPr/>
          </p:nvSpPr>
          <p:spPr>
            <a:xfrm>
              <a:off x="1300162" y="1849438"/>
              <a:ext cx="109537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0987" y="3417887"/>
              <a:ext cx="142875" cy="4746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Shape 92"/>
            <p:cNvSpPr/>
            <p:nvPr/>
          </p:nvSpPr>
          <p:spPr>
            <a:xfrm>
              <a:off x="238125" y="3883025"/>
              <a:ext cx="109537" cy="1095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Shape 94"/>
            <p:cNvSpPr/>
            <p:nvPr/>
          </p:nvSpPr>
          <p:spPr>
            <a:xfrm>
              <a:off x="52388" y="2066925"/>
              <a:ext cx="109537" cy="1095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228725" y="4662487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319212" y="5041900"/>
              <a:ext cx="371474" cy="1801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Shape 97"/>
            <p:cNvSpPr/>
            <p:nvPr/>
          </p:nvSpPr>
          <p:spPr>
            <a:xfrm>
              <a:off x="1147762" y="448151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19150" y="3983037"/>
              <a:ext cx="347662" cy="2860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Shape 99"/>
            <p:cNvSpPr/>
            <p:nvPr/>
          </p:nvSpPr>
          <p:spPr>
            <a:xfrm>
              <a:off x="728662" y="3806825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624012" y="4867275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404937" y="5422900"/>
              <a:ext cx="371474" cy="14255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Shape 102"/>
            <p:cNvSpPr/>
            <p:nvPr/>
          </p:nvSpPr>
          <p:spPr>
            <a:xfrm>
              <a:off x="1666875" y="5945187"/>
              <a:ext cx="152399" cy="912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Shape 103"/>
            <p:cNvSpPr/>
            <p:nvPr/>
          </p:nvSpPr>
          <p:spPr>
            <a:xfrm>
              <a:off x="1709738" y="524668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09738" y="576421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6888" y="6330950"/>
              <a:ext cx="419099" cy="52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2147888" y="6221412"/>
              <a:ext cx="157162" cy="1476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Shape 108"/>
            <p:cNvSpPr/>
            <p:nvPr/>
          </p:nvSpPr>
          <p:spPr>
            <a:xfrm>
              <a:off x="633412" y="5103812"/>
              <a:ext cx="185738" cy="1857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4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7077510" y="541020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9896910" y="5410198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141409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pic" idx="2"/>
          </p:nvPr>
        </p:nvSpPr>
        <p:spPr>
          <a:xfrm>
            <a:off x="1141411" y="606425"/>
            <a:ext cx="9912353" cy="3299777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1141363" y="5124019"/>
            <a:ext cx="9910858" cy="682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41455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141409" y="4419598"/>
            <a:ext cx="9904458" cy="1371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1720643" y="3365557"/>
            <a:ext cx="8752299" cy="548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903512" y="73239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0537370" y="276497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41409" y="2134041"/>
            <a:ext cx="9906000" cy="2511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41363" y="4657655"/>
            <a:ext cx="9904505" cy="1140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41409" y="2674463"/>
            <a:ext cx="31968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2"/>
          </p:nvPr>
        </p:nvSpPr>
        <p:spPr>
          <a:xfrm>
            <a:off x="1127917" y="3360262"/>
            <a:ext cx="3208734" cy="2430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3"/>
          </p:nvPr>
        </p:nvSpPr>
        <p:spPr>
          <a:xfrm>
            <a:off x="4514766" y="2677634"/>
            <a:ext cx="3184385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4"/>
          </p:nvPr>
        </p:nvSpPr>
        <p:spPr>
          <a:xfrm>
            <a:off x="4504212" y="3363435"/>
            <a:ext cx="3195829" cy="2430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7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6"/>
          </p:nvPr>
        </p:nvSpPr>
        <p:spPr>
          <a:xfrm>
            <a:off x="7852442" y="3360262"/>
            <a:ext cx="3194967" cy="2430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8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141412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pic" idx="2"/>
          </p:nvPr>
        </p:nvSpPr>
        <p:spPr>
          <a:xfrm>
            <a:off x="1141412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3"/>
          </p:nvPr>
        </p:nvSpPr>
        <p:spPr>
          <a:xfrm>
            <a:off x="1141412" y="4980857"/>
            <a:ext cx="3195240" cy="817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39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6"/>
          </p:nvPr>
        </p:nvSpPr>
        <p:spPr>
          <a:xfrm>
            <a:off x="4487592" y="4980857"/>
            <a:ext cx="3200399" cy="8103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7"/>
          </p:nvPr>
        </p:nvSpPr>
        <p:spPr>
          <a:xfrm>
            <a:off x="7852567" y="4404594"/>
            <a:ext cx="319074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9"/>
          </p:nvPr>
        </p:nvSpPr>
        <p:spPr>
          <a:xfrm>
            <a:off x="7852442" y="4980853"/>
            <a:ext cx="3194967" cy="8103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 rot="5400000">
            <a:off x="4323554" y="-932655"/>
            <a:ext cx="3541713" cy="9905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 rot="5400000">
            <a:off x="7454104" y="2197894"/>
            <a:ext cx="5181601" cy="20050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141411" y="1419225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141409" y="2249485"/>
            <a:ext cx="4878388" cy="354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6172200" y="2249485"/>
            <a:ext cx="4875211" cy="354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141411" y="619125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370019" y="2249485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1141409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3"/>
          </p:nvPr>
        </p:nvSpPr>
        <p:spPr>
          <a:xfrm>
            <a:off x="6400807" y="2249484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09" cy="2717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146704" y="609600"/>
            <a:ext cx="3856037" cy="16398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8" cy="51985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2"/>
          </p:nvPr>
        </p:nvSpPr>
        <p:spPr>
          <a:xfrm>
            <a:off x="1146704" y="2249485"/>
            <a:ext cx="3856037" cy="354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5934507" cy="16398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pic" idx="2"/>
          </p:nvPr>
        </p:nvSpPr>
        <p:spPr>
          <a:xfrm>
            <a:off x="7380721" y="609600"/>
            <a:ext cx="3666689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1141409" y="2249485"/>
            <a:ext cx="5934510" cy="354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7"/>
          <p:cNvGrpSpPr/>
          <p:nvPr/>
        </p:nvGrpSpPr>
        <p:grpSpPr>
          <a:xfrm>
            <a:off x="-14288" y="0"/>
            <a:ext cx="12053888" cy="6858000"/>
            <a:chOff x="-14288" y="0"/>
            <a:chExt cx="12053888" cy="6858000"/>
          </a:xfrm>
        </p:grpSpPr>
        <p:grpSp>
          <p:nvGrpSpPr>
            <p:cNvPr id="8" name="Shape 8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9" name="Shape 9"/>
              <p:cNvSpPr/>
              <p:nvPr/>
            </p:nvSpPr>
            <p:spPr>
              <a:xfrm>
                <a:off x="114300" y="4763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33336" y="2176463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28575" y="4021137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200025" y="4763"/>
                <a:ext cx="369888" cy="18113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Shape 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Shape 15"/>
              <p:cNvSpPr/>
              <p:nvPr/>
            </p:nvSpPr>
            <p:spPr>
              <a:xfrm>
                <a:off x="546100" y="0"/>
                <a:ext cx="152399" cy="912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Shape 16"/>
              <p:cNvSpPr/>
              <p:nvPr/>
            </p:nvSpPr>
            <p:spPr>
              <a:xfrm>
                <a:off x="588962" y="1420812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588962" y="903287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Shape 1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20" name="Shape 2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sp>
            <p:nvSpPr>
              <p:cNvPr id="21" name="Shape 21"/>
              <p:cNvSpPr/>
              <p:nvPr/>
            </p:nvSpPr>
            <p:spPr>
              <a:xfrm>
                <a:off x="9525" y="1801813"/>
                <a:ext cx="123824" cy="1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Shape 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128586" y="1382712"/>
                <a:ext cx="142875" cy="47624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Shape 24"/>
              <p:cNvSpPr/>
              <p:nvPr/>
            </p:nvSpPr>
            <p:spPr>
              <a:xfrm>
                <a:off x="204786" y="1849438"/>
                <a:ext cx="114300" cy="10794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133350" y="4662487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Shape 27"/>
              <p:cNvSpPr/>
              <p:nvPr/>
            </p:nvSpPr>
            <p:spPr>
              <a:xfrm>
                <a:off x="52386" y="4481512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-14288" y="5627687"/>
                <a:ext cx="85724" cy="12160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Shape 2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309562" y="5422900"/>
                <a:ext cx="374649" cy="142557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569912" y="5945187"/>
                <a:ext cx="152399" cy="912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Shape 32"/>
              <p:cNvSpPr/>
              <p:nvPr/>
            </p:nvSpPr>
            <p:spPr>
              <a:xfrm>
                <a:off x="612775" y="5246687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612775" y="5764212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669925" y="6330950"/>
                <a:ext cx="417513" cy="5175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Shape 35"/>
              <p:cNvSpPr/>
              <p:nvPr/>
            </p:nvSpPr>
            <p:spPr>
              <a:xfrm>
                <a:off x="1049337" y="6221412"/>
                <a:ext cx="157162" cy="147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>
              <a:off x="11364911" y="0"/>
              <a:ext cx="674688" cy="6848476"/>
              <a:chOff x="11364911" y="0"/>
              <a:chExt cx="674688" cy="6848476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11483975" y="0"/>
                <a:ext cx="417513" cy="5127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Shape 38"/>
              <p:cNvSpPr/>
              <p:nvPr/>
            </p:nvSpPr>
            <p:spPr>
              <a:xfrm>
                <a:off x="11364911" y="474662"/>
                <a:ext cx="157162" cy="1523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11631611" y="1539875"/>
                <a:ext cx="188913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11531600" y="5694362"/>
                <a:ext cx="298450" cy="11541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Shape 41"/>
              <p:cNvSpPr/>
              <p:nvPr/>
            </p:nvSpPr>
            <p:spPr>
              <a:xfrm>
                <a:off x="11772900" y="5551487"/>
                <a:ext cx="157162" cy="15557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1710986" y="4763"/>
                <a:ext cx="304799" cy="1544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Shape 4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1441111" y="5046662"/>
                <a:ext cx="307974" cy="1801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Shape 4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1939586" y="6596063"/>
                <a:ext cx="23813" cy="252412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GAMESPARKS, GAME BACKEND-AS-A-SERVICE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BY CORINNE CHATNIK, DANIEL MOUNT, AMY SHROPSHIRE, AND SUNNY ZHANG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ctrTitle"/>
          </p:nvPr>
        </p:nvSpPr>
        <p:spPr>
          <a:xfrm>
            <a:off x="1876425" y="131507"/>
            <a:ext cx="8791500" cy="116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Strategy-Assessment Plan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ubTitle" idx="1"/>
          </p:nvPr>
        </p:nvSpPr>
        <p:spPr>
          <a:xfrm>
            <a:off x="1876425" y="1679114"/>
            <a:ext cx="8791500" cy="357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</a:rPr>
              <a:t>An outside analytical tool will be necessary for generating the following:</a:t>
            </a:r>
          </a:p>
          <a:p>
            <a:pPr marL="457200" lvl="0" indent="-228600" rtl="0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-US" sz="2400">
                <a:solidFill>
                  <a:schemeClr val="lt1"/>
                </a:solidFill>
              </a:rPr>
              <a:t>Posts reviewed daily</a:t>
            </a:r>
          </a:p>
          <a:p>
            <a:pPr marL="457200" lvl="0" indent="-228600" algn="l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-US" sz="2400">
                <a:solidFill>
                  <a:schemeClr val="lt1"/>
                </a:solidFill>
              </a:rPr>
              <a:t>Weekly reports that contain Pandora's stats along with a comparison of competitors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/>
          </p:nvPr>
        </p:nvSpPr>
        <p:spPr>
          <a:xfrm>
            <a:off x="2330950" y="491149"/>
            <a:ext cx="8791500" cy="131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/>
              <a:t>Technology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1"/>
          </p:nvPr>
        </p:nvSpPr>
        <p:spPr>
          <a:xfrm>
            <a:off x="2178975" y="1266450"/>
            <a:ext cx="9495300" cy="484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Gamespark is the ideal tool for Pandora’s information management 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1. Matching users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2.  Virtual goods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3. Generate report easily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4. Promote communication between listeners and station creators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5. Recording  events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6. Reward achievements of customers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7. </a:t>
            </a: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FFFFFF"/>
                </a:solidFill>
              </a:rPr>
              <a:t>Flexible programming capabilities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8.  Manage messages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Database Analysis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6000" cy="354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Gamesparks is run on Microsoft Azure, a cloud computing platform and runs data centers all over the world.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The three components of GameSparks is Infrastructure-as-a-Service (IaaS), which is Azure, Platform-as-a-Service (PaaS), and Software-as-a-Service (SaaS), both of which were created by GameSparks.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Database Access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143012" y="2097236"/>
            <a:ext cx="9906000" cy="354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Gamesparks is run through database called MongoDB and accessed through NoSQL. Information is stored in MongoDB in Json format.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A JSON file is a JavaScript Object Notation.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NoSQL is a query language that uses key/value pairs.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/>
              <a:t>The benefit of a NoSQL database is it is scalable. Something like GameSparks needs to handle millions of queries a second which is possible with SQL but more complicated and larger. Therefore NoSQL is cheaper and easier.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NoSQL Key/Value pairs explained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6000" cy="354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314" name="Shape 314"/>
          <p:cNvGraphicFramePr/>
          <p:nvPr/>
        </p:nvGraphicFramePr>
        <p:xfrm>
          <a:off x="932375" y="221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{1BA181AE-7A43-437A-A265-A5F03AC2C696}</a:tableStyleId>
              </a:tblPr>
              <a:tblGrid>
                <a:gridCol w="2221375"/>
                <a:gridCol w="2221375"/>
              </a:tblGrid>
              <a:tr h="6753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400" b="1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Key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-US" sz="2400" b="1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Value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3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Name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John Smith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3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Age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45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3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Phone#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555-5555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3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Email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jsmith@gmail.com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5" name="Shape 315"/>
          <p:cNvGraphicFramePr/>
          <p:nvPr/>
        </p:nvGraphicFramePr>
        <p:xfrm>
          <a:off x="5953525" y="221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{1BA181AE-7A43-437A-A265-A5F03AC2C696}</a:tableStyleId>
              </a:tblPr>
              <a:tblGrid>
                <a:gridCol w="3001175"/>
                <a:gridCol w="2679275"/>
              </a:tblGrid>
              <a:tr h="6753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400" b="1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Key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400" b="1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Value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3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user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7798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3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user7798_name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jsmith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3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user7798_password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Ilovecats12!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3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user7798_email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jsmith@gmail.com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1143000" y="397223"/>
            <a:ext cx="9906000" cy="11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Queries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3718229" y="397225"/>
            <a:ext cx="6281099" cy="354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SQL: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SELECT * FROM users WHERE age &gt; 10</a:t>
            </a:r>
          </a:p>
          <a:p>
            <a:pPr lvl="0">
              <a:spcBef>
                <a:spcPts val="0"/>
              </a:spcBef>
              <a:buNone/>
            </a:pPr>
            <a:r>
              <a:rPr lang="en-US" b="1"/>
              <a:t>NoSQL: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function (doc)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    if (doc.objType == "users")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       if (doc.age &gt; 10)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           emit(doc._id, null)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    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 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Table: Accounts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6000" cy="354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There are three different types of accounts: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Developer accounts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Third party social network account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Anonymous player account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1141411" y="619125"/>
            <a:ext cx="9906000" cy="1478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Table: Player Accounts Fields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2"/>
          </p:nvPr>
        </p:nvSpPr>
        <p:spPr>
          <a:xfrm>
            <a:off x="1141409" y="2470372"/>
            <a:ext cx="4878300" cy="271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Player ID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Player name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Password 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</a:pPr>
            <a:r>
              <a:rPr lang="en-US"/>
              <a:t>positions on leaderboards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</a:pPr>
            <a:r>
              <a:rPr lang="en-US"/>
              <a:t>achievements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currency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4"/>
          </p:nvPr>
        </p:nvSpPr>
        <p:spPr>
          <a:xfrm>
            <a:off x="6070000" y="2470372"/>
            <a:ext cx="4875300" cy="271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virtual goods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online status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other linked accounts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</a:pPr>
            <a:r>
              <a:rPr lang="en-US"/>
              <a:t>game configurations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</a:pPr>
            <a:r>
              <a:rPr lang="en-US"/>
              <a:t>Skill level - Necessary for matching in multiplayer games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Table: Teams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6000" cy="354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/>
              <a:t>Team ID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Team Name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Team Display Name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Player ID’s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Team type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1141411" y="619125"/>
            <a:ext cx="9906000" cy="1478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Table: Game Match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2"/>
          </p:nvPr>
        </p:nvSpPr>
        <p:spPr>
          <a:xfrm>
            <a:off x="1141400" y="2306625"/>
            <a:ext cx="4878300" cy="348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/>
              <a:t>Match ID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Name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Description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Minimum Players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 txBox="1">
            <a:spLocks noGrp="1"/>
          </p:cNvSpPr>
          <p:nvPr>
            <p:ph type="body" idx="4"/>
          </p:nvPr>
        </p:nvSpPr>
        <p:spPr>
          <a:xfrm>
            <a:off x="6172200" y="2306625"/>
            <a:ext cx="4875300" cy="348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/>
              <a:t>Maximum Players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Drop In/Out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Manual Match- Custom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ctrTitle"/>
          </p:nvPr>
        </p:nvSpPr>
        <p:spPr>
          <a:xfrm>
            <a:off x="1591050" y="0"/>
            <a:ext cx="9009900" cy="139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/>
              <a:t>Groundswell Plan Outline 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subTitle" idx="1"/>
          </p:nvPr>
        </p:nvSpPr>
        <p:spPr>
          <a:xfrm>
            <a:off x="894525" y="1390825"/>
            <a:ext cx="10734300" cy="506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10795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</a:rPr>
              <a:t>P</a:t>
            </a:r>
            <a:r>
              <a:rPr lang="en-US" sz="2400">
                <a:solidFill>
                  <a:schemeClr val="lt1"/>
                </a:solidFill>
              </a:rPr>
              <a:t> - Identify current users as Inactives with a goal of changing them to Spectators</a:t>
            </a:r>
          </a:p>
          <a:p>
            <a:pPr marL="228600" lvl="0" indent="-10795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</a:rPr>
              <a:t>O</a:t>
            </a:r>
            <a:r>
              <a:rPr lang="en-US" sz="2400">
                <a:solidFill>
                  <a:schemeClr val="lt1"/>
                </a:solidFill>
              </a:rPr>
              <a:t> - Establish operational goals, with the objectives  of matching users with shared music interests forming our pri</a:t>
            </a:r>
            <a:r>
              <a:rPr lang="en-US" sz="2400">
                <a:solidFill>
                  <a:srgbClr val="FFFFFF"/>
                </a:solidFill>
              </a:rPr>
              <a:t>mary social media stra</a:t>
            </a:r>
            <a:r>
              <a:rPr lang="en-US" sz="2400">
                <a:solidFill>
                  <a:schemeClr val="lt1"/>
                </a:solidFill>
              </a:rPr>
              <a:t>tegy.</a:t>
            </a:r>
          </a:p>
          <a:p>
            <a:pPr marL="228600" lvl="0" indent="-10795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</a:rPr>
              <a:t>S</a:t>
            </a:r>
            <a:r>
              <a:rPr lang="en-US" sz="2400">
                <a:solidFill>
                  <a:schemeClr val="lt1"/>
                </a:solidFill>
              </a:rPr>
              <a:t> - To find a tool that allows us </a:t>
            </a:r>
            <a:r>
              <a:rPr lang="en-US" sz="2400">
                <a:solidFill>
                  <a:srgbClr val="FFFFFF"/>
                </a:solidFill>
              </a:rPr>
              <a:t>to match players with similar musical interests</a:t>
            </a:r>
            <a:r>
              <a:rPr lang="en-US" sz="2400">
                <a:solidFill>
                  <a:schemeClr val="lt1"/>
                </a:solidFill>
              </a:rPr>
              <a:t> and analyze the data to promote our service to a larger audience</a:t>
            </a:r>
          </a:p>
          <a:p>
            <a:pPr marL="228600" lvl="0" indent="-10795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</a:rPr>
              <a:t>T</a:t>
            </a:r>
            <a:r>
              <a:rPr lang="en-US" sz="2400">
                <a:solidFill>
                  <a:schemeClr val="lt1"/>
                </a:solidFill>
              </a:rPr>
              <a:t> -Gamesparks  is our unconventional information management tool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Table: In Event</a:t>
            </a:r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6000" cy="354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/>
              <a:t>Virtual goods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Virtual Currency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Number of players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Time constraints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Challenges</a:t>
            </a:r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549" y="2097225"/>
            <a:ext cx="6830399" cy="300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Table: Developer side</a:t>
            </a:r>
          </a:p>
        </p:txBody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6000" cy="354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/>
              <a:t>Permissions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Collaborator Groups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Game admin - Full permissions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Table: Chat</a:t>
            </a:r>
          </a:p>
        </p:txBody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1141437" y="2209236"/>
            <a:ext cx="9906000" cy="354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/>
              <a:t>Player ID’s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Message ID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Message Type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US"/>
              <a:t>In Depth Tool Analysis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1141408" y="2249475"/>
            <a:ext cx="3216899" cy="354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</a:pPr>
            <a:r>
              <a:rPr lang="en-US"/>
              <a:t>Messaging</a:t>
            </a:r>
          </a:p>
          <a:p>
            <a:pPr marL="457200" marR="0" lvl="0" indent="-228600" algn="l" rtl="0">
              <a:lnSpc>
                <a:spcPct val="120000"/>
              </a:lnSpc>
              <a:spcBef>
                <a:spcPts val="0"/>
              </a:spcBef>
            </a:pPr>
            <a:r>
              <a:rPr lang="en-US"/>
              <a:t>Matchmaking</a:t>
            </a:r>
          </a:p>
          <a:p>
            <a:pPr marL="457200" marR="0" lvl="0" indent="-228600" algn="l" rtl="0">
              <a:lnSpc>
                <a:spcPct val="120000"/>
              </a:lnSpc>
              <a:spcBef>
                <a:spcPts val="0"/>
              </a:spcBef>
            </a:pPr>
            <a:r>
              <a:rPr lang="en-US"/>
              <a:t>Group building</a:t>
            </a:r>
          </a:p>
          <a:p>
            <a:pPr marL="457200" marR="0" lvl="0" indent="-228600" algn="l" rtl="0">
              <a:lnSpc>
                <a:spcPct val="120000"/>
              </a:lnSpc>
              <a:spcBef>
                <a:spcPts val="0"/>
              </a:spcBef>
            </a:pPr>
            <a:r>
              <a:rPr lang="en-US"/>
              <a:t>Social integration</a:t>
            </a:r>
          </a:p>
          <a:p>
            <a:pPr marL="457200" marR="0" lvl="0" indent="-228600" algn="l" rtl="0">
              <a:lnSpc>
                <a:spcPct val="120000"/>
              </a:lnSpc>
              <a:spcBef>
                <a:spcPts val="0"/>
              </a:spcBef>
            </a:pPr>
            <a:r>
              <a:rPr lang="en-US"/>
              <a:t>Virtual property</a:t>
            </a:r>
          </a:p>
          <a:p>
            <a:pPr marL="457200" marR="0" lvl="0" indent="-228600" algn="l" rtl="0">
              <a:lnSpc>
                <a:spcPct val="120000"/>
              </a:lnSpc>
              <a:spcBef>
                <a:spcPts val="0"/>
              </a:spcBef>
            </a:pPr>
            <a:r>
              <a:rPr lang="en-US"/>
              <a:t>Basic analytics</a:t>
            </a:r>
          </a:p>
        </p:txBody>
      </p:sp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 t="11270" r="67293" b="5061"/>
          <a:stretch/>
        </p:blipFill>
        <p:spPr>
          <a:xfrm>
            <a:off x="7154025" y="1059762"/>
            <a:ext cx="3568825" cy="513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US"/>
              <a:t>In Depth Analysis - Messaging</a:t>
            </a:r>
          </a:p>
        </p:txBody>
      </p:sp>
      <p:pic>
        <p:nvPicPr>
          <p:cNvPr id="379" name="Shape 379"/>
          <p:cNvPicPr preferRelativeResize="0"/>
          <p:nvPr/>
        </p:nvPicPr>
        <p:blipFill rotWithShape="1">
          <a:blip r:embed="rId3">
            <a:alphaModFix/>
          </a:blip>
          <a:srcRect t="11290" b="5694"/>
          <a:stretch/>
        </p:blipFill>
        <p:spPr>
          <a:xfrm>
            <a:off x="1371675" y="1877875"/>
            <a:ext cx="9175974" cy="428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US"/>
              <a:t>In Depth Analysis - Matchmaking</a:t>
            </a:r>
          </a:p>
        </p:txBody>
      </p:sp>
      <p:pic>
        <p:nvPicPr>
          <p:cNvPr id="385" name="Shape 385"/>
          <p:cNvPicPr preferRelativeResize="0"/>
          <p:nvPr/>
        </p:nvPicPr>
        <p:blipFill rotWithShape="1">
          <a:blip r:embed="rId3">
            <a:alphaModFix/>
          </a:blip>
          <a:srcRect t="11474" b="5073"/>
          <a:stretch/>
        </p:blipFill>
        <p:spPr>
          <a:xfrm>
            <a:off x="1294362" y="1989974"/>
            <a:ext cx="9600099" cy="450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US"/>
              <a:t>In Depth Analysis - Group Building </a:t>
            </a:r>
          </a:p>
        </p:txBody>
      </p:sp>
      <p:pic>
        <p:nvPicPr>
          <p:cNvPr id="391" name="Shape 391"/>
          <p:cNvPicPr preferRelativeResize="0"/>
          <p:nvPr/>
        </p:nvPicPr>
        <p:blipFill rotWithShape="1">
          <a:blip r:embed="rId3">
            <a:alphaModFix/>
          </a:blip>
          <a:srcRect t="11499" b="6418"/>
          <a:stretch/>
        </p:blipFill>
        <p:spPr>
          <a:xfrm>
            <a:off x="1414349" y="1896125"/>
            <a:ext cx="9535974" cy="440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 Depth Analysis - Social Media Integration </a:t>
            </a:r>
          </a:p>
        </p:txBody>
      </p:sp>
      <p:pic>
        <p:nvPicPr>
          <p:cNvPr id="397" name="Shape 397"/>
          <p:cNvPicPr preferRelativeResize="0"/>
          <p:nvPr/>
        </p:nvPicPr>
        <p:blipFill rotWithShape="1">
          <a:blip r:embed="rId3">
            <a:alphaModFix/>
          </a:blip>
          <a:srcRect t="11526" b="5493"/>
          <a:stretch/>
        </p:blipFill>
        <p:spPr>
          <a:xfrm>
            <a:off x="1305875" y="1949200"/>
            <a:ext cx="9090274" cy="424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1142987" y="618518"/>
            <a:ext cx="9906000" cy="147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 Depth Analysis - Virtual Property </a:t>
            </a:r>
          </a:p>
        </p:txBody>
      </p:sp>
      <p:pic>
        <p:nvPicPr>
          <p:cNvPr id="403" name="Shape 403"/>
          <p:cNvPicPr preferRelativeResize="0"/>
          <p:nvPr/>
        </p:nvPicPr>
        <p:blipFill rotWithShape="1">
          <a:blip r:embed="rId3">
            <a:alphaModFix/>
          </a:blip>
          <a:srcRect t="11468" b="5184"/>
          <a:stretch/>
        </p:blipFill>
        <p:spPr>
          <a:xfrm>
            <a:off x="1375762" y="1825525"/>
            <a:ext cx="9440473" cy="44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 Depth Analysis - Basic Analytics</a:t>
            </a:r>
          </a:p>
        </p:txBody>
      </p:sp>
      <p:pic>
        <p:nvPicPr>
          <p:cNvPr id="409" name="Shape 409"/>
          <p:cNvPicPr preferRelativeResize="0"/>
          <p:nvPr/>
        </p:nvPicPr>
        <p:blipFill rotWithShape="1">
          <a:blip r:embed="rId3">
            <a:alphaModFix/>
          </a:blip>
          <a:srcRect t="11826" b="5295"/>
          <a:stretch/>
        </p:blipFill>
        <p:spPr>
          <a:xfrm>
            <a:off x="1384825" y="1801175"/>
            <a:ext cx="9419200" cy="43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ctrTitle"/>
          </p:nvPr>
        </p:nvSpPr>
        <p:spPr>
          <a:xfrm>
            <a:off x="1876425" y="321693"/>
            <a:ext cx="8791500" cy="115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/>
              <a:t>Profile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subTitle" idx="1"/>
          </p:nvPr>
        </p:nvSpPr>
        <p:spPr>
          <a:xfrm>
            <a:off x="1013600" y="1784325"/>
            <a:ext cx="8791500" cy="484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-US" sz="2400">
                <a:solidFill>
                  <a:schemeClr val="lt1"/>
                </a:solidFill>
              </a:rPr>
              <a:t>Little user engagement on social media</a:t>
            </a:r>
          </a:p>
          <a:p>
            <a:pPr marL="457200" lvl="0" indent="-228600" rtl="0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-US" sz="2400">
                <a:solidFill>
                  <a:schemeClr val="lt1"/>
                </a:solidFill>
              </a:rPr>
              <a:t>Most use Pandora only for listening purposes</a:t>
            </a:r>
          </a:p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●"/>
            </a:pPr>
            <a:r>
              <a:rPr lang="en-US" sz="2400">
                <a:solidFill>
                  <a:schemeClr val="lt1"/>
                </a:solidFill>
              </a:rPr>
              <a:t>The vast majority of Pandora users fall into the inactive category</a:t>
            </a:r>
          </a:p>
          <a:p>
            <a:pPr marL="914400" lvl="1" indent="-228600" algn="l" rtl="0">
              <a:spcBef>
                <a:spcPts val="0"/>
              </a:spcBef>
              <a:buChar char="●"/>
            </a:pPr>
            <a:r>
              <a:rPr lang="en-US"/>
              <a:t>Goal of our groundswell plan is to establish the connections among like-minded listeners.</a:t>
            </a:r>
          </a:p>
          <a:p>
            <a:pPr lv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 Depth Analysis - Other Features</a:t>
            </a:r>
          </a:p>
        </p:txBody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1141425" y="2097227"/>
            <a:ext cx="9906000" cy="270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Automatic error checking with script logs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Multiple “game” scenario management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Event creation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NoSQL queries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US"/>
              <a:t>Application of GameSparks</a:t>
            </a: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Goals include:</a:t>
            </a:r>
          </a:p>
          <a:p>
            <a:pPr marL="457200" marR="0" lvl="0" indent="-228600" algn="l" rtl="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/>
              <a:t>Matching users based on listening interests</a:t>
            </a:r>
          </a:p>
          <a:p>
            <a:pPr marL="457200" marR="0" lvl="0" indent="-228600" algn="l" rtl="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/>
              <a:t>Providing already created stations by other users</a:t>
            </a:r>
          </a:p>
          <a:p>
            <a:pPr marL="457200" marR="0" lvl="0" indent="-228600" algn="l" rtl="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/>
              <a:t>Messaging service</a:t>
            </a:r>
          </a:p>
          <a:p>
            <a:pPr marL="457200" marR="0" lvl="0" indent="-228600" algn="l" rtl="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/>
              <a:t>Implementation of virtual goods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US"/>
              <a:t>Matching Users	</a:t>
            </a:r>
          </a:p>
        </p:txBody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None/>
            </a:pPr>
            <a:r>
              <a:rPr lang="en-US"/>
              <a:t>The primary goal of using GameSparks would be to match users with other users who have similar tastes in music.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None/>
            </a:pP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None/>
            </a:pPr>
            <a:r>
              <a:rPr lang="en-US"/>
              <a:t>This service would be voluntary and only available to users with a paid subscription.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None/>
            </a:pP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None/>
            </a:pP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US"/>
              <a:t>Working with GameSparks</a:t>
            </a:r>
          </a:p>
        </p:txBody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1141400" y="2249472"/>
            <a:ext cx="9906000" cy="4275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None/>
            </a:pPr>
            <a:r>
              <a:rPr lang="en-US"/>
              <a:t>GameSparks is not currently designed to work with music and music related information.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None/>
            </a:pP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None/>
            </a:pPr>
            <a:r>
              <a:rPr lang="en-US"/>
              <a:t>GameSparks is highly customizable right away so many of its features usable by Pandora right away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None/>
            </a:pP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None/>
            </a:pPr>
            <a:r>
              <a:rPr lang="en-US"/>
              <a:t>We will work closely with GameSparks employees to modify any of their uncustomizable or hard to customize parameters.  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None/>
            </a:pP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Virtual Goods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6000" cy="354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Pandora can also offer users a host of new virtual goods.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Users can earn achievements/virtual currency by reaching certain milestones.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-US"/>
              <a:t>Matching with X number of users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-US"/>
              <a:t>Using Pandora for X number of days in a row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-US"/>
              <a:t>Joining X number of groups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Virtual Currency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6000" cy="354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Virtual currency can either be earned or purchased by the user.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Virtual currency can be used on “cheap” items such as avatars for their online profiles all the way to more “expensive” items such as a Pandora subscription.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xfrm>
            <a:off x="1141425" y="618526"/>
            <a:ext cx="99060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US"/>
              <a:t>Benefits for the User	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None/>
            </a:pPr>
            <a:r>
              <a:rPr lang="en-US"/>
              <a:t>This proposed matchup service has many benefits for the user.</a:t>
            </a:r>
          </a:p>
          <a:p>
            <a:pPr marL="457200" marR="0" lvl="0" indent="-228600" algn="l" rtl="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/>
              <a:t>Discovery of new artists and music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Creation of a new social network centered on music</a:t>
            </a:r>
          </a:p>
          <a:p>
            <a:pPr marL="1371600" marR="0" lvl="0" indent="-228600" algn="l" rtl="0">
              <a:lnSpc>
                <a:spcPct val="120000"/>
              </a:lnSpc>
              <a:spcBef>
                <a:spcPts val="0"/>
              </a:spcBef>
            </a:pPr>
            <a:r>
              <a:rPr lang="en-US"/>
              <a:t>Users can message individuals</a:t>
            </a:r>
          </a:p>
          <a:p>
            <a:pPr marL="1371600" marR="0" lvl="0" indent="-228600" algn="l" rtl="0">
              <a:lnSpc>
                <a:spcPct val="120000"/>
              </a:lnSpc>
              <a:spcBef>
                <a:spcPts val="0"/>
              </a:spcBef>
            </a:pPr>
            <a:r>
              <a:rPr lang="en-US"/>
              <a:t>Users can create “teams”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Contests based on achievement and leaderboards with prizes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Benefits for Pandora</a:t>
            </a:r>
          </a:p>
        </p:txBody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6000" cy="354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Integrating a modified version of GameSparks has many benefits for Pandora.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More incentive for users to subscribe = more money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More interaction by users on Pandora’s website = more money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Introduction of virtual goods and achievements = more money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US"/>
              <a:t>Objectives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6000" cy="354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SzPct val="100000"/>
              <a:buFont typeface="Questrial"/>
            </a:pPr>
            <a:r>
              <a:rPr lang="en-US"/>
              <a:t>Pandora has a strict ethical standard against music being pre-judged based on popularity, which limits our objectives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Our plan’s main objective should be preference matching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ctrTitle"/>
          </p:nvPr>
        </p:nvSpPr>
        <p:spPr>
          <a:xfrm>
            <a:off x="1840350" y="-5"/>
            <a:ext cx="8791500" cy="1295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/>
              <a:t>Where the unconventional tool can help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subTitle" idx="1"/>
          </p:nvPr>
        </p:nvSpPr>
        <p:spPr>
          <a:xfrm>
            <a:off x="1840350" y="1467275"/>
            <a:ext cx="9547200" cy="482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50000"/>
              </a:lnSpc>
              <a:spcBef>
                <a:spcPts val="1000"/>
              </a:spcBef>
              <a:buClr>
                <a:schemeClr val="lt1"/>
              </a:buClr>
              <a:buChar char="●"/>
            </a:pPr>
            <a:r>
              <a:rPr lang="en-US" sz="2400">
                <a:solidFill>
                  <a:schemeClr val="lt1"/>
                </a:solidFill>
              </a:rPr>
              <a:t>Pandora relies heavily on constant and ongoing updates</a:t>
            </a:r>
          </a:p>
          <a:p>
            <a:pPr marL="457200" lvl="0" indent="-228600" rtl="0">
              <a:lnSpc>
                <a:spcPct val="150000"/>
              </a:lnSpc>
              <a:spcBef>
                <a:spcPts val="1000"/>
              </a:spcBef>
              <a:buClr>
                <a:schemeClr val="lt1"/>
              </a:buClr>
              <a:buChar char="●"/>
            </a:pPr>
            <a:r>
              <a:rPr lang="en-US" sz="2400">
                <a:solidFill>
                  <a:schemeClr val="lt1"/>
                </a:solidFill>
              </a:rPr>
              <a:t>Pandora welcomes input on music delivery</a:t>
            </a:r>
          </a:p>
          <a:p>
            <a:pPr marL="457200" lvl="0" indent="-381000" rtl="0">
              <a:lnSpc>
                <a:spcPct val="15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Questrial"/>
              <a:buChar char="●"/>
            </a:pPr>
            <a:r>
              <a:rPr lang="en-US" sz="2400">
                <a:solidFill>
                  <a:schemeClr val="lt1"/>
                </a:solidFill>
              </a:rPr>
              <a:t>Increases in paid subscriptions</a:t>
            </a:r>
          </a:p>
          <a:p>
            <a:pPr marL="457200" lvl="0" indent="-381000" rtl="0">
              <a:lnSpc>
                <a:spcPct val="15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Questrial"/>
              <a:buChar char="●"/>
            </a:pPr>
            <a:r>
              <a:rPr lang="en-US" sz="2400">
                <a:solidFill>
                  <a:schemeClr val="lt1"/>
                </a:solidFill>
              </a:rPr>
              <a:t>More ads being shown and greater potential for ad revenue</a:t>
            </a:r>
          </a:p>
          <a:p>
            <a:pPr marL="457200" lvl="0" indent="-381000" rtl="0">
              <a:lnSpc>
                <a:spcPct val="150000"/>
              </a:lnSpc>
              <a:spcBef>
                <a:spcPts val="100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Providing purchase referral and links revenue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ctrTitle"/>
          </p:nvPr>
        </p:nvSpPr>
        <p:spPr>
          <a:xfrm>
            <a:off x="2238150" y="331617"/>
            <a:ext cx="8791500" cy="924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/>
              <a:t>Strategy - Resources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subTitle" idx="1"/>
          </p:nvPr>
        </p:nvSpPr>
        <p:spPr>
          <a:xfrm>
            <a:off x="1897800" y="1395550"/>
            <a:ext cx="9472200" cy="521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Questrial"/>
              <a:buChar char="●"/>
            </a:pPr>
            <a:r>
              <a:rPr lang="en-US" sz="2400">
                <a:solidFill>
                  <a:schemeClr val="lt1"/>
                </a:solidFill>
              </a:rPr>
              <a:t>We need a resource that has cool features and share their interests  with other users</a:t>
            </a:r>
          </a:p>
          <a:p>
            <a:pPr marL="457200" lvl="0" indent="-3810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Communication Forum</a:t>
            </a:r>
          </a:p>
          <a:p>
            <a:pPr marL="457200" lvl="0" indent="-3810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Questrial"/>
              <a:buChar char="●"/>
            </a:pPr>
            <a:r>
              <a:rPr lang="en-US" sz="2400">
                <a:solidFill>
                  <a:srgbClr val="FFFFFF"/>
                </a:solidFill>
              </a:rPr>
              <a:t>Setup and configure the multi-listener mechanics of our music station</a:t>
            </a:r>
          </a:p>
          <a:p>
            <a:pPr marL="457200" lvl="0" indent="-3810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Char char="●"/>
            </a:pPr>
            <a:r>
              <a:rPr lang="en-US" sz="2400">
                <a:solidFill>
                  <a:srgbClr val="FFFFFF"/>
                </a:solidFill>
              </a:rPr>
              <a:t>Recording events</a:t>
            </a:r>
          </a:p>
          <a:p>
            <a:pPr marL="457200" lvl="0" indent="-3810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Char char="●"/>
            </a:pPr>
            <a:r>
              <a:rPr lang="en-US" sz="2400">
                <a:solidFill>
                  <a:srgbClr val="FFFFFF"/>
                </a:solidFill>
              </a:rPr>
              <a:t>Online exchange of virtual goods</a:t>
            </a:r>
          </a:p>
          <a:p>
            <a:pPr marL="457200" lvl="0" indent="-3810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Char char="●"/>
            </a:pPr>
            <a:r>
              <a:rPr lang="en-US" sz="2400">
                <a:solidFill>
                  <a:srgbClr val="FFFFFF"/>
                </a:solidFill>
              </a:rPr>
              <a:t>Reward users</a:t>
            </a:r>
          </a:p>
          <a:p>
            <a:pPr marL="457200" lvl="0" indent="-3810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Questrial"/>
              <a:buChar char="●"/>
            </a:pPr>
            <a:r>
              <a:rPr lang="en-US" sz="2400">
                <a:solidFill>
                  <a:srgbClr val="FFFFFF"/>
                </a:solidFill>
              </a:rPr>
              <a:t>Script Android programming logic</a:t>
            </a:r>
          </a:p>
          <a:p>
            <a:pPr marL="457200" lvl="0" indent="-3810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Track mentions on networks</a:t>
            </a:r>
          </a:p>
          <a:p>
            <a:pPr marL="457200" lvl="0" indent="-38100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Analytics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ctrTitle"/>
          </p:nvPr>
        </p:nvSpPr>
        <p:spPr>
          <a:xfrm>
            <a:off x="1876425" y="445099"/>
            <a:ext cx="8791500" cy="1145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/>
              <a:t>Strategy - Budget and Staff Needs 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subTitle" idx="1"/>
          </p:nvPr>
        </p:nvSpPr>
        <p:spPr>
          <a:xfrm>
            <a:off x="1876425" y="1590200"/>
            <a:ext cx="8791500" cy="463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●"/>
            </a:pPr>
            <a:r>
              <a:rPr lang="en-US" sz="2400">
                <a:solidFill>
                  <a:schemeClr val="lt1"/>
                </a:solidFill>
              </a:rPr>
              <a:t>Funds reallocated for the cost of the Gamesparks service</a:t>
            </a:r>
          </a:p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●"/>
            </a:pPr>
            <a:r>
              <a:rPr lang="en-US" sz="2400">
                <a:solidFill>
                  <a:schemeClr val="lt1"/>
                </a:solidFill>
              </a:rPr>
              <a:t>Added training and responsibility would be required for the following departments:</a:t>
            </a:r>
          </a:p>
          <a:p>
            <a:pPr marL="914400" lvl="1" indent="-381000" algn="l" rtl="0">
              <a:spcBef>
                <a:spcPts val="0"/>
              </a:spcBef>
              <a:buSzPct val="100000"/>
              <a:buFont typeface="Questrial"/>
              <a:buChar char="○"/>
            </a:pPr>
            <a:r>
              <a:rPr lang="en-US" sz="2400">
                <a:solidFill>
                  <a:schemeClr val="lt1"/>
                </a:solidFill>
              </a:rPr>
              <a:t>Visual design, professional designer</a:t>
            </a:r>
          </a:p>
          <a:p>
            <a:pPr marL="914400" lvl="1" indent="-38100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Questrial"/>
              <a:buChar char="○"/>
            </a:pPr>
            <a:r>
              <a:rPr lang="en-US" sz="2400">
                <a:solidFill>
                  <a:srgbClr val="FFFFFF"/>
                </a:solidFill>
              </a:rPr>
              <a:t>Information technology </a:t>
            </a:r>
          </a:p>
          <a:p>
            <a:pPr marL="914400" lvl="1" indent="-38100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Char char="○"/>
            </a:pPr>
            <a:r>
              <a:rPr lang="en-US" sz="2400">
                <a:solidFill>
                  <a:srgbClr val="FFFFFF"/>
                </a:solidFill>
              </a:rPr>
              <a:t>User services</a:t>
            </a:r>
          </a:p>
          <a:p>
            <a:pPr marL="457200" lvl="0" indent="-38100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Char char="●"/>
            </a:pPr>
            <a:r>
              <a:rPr lang="en-US" sz="2400">
                <a:solidFill>
                  <a:srgbClr val="FFFFFF"/>
                </a:solidFill>
              </a:rPr>
              <a:t>We would hire the following:</a:t>
            </a:r>
          </a:p>
          <a:p>
            <a:pPr marL="914400" lvl="1" indent="-38100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Char char="○"/>
            </a:pPr>
            <a:r>
              <a:rPr lang="en-US" sz="2400">
                <a:solidFill>
                  <a:srgbClr val="FFFFFF"/>
                </a:solidFill>
              </a:rPr>
              <a:t>Gamesparks manager</a:t>
            </a:r>
          </a:p>
          <a:p>
            <a:pPr marL="914400" lvl="1" indent="-38100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Char char="○"/>
            </a:pPr>
            <a:r>
              <a:rPr lang="en-US" sz="2400">
                <a:solidFill>
                  <a:srgbClr val="FFFFFF"/>
                </a:solidFill>
              </a:rPr>
              <a:t>Several IT personnel with knowledge of </a:t>
            </a:r>
            <a:r>
              <a:rPr lang="en-US" sz="2400"/>
              <a:t>java, JSON, NoSQL, SQL, HTML or CSS, showing outstanding analytical and programming skills. </a:t>
            </a:r>
          </a:p>
          <a:p>
            <a:pPr lv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ctrTitle"/>
          </p:nvPr>
        </p:nvSpPr>
        <p:spPr>
          <a:xfrm>
            <a:off x="1826300" y="1133923"/>
            <a:ext cx="8768100" cy="15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/>
              <a:t>Strategy - Incorporation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/>
          </a:p>
        </p:txBody>
      </p:sp>
      <p:sp>
        <p:nvSpPr>
          <p:cNvPr id="277" name="Shape 277"/>
          <p:cNvSpPr txBox="1"/>
          <p:nvPr/>
        </p:nvSpPr>
        <p:spPr>
          <a:xfrm>
            <a:off x="1826300" y="2324775"/>
            <a:ext cx="9839700" cy="125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Questrial"/>
              <a:buChar char="●"/>
            </a:pPr>
            <a:r>
              <a:rPr lang="en-US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Gamesparks will be incorporated into Pandora’s website where it is easier to find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Questrial"/>
              <a:buChar char="●"/>
            </a:pPr>
            <a:r>
              <a:rPr lang="en-US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Links are embedded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Font typeface="Arial"/>
              <a:buNone/>
            </a:pPr>
            <a:endParaRPr sz="36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ctrTitle"/>
          </p:nvPr>
        </p:nvSpPr>
        <p:spPr>
          <a:xfrm>
            <a:off x="1876425" y="-161821"/>
            <a:ext cx="8791500" cy="1345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Strategy-Performance Indicators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subTitle" idx="1"/>
          </p:nvPr>
        </p:nvSpPr>
        <p:spPr>
          <a:xfrm>
            <a:off x="1876425" y="1385775"/>
            <a:ext cx="9664800" cy="459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US" sz="2400">
                <a:solidFill>
                  <a:srgbClr val="FFFFFF"/>
                </a:solidFill>
              </a:rPr>
              <a:t>The unconventional information management tool must have analytic tools to measure which methods are most effective</a:t>
            </a: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US" sz="2400">
                <a:solidFill>
                  <a:srgbClr val="FFFFFF"/>
                </a:solidFill>
              </a:rPr>
              <a:t>The amount of increased users</a:t>
            </a: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US" sz="2400">
                <a:solidFill>
                  <a:srgbClr val="FFFFFF"/>
                </a:solidFill>
              </a:rPr>
              <a:t>User traffic</a:t>
            </a: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US" sz="2400">
                <a:solidFill>
                  <a:srgbClr val="FFFFFF"/>
                </a:solidFill>
              </a:rPr>
              <a:t>Error messages</a:t>
            </a:r>
          </a:p>
          <a:p>
            <a:pPr marL="457200" lvl="0" indent="-38100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US" sz="2400">
                <a:solidFill>
                  <a:srgbClr val="FFFFFF"/>
                </a:solidFill>
              </a:rPr>
              <a:t>Online questionnaire report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1151</Words>
  <Application>Microsoft Office PowerPoint</Application>
  <PresentationFormat>Widescreen</PresentationFormat>
  <Paragraphs>208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Calibri</vt:lpstr>
      <vt:lpstr>Questrial</vt:lpstr>
      <vt:lpstr>Arial</vt:lpstr>
      <vt:lpstr>Circuit</vt:lpstr>
      <vt:lpstr>GAMESPARKS, GAME BACKEND-AS-A-SERVICE</vt:lpstr>
      <vt:lpstr>Groundswell Plan Outline </vt:lpstr>
      <vt:lpstr>Profile</vt:lpstr>
      <vt:lpstr>Objectives</vt:lpstr>
      <vt:lpstr>Where the unconventional tool can help</vt:lpstr>
      <vt:lpstr>Strategy - Resources</vt:lpstr>
      <vt:lpstr>Strategy - Budget and Staff Needs </vt:lpstr>
      <vt:lpstr>Strategy - Incorporation </vt:lpstr>
      <vt:lpstr>Strategy-Performance Indicators</vt:lpstr>
      <vt:lpstr>Strategy-Assessment Plan</vt:lpstr>
      <vt:lpstr>Technology </vt:lpstr>
      <vt:lpstr>Database Analysis</vt:lpstr>
      <vt:lpstr>Database Access</vt:lpstr>
      <vt:lpstr>NoSQL Key/Value pairs explained</vt:lpstr>
      <vt:lpstr>Queries</vt:lpstr>
      <vt:lpstr>Table: Accounts</vt:lpstr>
      <vt:lpstr>Table: Player Accounts Fields</vt:lpstr>
      <vt:lpstr>Table: Teams</vt:lpstr>
      <vt:lpstr>Table: Game Match</vt:lpstr>
      <vt:lpstr>Table: In Event</vt:lpstr>
      <vt:lpstr>Table: Developer side</vt:lpstr>
      <vt:lpstr>Table: Chat</vt:lpstr>
      <vt:lpstr>In Depth Tool Analysis</vt:lpstr>
      <vt:lpstr>In Depth Analysis - Messaging</vt:lpstr>
      <vt:lpstr>In Depth Analysis - Matchmaking</vt:lpstr>
      <vt:lpstr>In Depth Analysis - Group Building </vt:lpstr>
      <vt:lpstr>In Depth Analysis - Social Media Integration </vt:lpstr>
      <vt:lpstr>In Depth Analysis - Virtual Property </vt:lpstr>
      <vt:lpstr>In Depth Analysis - Basic Analytics</vt:lpstr>
      <vt:lpstr>In Depth Analysis - Other Features</vt:lpstr>
      <vt:lpstr>Application of GameSparks</vt:lpstr>
      <vt:lpstr>Matching Users </vt:lpstr>
      <vt:lpstr>Working with GameSparks</vt:lpstr>
      <vt:lpstr>Virtual Goods</vt:lpstr>
      <vt:lpstr>Virtual Currency</vt:lpstr>
      <vt:lpstr>Benefits for the User </vt:lpstr>
      <vt:lpstr>Benefits for Pandora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GAMESPARKS, GAME BACKEND-AS-A-SERVICE</dc:title>
  <dc:creator>Amy Shropshire</dc:creator>
  <cp:lastModifiedBy>Amy Shropshire</cp:lastModifiedBy>
  <cp:revision>1</cp:revision>
  <dcterms:modified xsi:type="dcterms:W3CDTF">2016-12-07T16:14:41Z</dcterms:modified>
</cp:coreProperties>
</file>