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310" r:id="rId3"/>
    <p:sldId id="312" r:id="rId4"/>
    <p:sldId id="275" r:id="rId5"/>
    <p:sldId id="306" r:id="rId6"/>
    <p:sldId id="314" r:id="rId7"/>
    <p:sldId id="278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B0FF"/>
    <a:srgbClr val="00C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9" autoAdjust="0"/>
    <p:restoredTop sz="69781" autoAdjust="0"/>
  </p:normalViewPr>
  <p:slideViewPr>
    <p:cSldViewPr snapToGrid="0">
      <p:cViewPr varScale="1">
        <p:scale>
          <a:sx n="57" d="100"/>
          <a:sy n="57" d="100"/>
        </p:scale>
        <p:origin x="120" y="5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ACA58EC-F99C-4281-A86F-711ACC6FA2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A004ABE2-C36E-414C-BBDE-EFF35A66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7C71E5D-4D8A-4C50-B269-4170BAEB8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FBB801-3DB8-4672-8C06-6E84E8EE2729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890EC174-4320-484B-B537-8DD81705EA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65EB9EE-F945-4BAF-95A3-E886D779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5D916164-D45D-4B49-9A84-3B227B795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94B851-C3A6-4A4E-B8F5-393272743166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40BC692-FB34-4E88-A635-AFBD9180A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AE9E17C-758E-4A78-B3C7-ADD90654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A55B624-735B-49A2-9850-6AA9A563D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90A3F4-1D09-4EA1-930D-B910056F6E6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397BC9F-5CCE-42A2-A111-67D78F7FD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F28708D-ABD8-43A5-9DAF-26847290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B7254CD-3CEC-486F-9A36-503197F12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08E04E-B855-4DA4-ACFF-B6977BAB9986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Optimal-Cost Search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816F-7859-416B-ABF9-26BC1265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Criteria-Based Ideal Solutions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>
            <a:extLst>
              <a:ext uri="{FF2B5EF4-FFF2-40B4-BE49-F238E27FC236}">
                <a16:creationId xmlns:a16="http://schemas.microsoft.com/office/drawing/2014/main" id="{0DA622C4-9F33-4784-B6AD-C2CE13700F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8573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Uniform Cost Search</a:t>
            </a: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9F37CEDC-5516-4BD6-9E49-453B98EDE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825045"/>
            <a:ext cx="8839200" cy="763844"/>
          </a:xfrm>
        </p:spPr>
        <p:txBody>
          <a:bodyPr>
            <a:normAutofit/>
          </a:bodyPr>
          <a:lstStyle/>
          <a:p>
            <a:pPr marL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FF00"/>
                </a:solidFill>
              </a:rPr>
              <a:t>Uniform Cost Search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/>
              <a:t>sorts its priority queue according to cost up to this point (along the current path) – the </a:t>
            </a:r>
            <a:r>
              <a:rPr lang="en-US" sz="2400" b="1" i="1" dirty="0">
                <a:solidFill>
                  <a:srgbClr val="00FF00"/>
                </a:solidFill>
              </a:rPr>
              <a:t>given cost</a:t>
            </a:r>
            <a:r>
              <a:rPr lang="en-US" sz="2400" dirty="0"/>
              <a:t>.</a:t>
            </a:r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14785982-E91F-4D52-ACA1-3F913B4CB8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857685" y="3404535"/>
            <a:ext cx="4137426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56A1B09A-65EE-48F4-9B11-E4635DA928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6062140" y="4199214"/>
            <a:ext cx="2864250" cy="143614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39E503AD-9FD0-4F32-9404-B0AF1436A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62140" y="3405991"/>
            <a:ext cx="795548" cy="79176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6BD3D9E8-0615-4BD5-A9F4-0201D3A5AC9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10995112" y="3404110"/>
            <a:ext cx="795528" cy="79552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D8B7756E-0B05-4646-9251-26F58B3220DC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926390" y="4194146"/>
            <a:ext cx="2864250" cy="143614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DEFC46-80DE-4A1A-A840-45707557B3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5574" y="5375996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C527CB-29DF-492F-B84F-E7C06BDEA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9825" y="3933330"/>
            <a:ext cx="521631" cy="521631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681CAE-E7DF-4819-8B34-C1689F7A5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34295" y="3145263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7304C4-7F76-4DFB-A211-F37654EAD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6869" y="3145263"/>
            <a:ext cx="521631" cy="52163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16DEDA-53D1-40AC-A635-5E7E4491AB91}"/>
              </a:ext>
            </a:extLst>
          </p:cNvPr>
          <p:cNvSpPr txBox="1">
            <a:spLocks noChangeAspect="1"/>
          </p:cNvSpPr>
          <p:nvPr/>
        </p:nvSpPr>
        <p:spPr>
          <a:xfrm>
            <a:off x="6123776" y="3479081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5A6D59-44AA-45D7-90E3-6A2986243BFA}"/>
              </a:ext>
            </a:extLst>
          </p:cNvPr>
          <p:cNvSpPr txBox="1">
            <a:spLocks noChangeAspect="1"/>
          </p:cNvSpPr>
          <p:nvPr/>
        </p:nvSpPr>
        <p:spPr>
          <a:xfrm>
            <a:off x="7063447" y="4803777"/>
            <a:ext cx="56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7342D0-FBAC-47BD-B3A7-C1470FA0B27B}"/>
              </a:ext>
            </a:extLst>
          </p:cNvPr>
          <p:cNvSpPr txBox="1">
            <a:spLocks noChangeAspect="1"/>
          </p:cNvSpPr>
          <p:nvPr/>
        </p:nvSpPr>
        <p:spPr>
          <a:xfrm>
            <a:off x="10473415" y="4803777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3304B8-38E0-4156-98C7-518179C4A859}"/>
              </a:ext>
            </a:extLst>
          </p:cNvPr>
          <p:cNvSpPr txBox="1">
            <a:spLocks noChangeAspect="1"/>
          </p:cNvSpPr>
          <p:nvPr/>
        </p:nvSpPr>
        <p:spPr>
          <a:xfrm>
            <a:off x="11349213" y="3419137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44E1BA-BE29-480B-95C1-8E6CC5D8CC09}"/>
              </a:ext>
            </a:extLst>
          </p:cNvPr>
          <p:cNvSpPr txBox="1">
            <a:spLocks noChangeAspect="1"/>
          </p:cNvSpPr>
          <p:nvPr/>
        </p:nvSpPr>
        <p:spPr>
          <a:xfrm>
            <a:off x="8758469" y="2965238"/>
            <a:ext cx="561646" cy="64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01B3035-6CFC-461C-9E4B-CFC13A335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2165" y="3933330"/>
            <a:ext cx="521631" cy="52163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0D37D-20AF-45F8-8B7F-DB8B53EAC2B0}"/>
              </a:ext>
            </a:extLst>
          </p:cNvPr>
          <p:cNvSpPr txBox="1"/>
          <p:nvPr/>
        </p:nvSpPr>
        <p:spPr>
          <a:xfrm>
            <a:off x="7083679" y="6053501"/>
            <a:ext cx="18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</p:txBody>
      </p:sp>
      <p:sp>
        <p:nvSpPr>
          <p:cNvPr id="85" name="Rectangle 77">
            <a:extLst>
              <a:ext uri="{FF2B5EF4-FFF2-40B4-BE49-F238E27FC236}">
                <a16:creationId xmlns:a16="http://schemas.microsoft.com/office/drawing/2014/main" id="{AC314EF3-75CC-4054-A339-CAAA610B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108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</a:t>
            </a: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27614326-5695-428A-9FF3-204DDE45F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108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</a:t>
            </a:r>
          </a:p>
        </p:txBody>
      </p:sp>
      <p:sp>
        <p:nvSpPr>
          <p:cNvPr id="87" name="Rectangle 77">
            <a:extLst>
              <a:ext uri="{FF2B5EF4-FFF2-40B4-BE49-F238E27FC236}">
                <a16:creationId xmlns:a16="http://schemas.microsoft.com/office/drawing/2014/main" id="{639FE964-6530-4DEE-88B7-4E2F1DEB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66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</a:t>
            </a:r>
          </a:p>
        </p:txBody>
      </p:sp>
      <p:sp>
        <p:nvSpPr>
          <p:cNvPr id="88" name="Rectangle 77">
            <a:extLst>
              <a:ext uri="{FF2B5EF4-FFF2-40B4-BE49-F238E27FC236}">
                <a16:creationId xmlns:a16="http://schemas.microsoft.com/office/drawing/2014/main" id="{552BDB20-E832-4D86-8E96-77175BB2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766" y="6093833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</a:t>
            </a:r>
          </a:p>
        </p:txBody>
      </p:sp>
      <p:sp>
        <p:nvSpPr>
          <p:cNvPr id="89" name="Rectangle 77">
            <a:extLst>
              <a:ext uri="{FF2B5EF4-FFF2-40B4-BE49-F238E27FC236}">
                <a16:creationId xmlns:a16="http://schemas.microsoft.com/office/drawing/2014/main" id="{3788AF13-9AAC-42E2-B684-0905E653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</a:t>
            </a:r>
          </a:p>
        </p:txBody>
      </p:sp>
      <p:sp>
        <p:nvSpPr>
          <p:cNvPr id="90" name="Rectangle 77">
            <a:extLst>
              <a:ext uri="{FF2B5EF4-FFF2-40B4-BE49-F238E27FC236}">
                <a16:creationId xmlns:a16="http://schemas.microsoft.com/office/drawing/2014/main" id="{4D82811F-F293-4852-AB12-F19EBE56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</a:t>
            </a:r>
          </a:p>
        </p:txBody>
      </p:sp>
      <p:sp>
        <p:nvSpPr>
          <p:cNvPr id="91" name="Rectangle 77">
            <a:extLst>
              <a:ext uri="{FF2B5EF4-FFF2-40B4-BE49-F238E27FC236}">
                <a16:creationId xmlns:a16="http://schemas.microsoft.com/office/drawing/2014/main" id="{7D14A727-2DA2-44AD-85DF-5323ADCEC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</a:t>
            </a:r>
          </a:p>
        </p:txBody>
      </p:sp>
      <p:sp>
        <p:nvSpPr>
          <p:cNvPr id="92" name="Rectangle 77">
            <a:extLst>
              <a:ext uri="{FF2B5EF4-FFF2-40B4-BE49-F238E27FC236}">
                <a16:creationId xmlns:a16="http://schemas.microsoft.com/office/drawing/2014/main" id="{74906C01-0F44-4575-B1D8-56E3F8B7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973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I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644F7DC7-E400-4D10-AE3C-A028D51F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628" y="2327937"/>
            <a:ext cx="381000" cy="381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</a:t>
            </a:r>
          </a:p>
        </p:txBody>
      </p:sp>
      <p:sp>
        <p:nvSpPr>
          <p:cNvPr id="94" name="Line 5">
            <a:extLst>
              <a:ext uri="{FF2B5EF4-FFF2-40B4-BE49-F238E27FC236}">
                <a16:creationId xmlns:a16="http://schemas.microsoft.com/office/drawing/2014/main" id="{907402C9-E6EA-4665-9946-4138CCB86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5903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5" name="Line 5">
            <a:extLst>
              <a:ext uri="{FF2B5EF4-FFF2-40B4-BE49-F238E27FC236}">
                <a16:creationId xmlns:a16="http://schemas.microsoft.com/office/drawing/2014/main" id="{308CE977-FFA1-4151-A1D9-808714DFA6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3565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6" name="Line 5">
            <a:extLst>
              <a:ext uri="{FF2B5EF4-FFF2-40B4-BE49-F238E27FC236}">
                <a16:creationId xmlns:a16="http://schemas.microsoft.com/office/drawing/2014/main" id="{B19BA601-4BC5-40CB-9A09-5D801274B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90528" y="2289837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7" name="Line 5">
            <a:extLst>
              <a:ext uri="{FF2B5EF4-FFF2-40B4-BE49-F238E27FC236}">
                <a16:creationId xmlns:a16="http://schemas.microsoft.com/office/drawing/2014/main" id="{1FDDD425-B833-4500-A5F1-18A4903A1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71528" y="2291361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8" name="Line 5">
            <a:extLst>
              <a:ext uri="{FF2B5EF4-FFF2-40B4-BE49-F238E27FC236}">
                <a16:creationId xmlns:a16="http://schemas.microsoft.com/office/drawing/2014/main" id="{5ECA4F56-0260-41AB-9787-6104EE50DA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48170" y="2289837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+mn-ea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0B9FAE5C-4BDB-4BA9-A5BC-E7A71972ECBA}"/>
              </a:ext>
            </a:extLst>
          </p:cNvPr>
          <p:cNvSpPr/>
          <p:nvPr/>
        </p:nvSpPr>
        <p:spPr>
          <a:xfrm rot="18540824">
            <a:off x="8207450" y="2181857"/>
            <a:ext cx="485043" cy="543841"/>
          </a:xfrm>
          <a:prstGeom prst="arc">
            <a:avLst/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A1A03D-F231-4E91-B133-7126257C7E9E}"/>
              </a:ext>
            </a:extLst>
          </p:cNvPr>
          <p:cNvSpPr txBox="1"/>
          <p:nvPr/>
        </p:nvSpPr>
        <p:spPr>
          <a:xfrm>
            <a:off x="8472602" y="1589651"/>
            <a:ext cx="113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926A83D3-9A4C-4686-8910-4516F27D03A0}"/>
              </a:ext>
            </a:extLst>
          </p:cNvPr>
          <p:cNvSpPr/>
          <p:nvPr/>
        </p:nvSpPr>
        <p:spPr>
          <a:xfrm rot="2870112" flipV="1">
            <a:off x="8280966" y="1557009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D2990F33-BCD7-42EC-868E-0BDE534F6DE7}"/>
              </a:ext>
            </a:extLst>
          </p:cNvPr>
          <p:cNvSpPr/>
          <p:nvPr/>
        </p:nvSpPr>
        <p:spPr>
          <a:xfrm rot="3059176" flipV="1">
            <a:off x="9385795" y="2312696"/>
            <a:ext cx="485043" cy="543841"/>
          </a:xfrm>
          <a:prstGeom prst="arc">
            <a:avLst/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4180C64-E2D4-4711-B26B-F8652CCC4A6D}"/>
              </a:ext>
            </a:extLst>
          </p:cNvPr>
          <p:cNvSpPr/>
          <p:nvPr/>
        </p:nvSpPr>
        <p:spPr>
          <a:xfrm rot="2870112" flipV="1">
            <a:off x="9145018" y="1548108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FE4ABD06-DBCE-48CF-8992-6227762D9628}"/>
              </a:ext>
            </a:extLst>
          </p:cNvPr>
          <p:cNvSpPr/>
          <p:nvPr/>
        </p:nvSpPr>
        <p:spPr>
          <a:xfrm rot="18699260">
            <a:off x="8673003" y="2068861"/>
            <a:ext cx="997051" cy="1432494"/>
          </a:xfrm>
          <a:prstGeom prst="arc">
            <a:avLst>
              <a:gd name="adj1" fmla="val 16200000"/>
              <a:gd name="adj2" fmla="val 20319166"/>
            </a:avLst>
          </a:prstGeom>
          <a:ln w="25400">
            <a:solidFill>
              <a:srgbClr val="00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E9A1FC62-239F-450B-A309-8E0AC1171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6151" y="3479081"/>
            <a:ext cx="2867025" cy="1362075"/>
          </a:xfrm>
          <a:prstGeom prst="rect">
            <a:avLst/>
          </a:prstGeom>
        </p:spPr>
      </p:pic>
      <p:pic>
        <p:nvPicPr>
          <p:cNvPr id="106" name="Picture 51">
            <a:hlinkClick r:id="" action="ppaction://media"/>
            <a:extLst>
              <a:ext uri="{FF2B5EF4-FFF2-40B4-BE49-F238E27FC236}">
                <a16:creationId xmlns:a16="http://schemas.microsoft.com/office/drawing/2014/main" id="{E0119DB6-AE7D-4E81-9CB8-7A2EB1D89656}"/>
              </a:ext>
            </a:extLst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25" y="3493850"/>
            <a:ext cx="3048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3">
            <a:extLst>
              <a:ext uri="{FF2B5EF4-FFF2-40B4-BE49-F238E27FC236}">
                <a16:creationId xmlns:a16="http://schemas.microsoft.com/office/drawing/2014/main" id="{19FBF10D-87AF-4C60-9FE6-12D438D2508D}"/>
              </a:ext>
            </a:extLst>
          </p:cNvPr>
          <p:cNvSpPr txBox="1">
            <a:spLocks noChangeArrowheads="1"/>
          </p:cNvSpPr>
          <p:nvPr/>
        </p:nvSpPr>
        <p:spPr>
          <a:xfrm>
            <a:off x="571333" y="1682413"/>
            <a:ext cx="5023799" cy="49486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sz="2500" u="sng" dirty="0"/>
              <a:t>Uniform Cost Search is…</a:t>
            </a:r>
          </a:p>
          <a:p>
            <a:pPr>
              <a:defRPr/>
            </a:pPr>
            <a:r>
              <a:rPr lang="en-US" sz="2500" b="1" i="1" dirty="0"/>
              <a:t>Systematic</a:t>
            </a:r>
            <a:endParaRPr lang="en-US" sz="2500" dirty="0"/>
          </a:p>
          <a:p>
            <a:pPr>
              <a:defRPr/>
            </a:pPr>
            <a:r>
              <a:rPr lang="en-US" sz="2500" b="1" i="1" dirty="0">
                <a:solidFill>
                  <a:srgbClr val="00FF00"/>
                </a:solidFill>
              </a:rPr>
              <a:t>Uninformed</a:t>
            </a:r>
            <a:endParaRPr lang="en-US" sz="2500" dirty="0"/>
          </a:p>
          <a:p>
            <a:pPr>
              <a:defRPr/>
            </a:pPr>
            <a:r>
              <a:rPr lang="en-US" sz="2500" b="1" i="1" dirty="0"/>
              <a:t>Optimal in </a:t>
            </a:r>
            <a:r>
              <a:rPr lang="en-US" sz="2500" b="1" i="1" u="sng" dirty="0"/>
              <a:t>cost</a:t>
            </a:r>
            <a:endParaRPr lang="en-US" sz="2500" u="sng" dirty="0"/>
          </a:p>
          <a:p>
            <a:pPr>
              <a:defRPr/>
            </a:pPr>
            <a:r>
              <a:rPr lang="en-US" sz="2500" b="1" i="1" dirty="0"/>
              <a:t>Complete</a:t>
            </a:r>
            <a:endParaRPr lang="en-US" sz="2500" dirty="0"/>
          </a:p>
          <a:p>
            <a:pPr>
              <a:defRPr/>
            </a:pPr>
            <a:r>
              <a:rPr lang="en-US" sz="2500" b="1" i="1" dirty="0"/>
              <a:t>Exhaustive</a:t>
            </a:r>
          </a:p>
          <a:p>
            <a:pPr>
              <a:defRPr/>
            </a:pPr>
            <a:endParaRPr lang="en-US" sz="2500" b="1" i="1" dirty="0"/>
          </a:p>
          <a:p>
            <a:pPr>
              <a:defRPr/>
            </a:pPr>
            <a:endParaRPr lang="en-US" sz="2500" b="1" i="1" dirty="0"/>
          </a:p>
          <a:p>
            <a:pPr>
              <a:defRPr/>
            </a:pPr>
            <a:r>
              <a:rPr lang="en-US" sz="2500" dirty="0"/>
              <a:t>We will need to track the </a:t>
            </a:r>
            <a:r>
              <a:rPr lang="en-US" sz="2500" b="1" dirty="0">
                <a:solidFill>
                  <a:srgbClr val="00FF00"/>
                </a:solidFill>
              </a:rPr>
              <a:t>given cost </a:t>
            </a:r>
            <a:r>
              <a:rPr lang="en-US" sz="2500" dirty="0"/>
              <a:t>for each state we encounter.</a:t>
            </a:r>
          </a:p>
        </p:txBody>
      </p:sp>
    </p:spTree>
    <p:extLst>
      <p:ext uri="{BB962C8B-B14F-4D97-AF65-F5344CB8AC3E}">
        <p14:creationId xmlns:p14="http://schemas.microsoft.com/office/powerpoint/2010/main" val="19760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2" dur="813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5964 -0.11041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11041 L 0.39909 -0.11041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09 -0.11041 L 0.46433 0.00903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2" dur="813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7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/>
      <p:bldP spid="67" grpId="0"/>
      <p:bldP spid="68" grpId="0"/>
      <p:bldP spid="69" grpId="0"/>
      <p:bldP spid="70" grpId="0"/>
      <p:bldP spid="65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3" grpId="1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D23DCD-6B0C-4D68-B80A-CB714C3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7" y="146429"/>
            <a:ext cx="11182540" cy="691606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0ED40-B839-488F-818A-E2E5AB38E3DB}"/>
              </a:ext>
            </a:extLst>
          </p:cNvPr>
          <p:cNvSpPr txBox="1"/>
          <p:nvPr/>
        </p:nvSpPr>
        <p:spPr>
          <a:xfrm>
            <a:off x="4527789" y="838034"/>
            <a:ext cx="7136416" cy="5873537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breadthFirstSearch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goal):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open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None,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visited = { start: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open.peek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while not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(open) is 0: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cur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open.pop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goal: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return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build_solution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current)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for edge in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current.vertex.edges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newCost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=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cur.gCost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 + </a:t>
            </a:r>
            <a:r>
              <a:rPr lang="en-US" sz="1400" b="1" dirty="0" err="1">
                <a:solidFill>
                  <a:srgbClr val="00FF00"/>
                </a:solidFill>
                <a:latin typeface="Courier New" pitchFamily="49" charset="0"/>
              </a:rPr>
              <a:t>edge.cost</a:t>
            </a:r>
            <a:r>
              <a:rPr lang="en-US" sz="1400" b="1" dirty="0">
                <a:solidFill>
                  <a:srgbClr val="00FF00"/>
                </a:solidFill>
                <a:latin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successor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edge.endpoint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if not visited[successor]: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(successor, current,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if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newCost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 &lt; visited[successor].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gCost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visited[successor].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gCost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 =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newCost</a:t>
            </a:r>
            <a:endParaRPr lang="en-US" sz="1400" b="1" dirty="0">
              <a:solidFill>
                <a:srgbClr val="00FF00"/>
              </a:solidFill>
              <a:latin typeface="Courier New"/>
            </a:endParaRP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visited[successor].parent = current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if not visited[successor] in open: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 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</a:rPr>
              <a:t>open.enqueue</a:t>
            </a:r>
            <a:r>
              <a:rPr lang="en-US" sz="1400" b="1" dirty="0">
                <a:solidFill>
                  <a:srgbClr val="00FF00"/>
                </a:solidFill>
                <a:latin typeface="Courier New"/>
              </a:rPr>
              <a:t>(visited[successor])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</a:rPr>
              <a:t>          else: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            </a:t>
            </a:r>
            <a:r>
              <a:rPr lang="en-US" sz="1400" b="1" dirty="0" err="1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open.resort</a:t>
            </a:r>
            <a:r>
              <a:rPr lang="en-US" sz="1400" b="1" dirty="0">
                <a:solidFill>
                  <a:srgbClr val="00FF00"/>
                </a:solidFill>
                <a:latin typeface="Courier New"/>
                <a:sym typeface="Wingdings" panose="05000000000000000000" pitchFamily="2" charset="2"/>
              </a:rPr>
              <a:t>()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9297E-D10F-48BC-849D-3520407D7B16}"/>
              </a:ext>
            </a:extLst>
          </p:cNvPr>
          <p:cNvSpPr txBox="1"/>
          <p:nvPr/>
        </p:nvSpPr>
        <p:spPr>
          <a:xfrm>
            <a:off x="481665" y="838035"/>
            <a:ext cx="3781577" cy="2786677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def __init__(self, v, p, g):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self.vertex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self.parent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= g</a:t>
            </a: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__eq__(self,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==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oth.gCost</a:t>
            </a:r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__(self,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500" b="1" err="1">
                <a:solidFill>
                  <a:srgbClr val="FFFF00"/>
                </a:solidFill>
                <a:latin typeface="Consolas" panose="020B0609020204030204" pitchFamily="49" charset="0"/>
              </a:rPr>
              <a:t>self</a:t>
            </a:r>
            <a:r>
              <a:rPr lang="en-US" sz="1500" b="1">
                <a:solidFill>
                  <a:srgbClr val="FFFF00"/>
                </a:solidFill>
                <a:latin typeface="Consolas" panose="020B0609020204030204" pitchFamily="49" charset="0"/>
              </a:rPr>
              <a:t>.gCost</a:t>
            </a:r>
            <a:r>
              <a:rPr lang="en-US" sz="1500" b="1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oth.gCost</a:t>
            </a:r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5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E4DC1-CE91-4599-A136-2C12868F7D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Uniform-Cost Search: Problems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DF21B0-C4CA-4DC1-A5DE-DEEAD4912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Problems with Uniform-Cost Search:</a:t>
            </a:r>
          </a:p>
          <a:p>
            <a:pPr lvl="1"/>
            <a:r>
              <a:rPr lang="en-US" sz="2800" dirty="0"/>
              <a:t> Consumes a lot of memory</a:t>
            </a:r>
          </a:p>
          <a:p>
            <a:pPr lvl="1"/>
            <a:r>
              <a:rPr lang="en-US" sz="2800" dirty="0"/>
              <a:t> Takes a lot of CPU time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It’s optimal in total cost to goal, so it’s a bit better than BFS, but it isn’t as fast as Greedy Best-First Search.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If only we could combine the benefits of Greedy Best-First Search (speed) and UCS (optimality)…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B8D11AC-6A50-49E7-90EE-1C69685EAD0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20091" y="104775"/>
            <a:ext cx="913014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A*: It’s Good to Be the King</a:t>
            </a:r>
            <a:br>
              <a:rPr lang="en-US" dirty="0"/>
            </a:br>
            <a:r>
              <a:rPr lang="en-US" sz="4000" dirty="0"/>
              <a:t>(of optimal search)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AFCF6E-B97F-440D-92B3-9B29D534A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400" y="1598556"/>
            <a:ext cx="11415199" cy="49732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2000" dirty="0"/>
              <a:t>We can combine the look-ahead (speed) and the look-behind (optimality) into the </a:t>
            </a:r>
            <a:r>
              <a:rPr lang="en-US" sz="2000" b="1" i="1" dirty="0">
                <a:solidFill>
                  <a:srgbClr val="00FF00"/>
                </a:solidFill>
              </a:rPr>
              <a:t>final cost</a:t>
            </a:r>
            <a:r>
              <a:rPr lang="en-US" sz="2000" dirty="0"/>
              <a:t> – the sum of given and heuristic costs. This method is called the  </a:t>
            </a:r>
            <a:r>
              <a:rPr lang="en-US" sz="2000" u="sng" dirty="0">
                <a:solidFill>
                  <a:srgbClr val="00FF00"/>
                </a:solidFill>
              </a:rPr>
              <a:t>A* (A-Star) Search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We call a heuristic </a:t>
            </a:r>
            <a:r>
              <a:rPr lang="en-US" sz="2000" b="1" i="1" dirty="0">
                <a:solidFill>
                  <a:srgbClr val="00FF00"/>
                </a:solidFill>
              </a:rPr>
              <a:t>admissible</a:t>
            </a:r>
            <a:r>
              <a:rPr lang="en-US" sz="2000" dirty="0"/>
              <a:t> if it never overestimates the cost to the goal. It can be proven that if the heuristic used in A* is admissible, </a:t>
            </a:r>
            <a:r>
              <a:rPr lang="en-US" sz="2000" u="sng" dirty="0"/>
              <a:t>then A* is optimal.</a:t>
            </a:r>
          </a:p>
          <a:p>
            <a:pPr marL="0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endParaRPr lang="en-US" sz="2000" b="1" i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A* Search is: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Systematic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Informed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Optimal in cost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FF00"/>
                </a:solidFill>
              </a:rPr>
              <a:t>when heuristic is admissible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Complete*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1" i="1" dirty="0"/>
              <a:t>Exhaustive</a:t>
            </a:r>
          </a:p>
          <a:p>
            <a:pPr marL="0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endParaRPr lang="en-US" sz="2000" b="1" i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A </a:t>
            </a:r>
            <a:r>
              <a:rPr lang="en-US" sz="2000" b="1" i="1" dirty="0">
                <a:solidFill>
                  <a:srgbClr val="00FF00"/>
                </a:solidFill>
              </a:rPr>
              <a:t>heuristic weight</a:t>
            </a:r>
            <a:r>
              <a:rPr lang="en-US" sz="2000" dirty="0"/>
              <a:t> can increase heuristic influence but will effect optimality.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D23DCD-6B0C-4D68-B80A-CB714C36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7" y="70229"/>
            <a:ext cx="11182540" cy="691606"/>
          </a:xfrm>
        </p:spPr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0ED40-B839-488F-818A-E2E5AB38E3DB}"/>
              </a:ext>
            </a:extLst>
          </p:cNvPr>
          <p:cNvSpPr txBox="1"/>
          <p:nvPr/>
        </p:nvSpPr>
        <p:spPr>
          <a:xfrm>
            <a:off x="3920737" y="647534"/>
            <a:ext cx="8083708" cy="604854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breadthFirstSearch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goal):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open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None,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0,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(start, goal)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visited = { start: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open.peek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while not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(open) is 0: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cur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open.pop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is goal: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return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build_solution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(start, current)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for edge in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current.vertex.edges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cur.gCost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edge.cost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successor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edge.endpoint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if not visited[successor]: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(successor, current,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(current, goal)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&lt; visited[successor].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visited[successor].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gCost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newCost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  visited[successor].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fCost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= visited[successor].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hCost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newCost</a:t>
            </a:r>
            <a:endParaRPr lang="en-US" sz="1400" b="1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visited[successor].parent = current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if not visited[successor] in open: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open.enqueue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(visited[successor])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else: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open.resort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9297E-D10F-48BC-849D-3520407D7B16}"/>
              </a:ext>
            </a:extLst>
          </p:cNvPr>
          <p:cNvSpPr txBox="1"/>
          <p:nvPr/>
        </p:nvSpPr>
        <p:spPr>
          <a:xfrm>
            <a:off x="187555" y="647534"/>
            <a:ext cx="3733182" cy="2905084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PlannerNode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def __init__(self, v, p, g, h):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self.vertex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self.parent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self.gCost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g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self.hCost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 h</a:t>
            </a:r>
          </a:p>
          <a:p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 = g + h</a:t>
            </a: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__eq__(self,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oth.fCost</a:t>
            </a:r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def __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lt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__(self,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self.fCost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oth.fCost</a:t>
            </a:r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36C2D85-110B-49D3-BA08-C36702C192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A* Search: Problems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5B2C32-DE14-4D02-BB52-FF9E1A851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718613"/>
            <a:ext cx="9144000" cy="361648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Problems with A* Search:</a:t>
            </a:r>
          </a:p>
          <a:p>
            <a:pPr lvl="1"/>
            <a:r>
              <a:rPr lang="en-US" sz="2000" dirty="0"/>
              <a:t> Consumes more memory than Greedy (but less than Uniform-Cost)</a:t>
            </a:r>
          </a:p>
          <a:p>
            <a:pPr lvl="1"/>
            <a:r>
              <a:rPr lang="en-US" sz="2000" dirty="0"/>
              <a:t> Takes more CPU time than Greedy (but less than Uniform-Cost)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The Moral: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A* is very powerful and used in many applications (gaming &amp; otherwise), but there’s no free lunch. A* is good but requires substantial time and memory.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/>
              <a:t>When memory or CPU time are in short supply, other, simpler methods may work better.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969</TotalTime>
  <Words>928</Words>
  <Application>Microsoft Office PowerPoint</Application>
  <PresentationFormat>Widescreen</PresentationFormat>
  <Paragraphs>150</Paragraphs>
  <Slides>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 Regular</vt:lpstr>
      <vt:lpstr>Open Sans</vt:lpstr>
      <vt:lpstr>Arial</vt:lpstr>
      <vt:lpstr>Calibri</vt:lpstr>
      <vt:lpstr>Consolas</vt:lpstr>
      <vt:lpstr>Courier New</vt:lpstr>
      <vt:lpstr>Garamond</vt:lpstr>
      <vt:lpstr>Georgia</vt:lpstr>
      <vt:lpstr>Tw Cen MT</vt:lpstr>
      <vt:lpstr>Wingdings</vt:lpstr>
      <vt:lpstr>Wingdings 3</vt:lpstr>
      <vt:lpstr>Integral</vt:lpstr>
      <vt:lpstr>Optimal-Cost Search</vt:lpstr>
      <vt:lpstr>Uniform Cost Search</vt:lpstr>
      <vt:lpstr>Uniform Cost Search</vt:lpstr>
      <vt:lpstr>Uniform-Cost Search: Problems</vt:lpstr>
      <vt:lpstr>A*: It’s Good to Be the King (of optimal search)</vt:lpstr>
      <vt:lpstr>A* Search</vt:lpstr>
      <vt:lpstr>A* Search: Problems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148</cp:revision>
  <dcterms:created xsi:type="dcterms:W3CDTF">2018-09-23T01:33:33Z</dcterms:created>
  <dcterms:modified xsi:type="dcterms:W3CDTF">2020-01-28T20:45:38Z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