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77" r:id="rId2"/>
    <p:sldId id="289" r:id="rId3"/>
    <p:sldId id="290" r:id="rId4"/>
    <p:sldId id="313" r:id="rId5"/>
    <p:sldId id="314" r:id="rId6"/>
    <p:sldId id="317" r:id="rId7"/>
    <p:sldId id="315" r:id="rId8"/>
    <p:sldId id="27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0"/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69781" autoAdjust="0"/>
  </p:normalViewPr>
  <p:slideViewPr>
    <p:cSldViewPr snapToGrid="0">
      <p:cViewPr varScale="1">
        <p:scale>
          <a:sx n="61" d="100"/>
          <a:sy n="61" d="100"/>
        </p:scale>
        <p:origin x="9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2020-01-30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C79A212-4E7B-42DE-BA29-8F907CF0D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5993547-B05E-4D17-B12A-455800E0F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CC4CE04-70D6-4D31-A89A-4D8A64AA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D67662-DB50-49CC-897C-F0BC0FFB676A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A4A06B6E-9BA5-459D-B8CA-145BC629CD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8B673EC5-4832-4064-9BD4-32AF16D5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5A5125B0-5C24-4461-A2F7-1D74118C9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MS PGothic" panose="020B0600070205080204" pitchFamily="34" charset="-128"/>
              </a:defRPr>
            </a:lvl9pPr>
          </a:lstStyle>
          <a:p>
            <a:fld id="{83A7F1EB-0B05-4892-A18D-4EFFCC64F390}" type="slidenum">
              <a:rPr lang="en-US" altLang="en-US" sz="1200" u="none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 u="none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dev.net/forums/topic/539575-string-pulling-explain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amasutra.com/view/feature/131505/toward_more_realistic_pathfinding.php" TargetMode="External"/><Relationship Id="rId5" Type="http://schemas.openxmlformats.org/officeDocument/2006/relationships/hyperlink" Target="http://geomalgorithms.com/a01-_area.html" TargetMode="External"/><Relationship Id="rId4" Type="http://schemas.openxmlformats.org/officeDocument/2006/relationships/hyperlink" Target="http://ahamnett.blogspot.com/2012/10/funnel-algorith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Problem Space Representation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Graphs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657F31B-4C2F-4F2E-B7EE-E168E4EB471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39925" y="13205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Search Graphs</a:t>
            </a:r>
            <a:endParaRPr lang="en-US" u="sng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01D809D-5B3F-414F-8E39-219A0A0E3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382" y="1052077"/>
            <a:ext cx="10368685" cy="89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000" dirty="0"/>
              <a:t>For tile-based path planners, the terrain and the search topology (the search space) are the same. However, we can also use a separate graph for the search space based on geometric terrain (2D or 3D).</a:t>
            </a:r>
          </a:p>
        </p:txBody>
      </p:sp>
      <p:pic>
        <p:nvPicPr>
          <p:cNvPr id="16388" name="Picture 4" descr="NodeMesh">
            <a:extLst>
              <a:ext uri="{FF2B5EF4-FFF2-40B4-BE49-F238E27FC236}">
                <a16:creationId xmlns:a16="http://schemas.microsoft.com/office/drawing/2014/main" id="{2CBF3106-91D1-400C-9031-7436F78CC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58"/>
          <a:stretch>
            <a:fillRect/>
          </a:stretch>
        </p:blipFill>
        <p:spPr bwMode="auto">
          <a:xfrm>
            <a:off x="7247377" y="1849479"/>
            <a:ext cx="39576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C819912-E62C-4FDB-9B9A-889A896E9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33" y="1868889"/>
            <a:ext cx="5557870" cy="372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points in space 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(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waypoints</a:t>
            </a:r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line segments 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with length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line-based path, point-to-point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Waypoint graphs can suffer from suboptimal and/or unnatural looking paths due to poor placement, etc.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u="sng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Navigation Meshes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Vertices are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Edges are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portals</a:t>
            </a: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between polygons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C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Returns a polygon </a:t>
            </a:r>
            <a:r>
              <a:rPr lang="en-US" sz="2000" b="1" kern="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channel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3F8E99-C68F-46A7-A0D3-87708769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525" y="6103649"/>
            <a:ext cx="11274949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en-US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Navigation meshes usually require additional techniques to develop a path from the channel ( such as funneling.)</a:t>
            </a:r>
            <a:endParaRPr lang="en-US" sz="20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27F4C57C-3F65-4186-9D03-AF6D2A4348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286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Automatic Graph Generation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F46E26F-1672-4576-8D28-E52A23459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825626"/>
            <a:ext cx="8870950" cy="260569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Graphs can be automatically generated and updated.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b="1" i="1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Nav-meshes can be automatically generated/deformed.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/>
              <a:t>Unfortunately, most deforming solutions are trade secrets.</a:t>
            </a:r>
            <a:endParaRPr lang="en-US" altLang="en-US" sz="1800" baseline="30000" dirty="0"/>
          </a:p>
        </p:txBody>
      </p:sp>
      <p:pic>
        <p:nvPicPr>
          <p:cNvPr id="2" name="Picture 1" descr="AA019189.png">
            <a:extLst>
              <a:ext uri="{FF2B5EF4-FFF2-40B4-BE49-F238E27FC236}">
                <a16:creationId xmlns:a16="http://schemas.microsoft.com/office/drawing/2014/main" id="{CB31A055-FF31-4C6F-9B7C-7B003A5FE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67" y="4510876"/>
            <a:ext cx="2718383" cy="1048595"/>
          </a:xfrm>
          <a:prstGeom prst="rect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7CD4222-8B65-4652-95F4-4CEF3EA9D80D}"/>
              </a:ext>
            </a:extLst>
          </p:cNvPr>
          <p:cNvSpPr/>
          <p:nvPr/>
        </p:nvSpPr>
        <p:spPr>
          <a:xfrm>
            <a:off x="5448723" y="420425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43" y="1272599"/>
            <a:ext cx="10983114" cy="37320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2800" dirty="0"/>
              <a:t>When our path is an abstraction of the traversable space, we can further enhance that path refine its trajectory and aesthetics, making it more “natural”.</a:t>
            </a:r>
          </a:p>
          <a:p>
            <a:pPr marL="0" indent="0" algn="just">
              <a:lnSpc>
                <a:spcPct val="80000"/>
              </a:lnSpc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2800" u="sng" dirty="0"/>
              <a:t>Path Refinement Techniques</a:t>
            </a:r>
            <a:endParaRPr lang="en-US" sz="2900" dirty="0"/>
          </a:p>
          <a:p>
            <a:pPr lvl="1"/>
            <a:r>
              <a:rPr lang="en-US" sz="2900" dirty="0"/>
              <a:t> String-Pulling</a:t>
            </a:r>
            <a:endParaRPr lang="en-US" sz="2800" dirty="0"/>
          </a:p>
          <a:p>
            <a:pPr lvl="1"/>
            <a:r>
              <a:rPr lang="en-US" sz="2800" dirty="0"/>
              <a:t> Funneling</a:t>
            </a:r>
          </a:p>
          <a:p>
            <a:pPr lvl="1"/>
            <a:r>
              <a:rPr lang="en-US" sz="2800" dirty="0"/>
              <a:t> Path Smoothing</a:t>
            </a:r>
          </a:p>
          <a:p>
            <a:pPr lvl="1"/>
            <a:r>
              <a:rPr lang="en-US" sz="2800" dirty="0"/>
              <a:t> Steering Behaviors (later!)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Refinement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085A6-85FA-4727-930C-DDB219F07DB5}"/>
              </a:ext>
            </a:extLst>
          </p:cNvPr>
          <p:cNvSpPr/>
          <p:nvPr/>
        </p:nvSpPr>
        <p:spPr>
          <a:xfrm>
            <a:off x="4912221" y="255166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419B5-2D95-4048-8421-C7A65378DDEF}"/>
              </a:ext>
            </a:extLst>
          </p:cNvPr>
          <p:cNvSpPr/>
          <p:nvPr/>
        </p:nvSpPr>
        <p:spPr>
          <a:xfrm>
            <a:off x="6009501" y="364894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0B69AA-2F3B-445A-BDF7-76B30CCA66BE}"/>
              </a:ext>
            </a:extLst>
          </p:cNvPr>
          <p:cNvSpPr/>
          <p:nvPr/>
        </p:nvSpPr>
        <p:spPr>
          <a:xfrm>
            <a:off x="5460861" y="255166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6F26D0-601E-4C80-8070-13D9D501D411}"/>
              </a:ext>
            </a:extLst>
          </p:cNvPr>
          <p:cNvSpPr/>
          <p:nvPr/>
        </p:nvSpPr>
        <p:spPr>
          <a:xfrm>
            <a:off x="7106781" y="419758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37DE5D-324F-45DB-855C-33097EA0A263}"/>
              </a:ext>
            </a:extLst>
          </p:cNvPr>
          <p:cNvSpPr/>
          <p:nvPr/>
        </p:nvSpPr>
        <p:spPr>
          <a:xfrm>
            <a:off x="6009501" y="474622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7D4850-0049-44F7-A8DB-96F220523B6B}"/>
              </a:ext>
            </a:extLst>
          </p:cNvPr>
          <p:cNvSpPr/>
          <p:nvPr/>
        </p:nvSpPr>
        <p:spPr>
          <a:xfrm>
            <a:off x="6558141" y="419758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BA37F-60AA-4902-BFC3-A42DA0F6D9D2}"/>
              </a:ext>
            </a:extLst>
          </p:cNvPr>
          <p:cNvSpPr/>
          <p:nvPr/>
        </p:nvSpPr>
        <p:spPr>
          <a:xfrm>
            <a:off x="6021858" y="255166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4A1A8E-7295-4066-B47F-159C9DEFC6FF}"/>
              </a:ext>
            </a:extLst>
          </p:cNvPr>
          <p:cNvSpPr/>
          <p:nvPr/>
        </p:nvSpPr>
        <p:spPr>
          <a:xfrm>
            <a:off x="6558141" y="474622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EBC7D-25C2-49A2-A55E-0847AF582156}"/>
              </a:ext>
            </a:extLst>
          </p:cNvPr>
          <p:cNvSpPr/>
          <p:nvPr/>
        </p:nvSpPr>
        <p:spPr>
          <a:xfrm>
            <a:off x="6008313" y="310030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960BC1-1B93-43E4-8260-90EC3DA4B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3763" y="264272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D2A1F8-454A-443F-83AF-D1E10EE1B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02982" y="485058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774A21-EA0B-45AA-8604-BCF1649830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1920" y="503346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613BD4-7B9C-4A0E-8C8D-1626AFF688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9848" y="504047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45B21A-37C8-4BC4-B376-7722DAB4C6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7541" y="444241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827432-2757-4154-9C35-50EB32779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3993" y="390735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62439-A740-420C-9C9B-12EC14DF1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2529" y="334513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84FA75-FFD9-4308-B41A-772D5AB9B2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93954" y="282246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AC06D9-DFC5-49C6-A2AC-987FD5C2BAB3}"/>
              </a:ext>
            </a:extLst>
          </p:cNvPr>
          <p:cNvSpPr/>
          <p:nvPr/>
        </p:nvSpPr>
        <p:spPr>
          <a:xfrm>
            <a:off x="9170358" y="4201872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FFC3BE-D854-42C7-91A2-BD4DBF0E7525}"/>
              </a:ext>
            </a:extLst>
          </p:cNvPr>
          <p:cNvSpPr/>
          <p:nvPr/>
        </p:nvSpPr>
        <p:spPr>
          <a:xfrm>
            <a:off x="8633856" y="2549283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DC2923-C6C6-408F-85C4-CE44B0BC0552}"/>
              </a:ext>
            </a:extLst>
          </p:cNvPr>
          <p:cNvSpPr/>
          <p:nvPr/>
        </p:nvSpPr>
        <p:spPr>
          <a:xfrm>
            <a:off x="9731136" y="3646563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8A611-1189-457E-B85D-7579A0AF98AA}"/>
              </a:ext>
            </a:extLst>
          </p:cNvPr>
          <p:cNvSpPr/>
          <p:nvPr/>
        </p:nvSpPr>
        <p:spPr>
          <a:xfrm>
            <a:off x="9182496" y="254928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DE9880-0EA1-42E3-9651-1B5E4F2BC4A0}"/>
              </a:ext>
            </a:extLst>
          </p:cNvPr>
          <p:cNvSpPr/>
          <p:nvPr/>
        </p:nvSpPr>
        <p:spPr>
          <a:xfrm>
            <a:off x="10828416" y="4195203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00B2D1-6C9E-4655-A885-FE0172E01F29}"/>
              </a:ext>
            </a:extLst>
          </p:cNvPr>
          <p:cNvSpPr/>
          <p:nvPr/>
        </p:nvSpPr>
        <p:spPr>
          <a:xfrm>
            <a:off x="9731136" y="474384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D0978-E75E-48D7-AC5C-843A45B34365}"/>
              </a:ext>
            </a:extLst>
          </p:cNvPr>
          <p:cNvSpPr/>
          <p:nvPr/>
        </p:nvSpPr>
        <p:spPr>
          <a:xfrm>
            <a:off x="10279776" y="4195203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F6E51-44FF-4684-A196-8C507E1AF6A5}"/>
              </a:ext>
            </a:extLst>
          </p:cNvPr>
          <p:cNvSpPr/>
          <p:nvPr/>
        </p:nvSpPr>
        <p:spPr>
          <a:xfrm>
            <a:off x="9731136" y="2549283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CEFABE-4366-4B36-AC8D-CEC803D05C74}"/>
              </a:ext>
            </a:extLst>
          </p:cNvPr>
          <p:cNvSpPr/>
          <p:nvPr/>
        </p:nvSpPr>
        <p:spPr>
          <a:xfrm>
            <a:off x="10279776" y="4743843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B43A25-B68F-4DBD-BA06-0C5811C1441D}"/>
              </a:ext>
            </a:extLst>
          </p:cNvPr>
          <p:cNvSpPr/>
          <p:nvPr/>
        </p:nvSpPr>
        <p:spPr>
          <a:xfrm>
            <a:off x="9729948" y="3097923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476AD7-F52A-4AD3-8121-E1E9AA106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25398" y="2640347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C16B4A-74D2-4D87-A833-FB78B852A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4617" y="4848199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CDBD9E-8114-483E-BAA7-DF6430B77FDE}"/>
              </a:ext>
            </a:extLst>
          </p:cNvPr>
          <p:cNvGrpSpPr/>
          <p:nvPr/>
        </p:nvGrpSpPr>
        <p:grpSpPr>
          <a:xfrm>
            <a:off x="8920037" y="1646341"/>
            <a:ext cx="2186149" cy="3400652"/>
            <a:chOff x="8920037" y="2498963"/>
            <a:chExt cx="2186149" cy="3400652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CCBF4CC7-04B1-4BC7-9DF4-C2FA745679C3}"/>
                </a:ext>
              </a:extLst>
            </p:cNvPr>
            <p:cNvSpPr/>
            <p:nvPr/>
          </p:nvSpPr>
          <p:spPr>
            <a:xfrm rot="10971219">
              <a:off x="8920037" y="2498963"/>
              <a:ext cx="1344133" cy="2474684"/>
            </a:xfrm>
            <a:prstGeom prst="arc">
              <a:avLst>
                <a:gd name="adj1" fmla="val 17497394"/>
                <a:gd name="adj2" fmla="val 0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18BEDB-8684-490E-826F-3CAAF2B1CD34}"/>
                </a:ext>
              </a:extLst>
            </p:cNvPr>
            <p:cNvCxnSpPr>
              <a:cxnSpLocks/>
              <a:stCxn id="69" idx="0"/>
              <a:endCxn id="72" idx="2"/>
            </p:cNvCxnSpPr>
            <p:nvPr/>
          </p:nvCxnSpPr>
          <p:spPr>
            <a:xfrm>
              <a:off x="9146646" y="4714818"/>
              <a:ext cx="1004452" cy="1000788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6994EFBF-250E-4BF2-896A-A270CBA174E7}"/>
                </a:ext>
              </a:extLst>
            </p:cNvPr>
            <p:cNvSpPr/>
            <p:nvPr/>
          </p:nvSpPr>
          <p:spPr>
            <a:xfrm rot="10800000">
              <a:off x="10009618" y="4782900"/>
              <a:ext cx="1096568" cy="1116715"/>
            </a:xfrm>
            <a:prstGeom prst="arc">
              <a:avLst>
                <a:gd name="adj1" fmla="val 16378512"/>
                <a:gd name="adj2" fmla="val 19042746"/>
              </a:avLst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C38FB9-D4F4-449F-B3B4-B6EC0CA94757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>
              <a:off x="10528923" y="5898835"/>
              <a:ext cx="577263" cy="0"/>
            </a:xfrm>
            <a:prstGeom prst="line">
              <a:avLst/>
            </a:prstGeom>
            <a:ln w="50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6540756B-A6A7-4CAB-A397-E8D95F1B365F}"/>
              </a:ext>
            </a:extLst>
          </p:cNvPr>
          <p:cNvSpPr/>
          <p:nvPr/>
        </p:nvSpPr>
        <p:spPr>
          <a:xfrm>
            <a:off x="7911144" y="3763239"/>
            <a:ext cx="478871" cy="36499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2659BD-4B9E-46B9-9CA8-3A473C4B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6" y="1421541"/>
            <a:ext cx="10711543" cy="1158341"/>
          </a:xfrm>
        </p:spPr>
        <p:txBody>
          <a:bodyPr/>
          <a:lstStyle/>
          <a:p>
            <a:r>
              <a:rPr lang="en-US" dirty="0"/>
              <a:t>The String-Pulling algorithm identifies intermediary steps that can be removed from a path to improve it.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02466-FF3C-467F-96B9-C9A168CC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String-Pulling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A1D57-5820-4D1F-8C01-E1AF9CEEEB03}"/>
              </a:ext>
            </a:extLst>
          </p:cNvPr>
          <p:cNvSpPr/>
          <p:nvPr/>
        </p:nvSpPr>
        <p:spPr>
          <a:xfrm>
            <a:off x="1667556" y="4536283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C69AD-0AB7-4F09-AE01-70FC1B5214CE}"/>
              </a:ext>
            </a:extLst>
          </p:cNvPr>
          <p:cNvSpPr/>
          <p:nvPr/>
        </p:nvSpPr>
        <p:spPr>
          <a:xfrm>
            <a:off x="1131054" y="2883694"/>
            <a:ext cx="2743200" cy="2743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2056C-0B06-4E24-8285-79E3F196AAC0}"/>
              </a:ext>
            </a:extLst>
          </p:cNvPr>
          <p:cNvSpPr/>
          <p:nvPr/>
        </p:nvSpPr>
        <p:spPr>
          <a:xfrm>
            <a:off x="2228334" y="3980974"/>
            <a:ext cx="1647345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C1BFE-E051-4D81-95EB-D41F9C9F982B}"/>
              </a:ext>
            </a:extLst>
          </p:cNvPr>
          <p:cNvSpPr/>
          <p:nvPr/>
        </p:nvSpPr>
        <p:spPr>
          <a:xfrm>
            <a:off x="1679694" y="288369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CAAD7-C647-4417-BEEF-27B7110851B1}"/>
              </a:ext>
            </a:extLst>
          </p:cNvPr>
          <p:cNvSpPr/>
          <p:nvPr/>
        </p:nvSpPr>
        <p:spPr>
          <a:xfrm>
            <a:off x="3325614" y="4529614"/>
            <a:ext cx="54864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40812-6E9F-4403-96D9-531479CFBEE8}"/>
              </a:ext>
            </a:extLst>
          </p:cNvPr>
          <p:cNvSpPr/>
          <p:nvPr/>
        </p:nvSpPr>
        <p:spPr>
          <a:xfrm>
            <a:off x="2228334" y="5078254"/>
            <a:ext cx="1097280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71AEB-DE9F-48BC-979C-6EF57CDD7408}"/>
              </a:ext>
            </a:extLst>
          </p:cNvPr>
          <p:cNvSpPr/>
          <p:nvPr/>
        </p:nvSpPr>
        <p:spPr>
          <a:xfrm>
            <a:off x="2776974" y="4529614"/>
            <a:ext cx="546265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8A016-6525-4C99-A22E-2EA29228B3B3}"/>
              </a:ext>
            </a:extLst>
          </p:cNvPr>
          <p:cNvSpPr/>
          <p:nvPr/>
        </p:nvSpPr>
        <p:spPr>
          <a:xfrm>
            <a:off x="2240691" y="2883694"/>
            <a:ext cx="1645445" cy="10906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4FBD5-A80A-4EE4-A1E5-89CE9851943D}"/>
              </a:ext>
            </a:extLst>
          </p:cNvPr>
          <p:cNvSpPr/>
          <p:nvPr/>
        </p:nvSpPr>
        <p:spPr>
          <a:xfrm>
            <a:off x="2776974" y="5078254"/>
            <a:ext cx="546028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94BC6-6654-42E6-88CF-60318E47AFFF}"/>
              </a:ext>
            </a:extLst>
          </p:cNvPr>
          <p:cNvSpPr/>
          <p:nvPr/>
        </p:nvSpPr>
        <p:spPr>
          <a:xfrm>
            <a:off x="2227146" y="3432334"/>
            <a:ext cx="1095855" cy="1097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EB7EE5-FF01-4514-B8A1-852E4CB5E2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596" y="2974758"/>
            <a:ext cx="365760" cy="36576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20000">
                <a:srgbClr val="33CC33"/>
              </a:gs>
              <a:gs pos="100000">
                <a:srgbClr val="00FF00"/>
              </a:gs>
            </a:gsLst>
            <a:lin ang="5400000"/>
          </a:gradFill>
          <a:ln w="38100">
            <a:solidFill>
              <a:srgbClr val="0066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0EAE26-7330-4FAD-8042-5EB686561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21815" y="5182610"/>
            <a:ext cx="365760" cy="365760"/>
          </a:xfrm>
          <a:prstGeom prst="ellipse">
            <a:avLst/>
          </a:prstGeom>
          <a:gradFill rotWithShape="1">
            <a:gsLst>
              <a:gs pos="0">
                <a:srgbClr val="800000"/>
              </a:gs>
              <a:gs pos="20000">
                <a:srgbClr val="FF0000"/>
              </a:gs>
              <a:gs pos="100000">
                <a:srgbClr val="FF0200"/>
              </a:gs>
            </a:gsLst>
            <a:lin ang="5400000"/>
          </a:gradFill>
          <a:ln w="38100">
            <a:solidFill>
              <a:srgbClr val="80000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76597D-4686-4178-8E8C-3F90799354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65490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CD224-92DD-48C0-AAED-3D5442E6E2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681" y="5372503"/>
            <a:ext cx="548640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572BC1-3FB3-4FDA-8AAB-1B85B5E2AD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6374" y="477444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840466-2772-476F-827F-2D9C61B42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826" y="4239380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C8FB33-13F3-4F21-AD89-5DCCE1F7DB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1362" y="3677162"/>
            <a:ext cx="552387" cy="562218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D26719-10E0-49D7-9484-91E0D9C2AD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7" y="3154494"/>
            <a:ext cx="0" cy="54864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7664E5-69E9-401B-BF25-969AB12648E2}"/>
              </a:ext>
            </a:extLst>
          </p:cNvPr>
          <p:cNvSpPr txBox="1"/>
          <p:nvPr/>
        </p:nvSpPr>
        <p:spPr>
          <a:xfrm>
            <a:off x="5336825" y="2846624"/>
            <a:ext cx="5635981" cy="2862198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string_pull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path = list(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old_path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start_index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while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(path) &gt; i + 1: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if walkable(path[i], path[i+2]):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del path[i+1]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index = index + 1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102F1-DE3E-4E6B-A035-FBE9CB4ECE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4309" y="3128226"/>
            <a:ext cx="556492" cy="1097872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EEE470-5F28-4718-94F8-C2DC6CD51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2788" y="3154494"/>
            <a:ext cx="553584" cy="163352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3FBA51-83CD-4CBC-9CDE-21BAFE53F2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10174" y="3128226"/>
            <a:ext cx="1070077" cy="2194856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AAC3F8-95EE-4A59-962D-184ACF3164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0753" y="5377630"/>
            <a:ext cx="1106261" cy="0"/>
          </a:xfrm>
          <a:prstGeom prst="straightConnector1">
            <a:avLst/>
          </a:prstGeom>
          <a:noFill/>
          <a:ln w="762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602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35241E8-7CEB-4F75-A114-C5081CA745A1}"/>
              </a:ext>
            </a:extLst>
          </p:cNvPr>
          <p:cNvSpPr/>
          <p:nvPr/>
        </p:nvSpPr>
        <p:spPr>
          <a:xfrm rot="2898100">
            <a:off x="3938013" y="2855874"/>
            <a:ext cx="1135160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705348D-88D7-47B3-AACA-89CC7AD1AFA5}"/>
              </a:ext>
            </a:extLst>
          </p:cNvPr>
          <p:cNvSpPr/>
          <p:nvPr/>
        </p:nvSpPr>
        <p:spPr>
          <a:xfrm rot="20695952">
            <a:off x="3661630" y="3286209"/>
            <a:ext cx="694072" cy="1012153"/>
          </a:xfrm>
          <a:prstGeom prst="triangle">
            <a:avLst>
              <a:gd name="adj" fmla="val 2574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673FC32B-0EE8-40D3-BAAC-C60FE9A94BBB}"/>
              </a:ext>
            </a:extLst>
          </p:cNvPr>
          <p:cNvSpPr/>
          <p:nvPr/>
        </p:nvSpPr>
        <p:spPr>
          <a:xfrm rot="8351359">
            <a:off x="4709168" y="3691622"/>
            <a:ext cx="1084269" cy="1092755"/>
          </a:xfrm>
          <a:prstGeom prst="triangle">
            <a:avLst>
              <a:gd name="adj" fmla="val 10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E8177BC-63C5-4708-A7FA-CF82DC27B5B3}"/>
              </a:ext>
            </a:extLst>
          </p:cNvPr>
          <p:cNvSpPr/>
          <p:nvPr/>
        </p:nvSpPr>
        <p:spPr>
          <a:xfrm rot="19196464">
            <a:off x="4722236" y="3678224"/>
            <a:ext cx="1093677" cy="1106411"/>
          </a:xfrm>
          <a:prstGeom prst="triangle">
            <a:avLst>
              <a:gd name="adj" fmla="val 9731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0F75541-6953-4ADE-BB1E-3B1542D74136}"/>
              </a:ext>
            </a:extLst>
          </p:cNvPr>
          <p:cNvSpPr/>
          <p:nvPr/>
        </p:nvSpPr>
        <p:spPr>
          <a:xfrm rot="20727278" flipV="1">
            <a:off x="3757278" y="4281760"/>
            <a:ext cx="874582" cy="118581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D64EEC-596B-4C34-AC21-E961385CB9DC}"/>
              </a:ext>
            </a:extLst>
          </p:cNvPr>
          <p:cNvSpPr/>
          <p:nvPr/>
        </p:nvSpPr>
        <p:spPr>
          <a:xfrm rot="21295332">
            <a:off x="1386831" y="3196925"/>
            <a:ext cx="2359570" cy="1268093"/>
          </a:xfrm>
          <a:prstGeom prst="triangle">
            <a:avLst>
              <a:gd name="adj" fmla="val 21277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D4D236-B920-4BF9-A765-8A5025AC1F85}"/>
              </a:ext>
            </a:extLst>
          </p:cNvPr>
          <p:cNvSpPr/>
          <p:nvPr/>
        </p:nvSpPr>
        <p:spPr>
          <a:xfrm rot="10494688">
            <a:off x="1486930" y="4466265"/>
            <a:ext cx="2373139" cy="120037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6DFAF8-1864-4EED-AAB8-0B3C5FCF3B8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flipH="1">
            <a:off x="1447580" y="4363388"/>
            <a:ext cx="2354579" cy="20356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DB64C-A01A-4D52-9C90-7470C86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7" y="1334889"/>
            <a:ext cx="5545813" cy="14791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FF00"/>
                </a:solidFill>
              </a:rPr>
              <a:t>funnel algorithm </a:t>
            </a:r>
            <a:r>
              <a:rPr lang="en-US" dirty="0"/>
              <a:t>plots an optimized path when the vertices in a graph are polygons (such as tiles or triangles).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C78F1-C002-4922-9A2E-0062F77B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476227"/>
            <a:ext cx="11254683" cy="691606"/>
          </a:xfrm>
        </p:spPr>
        <p:txBody>
          <a:bodyPr/>
          <a:lstStyle/>
          <a:p>
            <a:r>
              <a:rPr lang="en-US" dirty="0"/>
              <a:t>Funneling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3729752-29CB-47A3-8C7E-23C4CB595311}"/>
              </a:ext>
            </a:extLst>
          </p:cNvPr>
          <p:cNvSpPr/>
          <p:nvPr/>
        </p:nvSpPr>
        <p:spPr>
          <a:xfrm rot="2588028">
            <a:off x="808292" y="3089061"/>
            <a:ext cx="1206500" cy="12319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DF0C4-9682-4E23-98FF-DD01F3C6699A}"/>
              </a:ext>
            </a:extLst>
          </p:cNvPr>
          <p:cNvCxnSpPr>
            <a:cxnSpLocks noChangeShapeType="1"/>
            <a:endCxn id="8" idx="4"/>
          </p:cNvCxnSpPr>
          <p:nvPr/>
        </p:nvCxnSpPr>
        <p:spPr bwMode="auto">
          <a:xfrm>
            <a:off x="1253451" y="3805382"/>
            <a:ext cx="184922" cy="768491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5FC6E-75E3-416D-8E0C-1728A0782441}"/>
              </a:ext>
            </a:extLst>
          </p:cNvPr>
          <p:cNvCxnSpPr>
            <a:cxnSpLocks noChangeShapeType="1"/>
            <a:endCxn id="7" idx="0"/>
          </p:cNvCxnSpPr>
          <p:nvPr/>
        </p:nvCxnSpPr>
        <p:spPr bwMode="auto">
          <a:xfrm flipV="1">
            <a:off x="1247312" y="3259399"/>
            <a:ext cx="588106" cy="5378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0080E91-9C86-4F74-A0B6-3F10D3BE2A0C}"/>
              </a:ext>
            </a:extLst>
          </p:cNvPr>
          <p:cNvSpPr/>
          <p:nvPr/>
        </p:nvSpPr>
        <p:spPr>
          <a:xfrm>
            <a:off x="1156694" y="3700600"/>
            <a:ext cx="182880" cy="182880"/>
          </a:xfrm>
          <a:prstGeom prst="ellipse">
            <a:avLst/>
          </a:prstGeom>
          <a:solidFill>
            <a:srgbClr val="00FF00"/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F5A10-7ECD-42C7-B4A0-64122B8C071C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>
            <a:off x="1215958" y="3800930"/>
            <a:ext cx="2586201" cy="56245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5E48FF-9567-4284-8A45-276143AB1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56" y="3789707"/>
            <a:ext cx="2672888" cy="17530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BF44D-CD73-445F-ADE0-1D82892015E6}"/>
              </a:ext>
            </a:extLst>
          </p:cNvPr>
          <p:cNvSpPr txBox="1"/>
          <p:nvPr/>
        </p:nvSpPr>
        <p:spPr>
          <a:xfrm>
            <a:off x="6481874" y="1344866"/>
            <a:ext cx="5112637" cy="4904945"/>
          </a:xfrm>
          <a:prstGeom prst="rect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  <a:effectLst/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def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funnel_path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(start, goal, channel):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apex = start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path = [start]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portals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getPortals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(channel) + [(end, end)]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right, left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portals.pop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for portal in portals: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right or clockwise(apex, portal[0],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left, portal[0]: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 = portal[0]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left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apex == left or clockwise(apex, left, portal[1]):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if clockwise(apex, portal[1], right):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left = portal[1]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else: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apex = right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(apex)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right, left = portal</a:t>
            </a: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path.append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(goal)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return path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DABE92-1513-496A-9E4D-CB83B3EAD318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>
            <a:off x="1438373" y="3259399"/>
            <a:ext cx="397045" cy="13144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25A92-AF4C-4A37-9332-FDB30B46F62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05119" y="4371177"/>
            <a:ext cx="115081" cy="118721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660AB9-C5F5-484D-A387-F4860B02CF4F}"/>
              </a:ext>
            </a:extLst>
          </p:cNvPr>
          <p:cNvCxnSpPr>
            <a:cxnSpLocks/>
            <a:stCxn id="10" idx="0"/>
            <a:endCxn id="10" idx="4"/>
          </p:cNvCxnSpPr>
          <p:nvPr/>
        </p:nvCxnSpPr>
        <p:spPr>
          <a:xfrm>
            <a:off x="3714569" y="3347365"/>
            <a:ext cx="760760" cy="8433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26CBE-2B9C-4BFF-81B8-8B5122451C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8509" y="3798468"/>
            <a:ext cx="2566261" cy="565838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9246D-8634-4E41-9BB6-52B7440E07F3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>
            <a:off x="1237147" y="3789706"/>
            <a:ext cx="2671479" cy="1769321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A94382-3134-4B1E-A9C3-7FB7CD46CFC3}"/>
              </a:ext>
            </a:extLst>
          </p:cNvPr>
          <p:cNvCxnSpPr>
            <a:cxnSpLocks noChangeShapeType="1"/>
            <a:endCxn id="10" idx="4"/>
          </p:cNvCxnSpPr>
          <p:nvPr/>
        </p:nvCxnSpPr>
        <p:spPr bwMode="auto">
          <a:xfrm>
            <a:off x="1252752" y="3811297"/>
            <a:ext cx="3222577" cy="379452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05C18-32C9-4BC4-8485-16C042991692}"/>
              </a:ext>
            </a:extLst>
          </p:cNvPr>
          <p:cNvSpPr/>
          <p:nvPr/>
        </p:nvSpPr>
        <p:spPr>
          <a:xfrm>
            <a:off x="6560590" y="6272955"/>
            <a:ext cx="4955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# clockwise() returns “False” if any points same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5338AB-606B-4F27-A795-50257CC442CC}"/>
              </a:ext>
            </a:extLst>
          </p:cNvPr>
          <p:cNvCxnSpPr>
            <a:cxnSpLocks/>
            <a:stCxn id="10" idx="4"/>
            <a:endCxn id="10" idx="2"/>
          </p:cNvCxnSpPr>
          <p:nvPr/>
        </p:nvCxnSpPr>
        <p:spPr>
          <a:xfrm flipH="1">
            <a:off x="3805119" y="4190749"/>
            <a:ext cx="670210" cy="18042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E8B77-89AC-4C83-B76C-CE392F6B47D8}"/>
              </a:ext>
            </a:extLst>
          </p:cNvPr>
          <p:cNvCxnSpPr>
            <a:cxnSpLocks noChangeShapeType="1"/>
            <a:endCxn id="6" idx="4"/>
          </p:cNvCxnSpPr>
          <p:nvPr/>
        </p:nvCxnSpPr>
        <p:spPr bwMode="auto">
          <a:xfrm>
            <a:off x="1252758" y="3801282"/>
            <a:ext cx="177883" cy="765669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25E92-C5AD-4310-98DD-85DAC3CF11DA}"/>
              </a:ext>
            </a:extLst>
          </p:cNvPr>
          <p:cNvCxnSpPr>
            <a:cxnSpLocks noChangeShapeType="1"/>
            <a:stCxn id="8" idx="2"/>
            <a:endCxn id="52" idx="3"/>
          </p:cNvCxnSpPr>
          <p:nvPr/>
        </p:nvCxnSpPr>
        <p:spPr bwMode="auto">
          <a:xfrm flipV="1">
            <a:off x="3802159" y="4178779"/>
            <a:ext cx="681725" cy="184609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37C5D-6F13-4C58-AAB0-3E654194EECF}"/>
              </a:ext>
            </a:extLst>
          </p:cNvPr>
          <p:cNvCxnSpPr>
            <a:cxnSpLocks noChangeShapeType="1"/>
            <a:stCxn id="7" idx="4"/>
            <a:endCxn id="10" idx="0"/>
          </p:cNvCxnSpPr>
          <p:nvPr/>
        </p:nvCxnSpPr>
        <p:spPr bwMode="auto">
          <a:xfrm flipH="1" flipV="1">
            <a:off x="3714569" y="3347365"/>
            <a:ext cx="83320" cy="1010744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039BCD-8EBE-4D91-BCAC-211885065E2D}"/>
              </a:ext>
            </a:extLst>
          </p:cNvPr>
          <p:cNvCxnSpPr>
            <a:cxnSpLocks/>
            <a:stCxn id="56" idx="0"/>
            <a:endCxn id="9" idx="4"/>
          </p:cNvCxnSpPr>
          <p:nvPr/>
        </p:nvCxnSpPr>
        <p:spPr>
          <a:xfrm flipH="1">
            <a:off x="4468938" y="3474968"/>
            <a:ext cx="840189" cy="7159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D038D-82E5-4E79-B475-F07BC7CD8203}"/>
              </a:ext>
            </a:extLst>
          </p:cNvPr>
          <p:cNvCxnSpPr>
            <a:cxnSpLocks/>
            <a:stCxn id="56" idx="0"/>
            <a:endCxn id="52" idx="0"/>
          </p:cNvCxnSpPr>
          <p:nvPr/>
        </p:nvCxnSpPr>
        <p:spPr>
          <a:xfrm flipH="1">
            <a:off x="5198067" y="3474968"/>
            <a:ext cx="111060" cy="15308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63C6E51-191E-49C8-9450-0BF5A6A1E925}"/>
              </a:ext>
            </a:extLst>
          </p:cNvPr>
          <p:cNvSpPr/>
          <p:nvPr/>
        </p:nvSpPr>
        <p:spPr>
          <a:xfrm>
            <a:off x="5520267" y="4307994"/>
            <a:ext cx="182880" cy="18288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C3F612-C007-46E7-8437-70D408443E2F}"/>
              </a:ext>
            </a:extLst>
          </p:cNvPr>
          <p:cNvCxnSpPr>
            <a:cxnSpLocks noChangeShapeType="1"/>
            <a:stCxn id="10" idx="2"/>
            <a:endCxn id="52" idx="3"/>
          </p:cNvCxnSpPr>
          <p:nvPr/>
        </p:nvCxnSpPr>
        <p:spPr bwMode="auto">
          <a:xfrm flipV="1">
            <a:off x="3805119" y="4178779"/>
            <a:ext cx="678765" cy="192398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17F1C8-AD47-4CBA-B883-9E889EDD168E}"/>
              </a:ext>
            </a:extLst>
          </p:cNvPr>
          <p:cNvCxnSpPr>
            <a:cxnSpLocks noChangeShapeType="1"/>
            <a:stCxn id="10" idx="2"/>
            <a:endCxn id="10" idx="0"/>
          </p:cNvCxnSpPr>
          <p:nvPr/>
        </p:nvCxnSpPr>
        <p:spPr bwMode="auto">
          <a:xfrm flipH="1" flipV="1">
            <a:off x="3714569" y="3347365"/>
            <a:ext cx="90550" cy="1023812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CD8FB46-564D-4A7D-A67F-487B7638532B}"/>
              </a:ext>
            </a:extLst>
          </p:cNvPr>
          <p:cNvCxnSpPr>
            <a:cxnSpLocks noChangeShapeType="1"/>
            <a:stCxn id="7" idx="4"/>
            <a:endCxn id="8" idx="2"/>
          </p:cNvCxnSpPr>
          <p:nvPr/>
        </p:nvCxnSpPr>
        <p:spPr bwMode="auto">
          <a:xfrm>
            <a:off x="3797889" y="4358109"/>
            <a:ext cx="4270" cy="5279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0893343-15FA-4F78-815E-49511517BEA1}"/>
              </a:ext>
            </a:extLst>
          </p:cNvPr>
          <p:cNvCxnSpPr>
            <a:cxnSpLocks noChangeShapeType="1"/>
            <a:stCxn id="8" idx="2"/>
            <a:endCxn id="56" idx="0"/>
          </p:cNvCxnSpPr>
          <p:nvPr/>
        </p:nvCxnSpPr>
        <p:spPr bwMode="auto">
          <a:xfrm flipV="1">
            <a:off x="3802159" y="3474968"/>
            <a:ext cx="1506968" cy="888420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19341E-3F4D-438C-9134-40742980F831}"/>
              </a:ext>
            </a:extLst>
          </p:cNvPr>
          <p:cNvCxnSpPr>
            <a:cxnSpLocks noChangeShapeType="1"/>
            <a:stCxn id="10" idx="2"/>
            <a:endCxn id="56" idx="0"/>
          </p:cNvCxnSpPr>
          <p:nvPr/>
        </p:nvCxnSpPr>
        <p:spPr bwMode="auto">
          <a:xfrm flipV="1">
            <a:off x="3805119" y="3474968"/>
            <a:ext cx="1504008" cy="896209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32447832-1DF2-44F3-B127-6D1004A6E4E5}"/>
              </a:ext>
            </a:extLst>
          </p:cNvPr>
          <p:cNvCxnSpPr>
            <a:cxnSpLocks noChangeShapeType="1"/>
            <a:stCxn id="8" idx="2"/>
            <a:endCxn id="56" idx="2"/>
          </p:cNvCxnSpPr>
          <p:nvPr/>
        </p:nvCxnSpPr>
        <p:spPr bwMode="auto">
          <a:xfrm>
            <a:off x="3802159" y="4363388"/>
            <a:ext cx="1404404" cy="643387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35BB050-6E44-4BBB-8123-7F8A941CC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75195" y="4154130"/>
            <a:ext cx="1149012" cy="220632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920D6591-1F15-442A-B726-14064D25D3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7890" y="4184453"/>
            <a:ext cx="1153209" cy="228522"/>
          </a:xfrm>
          <a:prstGeom prst="straightConnector1">
            <a:avLst/>
          </a:prstGeom>
          <a:noFill/>
          <a:ln w="38100">
            <a:solidFill>
              <a:srgbClr val="FFA200"/>
            </a:solidFill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BC5BB02D-EFAE-4F1B-8489-10917CD568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7801" y="4365517"/>
            <a:ext cx="1689938" cy="27250"/>
          </a:xfrm>
          <a:prstGeom prst="straightConnector1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E2C1FD98-172A-4FCC-8337-DE3418625434}"/>
              </a:ext>
            </a:extLst>
          </p:cNvPr>
          <p:cNvCxnSpPr>
            <a:cxnSpLocks noChangeShapeType="1"/>
            <a:stCxn id="7" idx="4"/>
          </p:cNvCxnSpPr>
          <p:nvPr/>
        </p:nvCxnSpPr>
        <p:spPr bwMode="auto">
          <a:xfrm>
            <a:off x="3797889" y="4358109"/>
            <a:ext cx="1813593" cy="37717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diamond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631FA52-40A8-46BF-8B70-3DB863D233F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483884" y="4178779"/>
            <a:ext cx="1155098" cy="2214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2848F4AE-60B3-41FF-AB52-4E6BB4D56281}"/>
              </a:ext>
            </a:extLst>
          </p:cNvPr>
          <p:cNvSpPr txBox="1">
            <a:spLocks/>
          </p:cNvSpPr>
          <p:nvPr/>
        </p:nvSpPr>
        <p:spPr>
          <a:xfrm>
            <a:off x="550187" y="5608506"/>
            <a:ext cx="5545813" cy="90883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Note: care </a:t>
            </a:r>
            <a:r>
              <a:rPr lang="en-US" dirty="0"/>
              <a:t>must be taken to account for the width of the agent!</a:t>
            </a:r>
          </a:p>
        </p:txBody>
      </p:sp>
    </p:spTree>
    <p:extLst>
      <p:ext uri="{BB962C8B-B14F-4D97-AF65-F5344CB8AC3E}">
        <p14:creationId xmlns:p14="http://schemas.microsoft.com/office/powerpoint/2010/main" val="15397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52" grpId="0" animBg="1"/>
      <p:bldP spid="56" grpId="0" animBg="1"/>
      <p:bldP spid="9" grpId="0" animBg="1"/>
      <p:bldP spid="7" grpId="0" animBg="1"/>
      <p:bldP spid="8" grpId="0" animBg="1"/>
      <p:bldP spid="2" grpId="0" build="p"/>
      <p:bldP spid="6" grpId="0" animBg="1"/>
      <p:bldP spid="12" grpId="0" animBg="1"/>
      <p:bldP spid="27" grpId="0" animBg="1"/>
      <p:bldP spid="14" grpId="0"/>
      <p:bldP spid="60" grpId="0" animBg="1"/>
      <p:bldP spid="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D55EE9-ED14-42C9-9D65-A4951A85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57" y="1682342"/>
            <a:ext cx="11143535" cy="29102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Even after refining, the resulting path often has unrealistic hard edges / turns. We can use </a:t>
            </a:r>
            <a:r>
              <a:rPr lang="en-US" b="1" dirty="0">
                <a:solidFill>
                  <a:srgbClr val="00FF00"/>
                </a:solidFill>
              </a:rPr>
              <a:t>path smoothing</a:t>
            </a:r>
            <a:r>
              <a:rPr lang="en-US" dirty="0"/>
              <a:t> techniques to achieve a result that is less jarring. </a:t>
            </a:r>
          </a:p>
          <a:p>
            <a:endParaRPr lang="en-US" dirty="0"/>
          </a:p>
          <a:p>
            <a:r>
              <a:rPr lang="en-US" u="sng" dirty="0"/>
              <a:t>Approaches</a:t>
            </a:r>
          </a:p>
          <a:p>
            <a:pPr lvl="1"/>
            <a:r>
              <a:rPr lang="en-US" sz="3600" dirty="0"/>
              <a:t> Splines (rare)</a:t>
            </a:r>
          </a:p>
          <a:p>
            <a:pPr lvl="1"/>
            <a:r>
              <a:rPr lang="en-US" sz="3600" dirty="0"/>
              <a:t> Turn radius integration</a:t>
            </a:r>
          </a:p>
          <a:p>
            <a:pPr lvl="1"/>
            <a:r>
              <a:rPr lang="en-US" sz="3600" dirty="0"/>
              <a:t> Directional A*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B4BBD3-5445-49D8-8FFB-AB08F684224E}"/>
              </a:ext>
            </a:extLst>
          </p:cNvPr>
          <p:cNvGrpSpPr/>
          <p:nvPr/>
        </p:nvGrpSpPr>
        <p:grpSpPr>
          <a:xfrm>
            <a:off x="6510322" y="2552353"/>
            <a:ext cx="807217" cy="816698"/>
            <a:chOff x="6510322" y="2552353"/>
            <a:chExt cx="807217" cy="81669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2B7F769-88BA-43C3-A6C8-38EC4DCB37C0}"/>
                </a:ext>
              </a:extLst>
            </p:cNvPr>
            <p:cNvSpPr/>
            <p:nvPr/>
          </p:nvSpPr>
          <p:spPr>
            <a:xfrm>
              <a:off x="6775656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39E56-D254-4E49-8BE9-C7D0E17C06C6}"/>
                </a:ext>
              </a:extLst>
            </p:cNvPr>
            <p:cNvSpPr/>
            <p:nvPr/>
          </p:nvSpPr>
          <p:spPr>
            <a:xfrm>
              <a:off x="7043361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C468A4D-962C-4642-9906-D50764FBFB4B}"/>
                </a:ext>
              </a:extLst>
            </p:cNvPr>
            <p:cNvSpPr/>
            <p:nvPr/>
          </p:nvSpPr>
          <p:spPr>
            <a:xfrm>
              <a:off x="6775656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745B326-2065-454D-8995-54FD9FD681AD}"/>
                </a:ext>
              </a:extLst>
            </p:cNvPr>
            <p:cNvSpPr/>
            <p:nvPr/>
          </p:nvSpPr>
          <p:spPr>
            <a:xfrm>
              <a:off x="6786117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C75C1AC-55C6-4DAD-9C62-440183783FE6}"/>
                </a:ext>
              </a:extLst>
            </p:cNvPr>
            <p:cNvSpPr/>
            <p:nvPr/>
          </p:nvSpPr>
          <p:spPr>
            <a:xfrm>
              <a:off x="6510322" y="2552353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855567-8AE1-4D30-A1D9-C983BD35642D}"/>
                </a:ext>
              </a:extLst>
            </p:cNvPr>
            <p:cNvSpPr/>
            <p:nvPr/>
          </p:nvSpPr>
          <p:spPr>
            <a:xfrm>
              <a:off x="6510322" y="2828425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FD346CB-0DBB-4A56-A18E-A79DC7B6B767}"/>
                </a:ext>
              </a:extLst>
            </p:cNvPr>
            <p:cNvSpPr/>
            <p:nvPr/>
          </p:nvSpPr>
          <p:spPr>
            <a:xfrm>
              <a:off x="6510322" y="3094731"/>
              <a:ext cx="274178" cy="27432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FFFFE5E-9470-469C-862E-4BE295E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Smoothing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CC7940-87CB-4845-8A8B-99045536C181}"/>
              </a:ext>
            </a:extLst>
          </p:cNvPr>
          <p:cNvGrpSpPr/>
          <p:nvPr/>
        </p:nvGrpSpPr>
        <p:grpSpPr>
          <a:xfrm>
            <a:off x="7060295" y="2841554"/>
            <a:ext cx="1371600" cy="1371600"/>
            <a:chOff x="4723496" y="2765355"/>
            <a:chExt cx="1371600" cy="13716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DF38FD-85B1-4BD7-B22E-F9CA60349760}"/>
                </a:ext>
              </a:extLst>
            </p:cNvPr>
            <p:cNvGrpSpPr/>
            <p:nvPr/>
          </p:nvGrpSpPr>
          <p:grpSpPr>
            <a:xfrm>
              <a:off x="4723496" y="2765355"/>
              <a:ext cx="1371600" cy="1371600"/>
              <a:chOff x="8633856" y="2549283"/>
              <a:chExt cx="2744625" cy="2743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2654B8E-C771-41B2-B620-0295491FD616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C85C9E-5B1D-4073-848F-0DDF5BADFBE9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7749BE0-551D-4C62-BA1C-DB5B291377E2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74505A-9C18-4F0D-B9DC-AEDBAE60A0A3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2111C81-150B-4F30-81FE-2D682CDA65FA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0D58DF-46DD-4C8C-8AA5-0902C990256D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6C5652-14FC-4818-88E1-3B6F094630D9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528E4B-95A3-44DA-AB59-4AC738E0EFE3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543E9B-AAD8-492F-AB65-81BFCFDAD503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6BCCD56-8ECE-48A2-B1F7-F69FD7C84249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B14678D-8292-476E-99BE-7AD6EEA4ECD6}"/>
                </a:ext>
              </a:extLst>
            </p:cNvPr>
            <p:cNvGrpSpPr/>
            <p:nvPr/>
          </p:nvGrpSpPr>
          <p:grpSpPr>
            <a:xfrm>
              <a:off x="4837203" y="2897363"/>
              <a:ext cx="1124712" cy="1124712"/>
              <a:chOff x="4837203" y="2897363"/>
              <a:chExt cx="1229770" cy="123648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2169BEF-82A2-4D6F-BD8F-7F730BD30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55662" y="412994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0941F5-15D3-426A-B9F2-6CD01FA32A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761119" y="4133850"/>
                <a:ext cx="305854" cy="0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331D4F-5347-4E95-9C6A-C8CDC464CA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41034" y="3800445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9EF0FE-810D-41BD-AD81-130819FE1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50205" y="3502161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FFF08A-A1DC-4DF8-9B3B-7AC1CC8BD7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7203" y="3188738"/>
                <a:ext cx="307943" cy="313423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62BDEF3-9A16-4FD3-A17A-B3ECDB789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289736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0F8DBE-C31A-4343-A68B-65363A3B9BE5}"/>
              </a:ext>
            </a:extLst>
          </p:cNvPr>
          <p:cNvGrpSpPr/>
          <p:nvPr/>
        </p:nvGrpSpPr>
        <p:grpSpPr>
          <a:xfrm>
            <a:off x="4406355" y="4855818"/>
            <a:ext cx="1371601" cy="1371600"/>
            <a:chOff x="4723495" y="4762684"/>
            <a:chExt cx="1371601" cy="13716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7E4BF86-EA59-49A5-BB15-3505B5EA6344}"/>
                </a:ext>
              </a:extLst>
            </p:cNvPr>
            <p:cNvGrpSpPr/>
            <p:nvPr/>
          </p:nvGrpSpPr>
          <p:grpSpPr>
            <a:xfrm>
              <a:off x="4723495" y="4762684"/>
              <a:ext cx="1371601" cy="1371600"/>
              <a:chOff x="8633854" y="2549283"/>
              <a:chExt cx="2744627" cy="27432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CE0D0FC-FC25-40A1-87A2-DECE87A686D7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286B7C-4DD4-4123-95F2-DDD516547C8E}"/>
                  </a:ext>
                </a:extLst>
              </p:cNvPr>
              <p:cNvSpPr/>
              <p:nvPr/>
            </p:nvSpPr>
            <p:spPr>
              <a:xfrm>
                <a:off x="8633854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59276E5-66D9-4564-BB0A-731E04FF1D83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FE6353-E914-46B7-965F-2E2D47438FD7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45171F-BC96-4D79-B43A-F3EDBE4DA1AF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3A09E7-9F09-40BF-9F1A-A6C24A032688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F3F2978-B80B-4941-9E13-6BBEF638226A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2F7C66-F40F-460C-97AB-C37999B99BB8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D80D22-E850-4769-8382-4EDADD298B05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9F4A006-B699-447E-B3C4-66C7742A641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12C7CC4-91A4-41DD-9E2F-6FD9CE418C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47971" y="4888796"/>
              <a:ext cx="1115568" cy="1138919"/>
              <a:chOff x="4842768" y="4601093"/>
              <a:chExt cx="1224205" cy="124983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CC9AC40-43A3-438A-9D16-3CD627FE8A67}"/>
                  </a:ext>
                </a:extLst>
              </p:cNvPr>
              <p:cNvCxnSpPr>
                <a:cxnSpLocks noChangeShapeType="1"/>
                <a:stCxn id="36" idx="0"/>
              </p:cNvCxnSpPr>
              <p:nvPr/>
            </p:nvCxnSpPr>
            <p:spPr bwMode="auto">
              <a:xfrm>
                <a:off x="5566255" y="5825586"/>
                <a:ext cx="500718" cy="3527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diamond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36E9127-B28E-4E94-81C8-D0B5E3748F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39767" y="5184853"/>
                <a:ext cx="6076" cy="21780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F3F825-B9AC-4F4F-B475-EB02F7882C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49146" y="4601093"/>
                <a:ext cx="0" cy="305854"/>
              </a:xfrm>
              <a:prstGeom prst="straightConnector1">
                <a:avLst/>
              </a:prstGeom>
              <a:noFill/>
              <a:ln w="76200">
                <a:solidFill>
                  <a:srgbClr val="FFA200"/>
                </a:solidFill>
                <a:round/>
                <a:headEnd/>
                <a:tailEnd type="none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CF3F19A5-56E1-40A1-A163-22EA8EFE38EE}"/>
                  </a:ext>
                </a:extLst>
              </p:cNvPr>
              <p:cNvSpPr/>
              <p:nvPr/>
            </p:nvSpPr>
            <p:spPr>
              <a:xfrm rot="10800000">
                <a:off x="4848453" y="4747427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6E11E6CE-5F86-44A2-841D-E0B9FA223B38}"/>
                  </a:ext>
                </a:extLst>
              </p:cNvPr>
              <p:cNvSpPr/>
              <p:nvPr/>
            </p:nvSpPr>
            <p:spPr>
              <a:xfrm>
                <a:off x="4842768" y="504877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5EF08D-4B0F-4602-8068-B7CB9462BE66}"/>
                  </a:ext>
                </a:extLst>
              </p:cNvPr>
              <p:cNvSpPr/>
              <p:nvPr/>
            </p:nvSpPr>
            <p:spPr>
              <a:xfrm rot="10800000">
                <a:off x="5144130" y="5247418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FF0B1CDB-3EB1-4A5E-8D75-365DE28C1598}"/>
                  </a:ext>
                </a:extLst>
              </p:cNvPr>
              <p:cNvSpPr/>
              <p:nvPr/>
            </p:nvSpPr>
            <p:spPr>
              <a:xfrm>
                <a:off x="5113782" y="5549171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4A215846-EE76-4A2A-9C10-F266D2379352}"/>
                  </a:ext>
                </a:extLst>
              </p:cNvPr>
              <p:cNvSpPr/>
              <p:nvPr/>
            </p:nvSpPr>
            <p:spPr>
              <a:xfrm rot="10800000">
                <a:off x="5415379" y="5523834"/>
                <a:ext cx="301752" cy="301752"/>
              </a:xfrm>
              <a:prstGeom prst="arc">
                <a:avLst/>
              </a:prstGeom>
              <a:ln w="76200">
                <a:solidFill>
                  <a:srgbClr val="FFA2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BA3F03D-2529-4506-AA75-288A51502CF7}"/>
              </a:ext>
            </a:extLst>
          </p:cNvPr>
          <p:cNvGrpSpPr/>
          <p:nvPr/>
        </p:nvGrpSpPr>
        <p:grpSpPr>
          <a:xfrm>
            <a:off x="7060295" y="4855818"/>
            <a:ext cx="1371600" cy="1371600"/>
            <a:chOff x="7060295" y="4855818"/>
            <a:chExt cx="1371600" cy="137160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0E5738F-99D1-4D96-9DA9-E5224544147F}"/>
                </a:ext>
              </a:extLst>
            </p:cNvPr>
            <p:cNvGrpSpPr/>
            <p:nvPr/>
          </p:nvGrpSpPr>
          <p:grpSpPr>
            <a:xfrm>
              <a:off x="7060295" y="4855818"/>
              <a:ext cx="1371600" cy="1371600"/>
              <a:chOff x="8633856" y="2549283"/>
              <a:chExt cx="2744625" cy="274320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F8B2CFC-CDB3-47E2-8F88-2B43CAE312BD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A48D338-4B6D-47D1-9F7A-F4F4D63B85C5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0C5FE31-D1D3-4B14-85D4-BD85A87DA3FC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AC80DA-669B-4F6D-9DBF-8D89437DFDE5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9A5EF15-5822-4731-B5A5-FE64B6660779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F04EE75-2EDB-4033-BC12-9018A3977362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443E66-1EAE-4649-B771-46A51D400A11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6230F5F-536D-489C-A6F0-93C26B3F436C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267E46-782C-4B1B-9100-600F69B0983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8FB1A9D-803D-4A41-BD1D-A79BEB80276D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2C5EABF-BEB0-4300-B420-46B539BDBA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450274" y="6112540"/>
              <a:ext cx="839973" cy="8202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B53ECE-12D0-4619-834B-C82B13E4DE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84421" y="4996791"/>
              <a:ext cx="504" cy="85859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5C8E0309-5C1A-415E-BBB2-6F246AA77815}"/>
                </a:ext>
              </a:extLst>
            </p:cNvPr>
            <p:cNvSpPr/>
            <p:nvPr/>
          </p:nvSpPr>
          <p:spPr>
            <a:xfrm rot="10800000">
              <a:off x="7184421" y="5568126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8FE6D06-09A5-485B-A9A6-3DBD3C0F082C}"/>
              </a:ext>
            </a:extLst>
          </p:cNvPr>
          <p:cNvGrpSpPr/>
          <p:nvPr/>
        </p:nvGrpSpPr>
        <p:grpSpPr>
          <a:xfrm>
            <a:off x="7188919" y="2848694"/>
            <a:ext cx="513" cy="228600"/>
            <a:chOff x="7196871" y="2848694"/>
            <a:chExt cx="513" cy="22860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1287790-F606-44DB-AF89-7604313FB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7384" y="2848694"/>
              <a:ext cx="0" cy="2286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909F9DC-82AB-4266-9728-AA9CFF2F9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71" y="2874092"/>
              <a:ext cx="0" cy="182880"/>
            </a:xfrm>
            <a:prstGeom prst="straightConnector1">
              <a:avLst/>
            </a:prstGeom>
            <a:ln w="38100">
              <a:solidFill>
                <a:srgbClr val="00FF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17A5F1-6EFF-4F88-82CE-39D89B9D57BC}"/>
              </a:ext>
            </a:extLst>
          </p:cNvPr>
          <p:cNvGrpSpPr/>
          <p:nvPr/>
        </p:nvGrpSpPr>
        <p:grpSpPr>
          <a:xfrm>
            <a:off x="9167447" y="4575349"/>
            <a:ext cx="1917675" cy="1657152"/>
            <a:chOff x="9167447" y="4575349"/>
            <a:chExt cx="1917675" cy="16571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D2D02B8-4CE7-4EA0-A402-1EA53A8D2502}"/>
                </a:ext>
              </a:extLst>
            </p:cNvPr>
            <p:cNvGrpSpPr/>
            <p:nvPr/>
          </p:nvGrpSpPr>
          <p:grpSpPr>
            <a:xfrm>
              <a:off x="9167447" y="4575349"/>
              <a:ext cx="808325" cy="835568"/>
              <a:chOff x="9167447" y="4575349"/>
              <a:chExt cx="808325" cy="835568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82CFB36-6E29-4C0D-B0A9-37900572D424}"/>
                  </a:ext>
                </a:extLst>
              </p:cNvPr>
              <p:cNvSpPr/>
              <p:nvPr/>
            </p:nvSpPr>
            <p:spPr>
              <a:xfrm>
                <a:off x="9424329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52ABA8D-CE3A-4B26-8D61-2BE37F9749A2}"/>
                  </a:ext>
                </a:extLst>
              </p:cNvPr>
              <p:cNvSpPr/>
              <p:nvPr/>
            </p:nvSpPr>
            <p:spPr>
              <a:xfrm>
                <a:off x="9167977" y="5136597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F2B54D2-3AAB-4388-9920-87BC79324195}"/>
                  </a:ext>
                </a:extLst>
              </p:cNvPr>
              <p:cNvSpPr/>
              <p:nvPr/>
            </p:nvSpPr>
            <p:spPr>
              <a:xfrm>
                <a:off x="9701594" y="4576598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5AC2B34-C9F7-4A46-9FEE-BD56A949376F}"/>
                  </a:ext>
                </a:extLst>
              </p:cNvPr>
              <p:cNvSpPr/>
              <p:nvPr/>
            </p:nvSpPr>
            <p:spPr>
              <a:xfrm>
                <a:off x="9423805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48A8B99-B791-41EA-BAA2-01AFD1BBA9E9}"/>
                  </a:ext>
                </a:extLst>
              </p:cNvPr>
              <p:cNvSpPr/>
              <p:nvPr/>
            </p:nvSpPr>
            <p:spPr>
              <a:xfrm>
                <a:off x="9448188" y="4577798"/>
                <a:ext cx="267899" cy="27737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293144-69D2-43A8-9EF9-ABB0113C6741}"/>
                  </a:ext>
                </a:extLst>
              </p:cNvPr>
              <p:cNvSpPr/>
              <p:nvPr/>
            </p:nvSpPr>
            <p:spPr>
              <a:xfrm>
                <a:off x="9167447" y="4575349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8702756-3A3C-4834-AEEB-07086BEF3B9E}"/>
                  </a:ext>
                </a:extLst>
              </p:cNvPr>
              <p:cNvSpPr/>
              <p:nvPr/>
            </p:nvSpPr>
            <p:spPr>
              <a:xfrm>
                <a:off x="9167447" y="4852670"/>
                <a:ext cx="274178" cy="2743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A68B7A-28CB-449D-9EE4-52BBEB0D445E}"/>
                </a:ext>
              </a:extLst>
            </p:cNvPr>
            <p:cNvGrpSpPr/>
            <p:nvPr/>
          </p:nvGrpSpPr>
          <p:grpSpPr>
            <a:xfrm>
              <a:off x="9713522" y="4860901"/>
              <a:ext cx="1371600" cy="1371600"/>
              <a:chOff x="8633856" y="2549283"/>
              <a:chExt cx="2744625" cy="27432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16EB14-9B9D-4306-ABC1-FE7A2D3DA679}"/>
                  </a:ext>
                </a:extLst>
              </p:cNvPr>
              <p:cNvSpPr/>
              <p:nvPr/>
            </p:nvSpPr>
            <p:spPr>
              <a:xfrm>
                <a:off x="9170358" y="4201872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5C9E502-FFA0-4968-BA4B-C6EBE5261F18}"/>
                  </a:ext>
                </a:extLst>
              </p:cNvPr>
              <p:cNvSpPr/>
              <p:nvPr/>
            </p:nvSpPr>
            <p:spPr>
              <a:xfrm>
                <a:off x="8633856" y="2549283"/>
                <a:ext cx="2743200" cy="2743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D119EF0-88B5-4A73-BFB4-6A00F4708915}"/>
                  </a:ext>
                </a:extLst>
              </p:cNvPr>
              <p:cNvSpPr/>
              <p:nvPr/>
            </p:nvSpPr>
            <p:spPr>
              <a:xfrm>
                <a:off x="9731136" y="3646563"/>
                <a:ext cx="1647345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7CA95FC-5A68-43A6-A450-D29A65E66AC4}"/>
                  </a:ext>
                </a:extLst>
              </p:cNvPr>
              <p:cNvSpPr/>
              <p:nvPr/>
            </p:nvSpPr>
            <p:spPr>
              <a:xfrm>
                <a:off x="9182496" y="254928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B47D96F-1A02-426D-B96A-1B7AD2AE8E11}"/>
                  </a:ext>
                </a:extLst>
              </p:cNvPr>
              <p:cNvSpPr/>
              <p:nvPr/>
            </p:nvSpPr>
            <p:spPr>
              <a:xfrm>
                <a:off x="10828416" y="4195203"/>
                <a:ext cx="54864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6B10610-6881-4DBA-949C-6DBF03BD9C6A}"/>
                  </a:ext>
                </a:extLst>
              </p:cNvPr>
              <p:cNvSpPr/>
              <p:nvPr/>
            </p:nvSpPr>
            <p:spPr>
              <a:xfrm>
                <a:off x="9731136" y="4743843"/>
                <a:ext cx="1097280" cy="54864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5C334A0-0C80-4926-B0C2-52A5CD53E67D}"/>
                  </a:ext>
                </a:extLst>
              </p:cNvPr>
              <p:cNvSpPr/>
              <p:nvPr/>
            </p:nvSpPr>
            <p:spPr>
              <a:xfrm>
                <a:off x="10279776" y="4195203"/>
                <a:ext cx="546265" cy="5486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D11C95-BB86-4282-9F0D-946B648B6EDF}"/>
                  </a:ext>
                </a:extLst>
              </p:cNvPr>
              <p:cNvSpPr/>
              <p:nvPr/>
            </p:nvSpPr>
            <p:spPr>
              <a:xfrm>
                <a:off x="9731136" y="2549283"/>
                <a:ext cx="1645445" cy="1090611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68B28BD-78CF-4BEA-AFB6-38D7C255DA11}"/>
                  </a:ext>
                </a:extLst>
              </p:cNvPr>
              <p:cNvSpPr/>
              <p:nvPr/>
            </p:nvSpPr>
            <p:spPr>
              <a:xfrm>
                <a:off x="10279776" y="4743843"/>
                <a:ext cx="546028" cy="548640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467EE9-5397-4058-A372-B66E9CA1C5B5}"/>
                  </a:ext>
                </a:extLst>
              </p:cNvPr>
              <p:cNvSpPr/>
              <p:nvPr/>
            </p:nvSpPr>
            <p:spPr>
              <a:xfrm>
                <a:off x="9729948" y="3097923"/>
                <a:ext cx="1095855" cy="1097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4421645-BDB0-4EC6-B9BE-24067BB851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12116" y="6117621"/>
              <a:ext cx="831873" cy="3121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diamond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4423CFC-A0B7-4F08-97D7-37660BFB35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838809" y="5552744"/>
              <a:ext cx="4292" cy="302966"/>
            </a:xfrm>
            <a:prstGeom prst="straightConnector1">
              <a:avLst/>
            </a:prstGeom>
            <a:noFill/>
            <a:ln w="76200">
              <a:solidFill>
                <a:srgbClr val="FFA200"/>
              </a:solidFill>
              <a:round/>
              <a:headEnd/>
              <a:tailEnd type="non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194470D5-EC4D-4C45-A102-4EFD47CA001E}"/>
                </a:ext>
              </a:extLst>
            </p:cNvPr>
            <p:cNvSpPr/>
            <p:nvPr/>
          </p:nvSpPr>
          <p:spPr>
            <a:xfrm rot="10800000">
              <a:off x="9293802" y="4736953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60A2045-8F50-43B8-8D7E-F719EB916EAB}"/>
                </a:ext>
              </a:extLst>
            </p:cNvPr>
            <p:cNvSpPr/>
            <p:nvPr/>
          </p:nvSpPr>
          <p:spPr>
            <a:xfrm>
              <a:off x="9285906" y="4741970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CCAB9748-989C-4F2A-8BC7-A89CA6D727C0}"/>
                </a:ext>
              </a:extLst>
            </p:cNvPr>
            <p:cNvSpPr/>
            <p:nvPr/>
          </p:nvSpPr>
          <p:spPr>
            <a:xfrm flipH="1">
              <a:off x="9294410" y="4740599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55D24B9-96B6-451A-870C-84C4B7EB45CC}"/>
                </a:ext>
              </a:extLst>
            </p:cNvPr>
            <p:cNvSpPr/>
            <p:nvPr/>
          </p:nvSpPr>
          <p:spPr>
            <a:xfrm>
              <a:off x="9296500" y="5285347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9DB6D7A-E2E4-4245-87EC-9AA7C9B87BC5}"/>
                </a:ext>
              </a:extLst>
            </p:cNvPr>
            <p:cNvSpPr/>
            <p:nvPr/>
          </p:nvSpPr>
          <p:spPr>
            <a:xfrm rot="10800000">
              <a:off x="9838809" y="5575388"/>
              <a:ext cx="548640" cy="548640"/>
            </a:xfrm>
            <a:prstGeom prst="arc">
              <a:avLst/>
            </a:prstGeom>
            <a:ln w="76200">
              <a:solidFill>
                <a:srgbClr val="FFA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39B8B2C5-9F8D-4A44-B179-BC8013AC904C}"/>
              </a:ext>
            </a:extLst>
          </p:cNvPr>
          <p:cNvSpPr/>
          <p:nvPr/>
        </p:nvSpPr>
        <p:spPr>
          <a:xfrm rot="5400000">
            <a:off x="7592603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E12E5242-C062-4BA6-985F-47B0C0110870}"/>
              </a:ext>
            </a:extLst>
          </p:cNvPr>
          <p:cNvSpPr/>
          <p:nvPr/>
        </p:nvSpPr>
        <p:spPr>
          <a:xfrm rot="8826203">
            <a:off x="6385892" y="4413606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Right 153">
            <a:extLst>
              <a:ext uri="{FF2B5EF4-FFF2-40B4-BE49-F238E27FC236}">
                <a16:creationId xmlns:a16="http://schemas.microsoft.com/office/drawing/2014/main" id="{B7F2E999-B60E-4C0F-9F94-29BB05864B0E}"/>
              </a:ext>
            </a:extLst>
          </p:cNvPr>
          <p:cNvSpPr/>
          <p:nvPr/>
        </p:nvSpPr>
        <p:spPr>
          <a:xfrm rot="12773797" flipH="1">
            <a:off x="8817121" y="4416439"/>
            <a:ext cx="333530" cy="274178"/>
          </a:xfrm>
          <a:prstGeom prst="rightArrow">
            <a:avLst/>
          </a:prstGeom>
          <a:solidFill>
            <a:srgbClr val="FFA2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0" grpId="0" animBg="1"/>
      <p:bldP spid="153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1396363"/>
            <a:ext cx="11935691" cy="80393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3466773-AC1F-4C0B-AF1E-04011C98DB98}"/>
              </a:ext>
            </a:extLst>
          </p:cNvPr>
          <p:cNvSpPr txBox="1">
            <a:spLocks/>
          </p:cNvSpPr>
          <p:nvPr/>
        </p:nvSpPr>
        <p:spPr>
          <a:xfrm>
            <a:off x="881098" y="2366214"/>
            <a:ext cx="10787607" cy="30367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◦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itchFamily="18" charset="2"/>
              <a:buChar char="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Calibri" panose="020F0502020204030204" pitchFamily="34" charset="0"/>
              <a:buChar char="−"/>
              <a:defRPr sz="1400" b="0" i="0" kern="1200">
                <a:solidFill>
                  <a:schemeClr val="tx1"/>
                </a:solidFill>
                <a:latin typeface="Arial Regular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Infinite_Loop84. 2009.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String Pulling Explained.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Gamedev.net Forums.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3"/>
              </a:rPr>
              <a:t>https://www.gamedev.net/forums/topic/539575-string-pulling-explained/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Funnel Algorithm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Ash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Hamnett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: Junior Games Programmer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4"/>
              </a:rPr>
              <a:t>http://ahamnett.blogspot.com/2012/10/funnel-algorithm.html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Dan Sunday. 2012.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Area of Triangles and Polygons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Geometry Algorithms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b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5"/>
              </a:rPr>
              <a:t>http://geomalgorithms.com/a01-_area.html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Marco Pinter. 2001. 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Toward More Realistic Pathfinding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 err="1">
                <a:solidFill>
                  <a:schemeClr val="bg1"/>
                </a:solidFill>
                <a:latin typeface="Garamond" panose="02020404030301010803" pitchFamily="18" charset="0"/>
              </a:rPr>
              <a:t>Gamasutra</a:t>
            </a:r>
            <a:r>
              <a:rPr lang="en-US" sz="3200" i="1" dirty="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  <a:r>
              <a:rPr lang="en-US" sz="3200" dirty="0">
                <a:solidFill>
                  <a:schemeClr val="bg1"/>
                </a:solidFill>
                <a:latin typeface="Garamond" panose="02020404030301010803" pitchFamily="18" charset="0"/>
                <a:hlinkClick r:id="rId6"/>
              </a:rPr>
              <a:t>https://www.gamasutra.com/view/feature/131505/toward_more_realistic_pathfinding.php</a:t>
            </a:r>
            <a:endParaRPr lang="en-US" sz="32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1163</TotalTime>
  <Words>671</Words>
  <Application>Microsoft Office PowerPoint</Application>
  <PresentationFormat>Widescreen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Regular</vt:lpstr>
      <vt:lpstr>Open Sans</vt:lpstr>
      <vt:lpstr>Arial</vt:lpstr>
      <vt:lpstr>Calibri</vt:lpstr>
      <vt:lpstr>Consolas</vt:lpstr>
      <vt:lpstr>Garamond</vt:lpstr>
      <vt:lpstr>Tw Cen MT</vt:lpstr>
      <vt:lpstr>Wingdings</vt:lpstr>
      <vt:lpstr>Wingdings 3</vt:lpstr>
      <vt:lpstr>Integral</vt:lpstr>
      <vt:lpstr>Search Graphs</vt:lpstr>
      <vt:lpstr>Search Graphs</vt:lpstr>
      <vt:lpstr>Automatic Graph Generation</vt:lpstr>
      <vt:lpstr>Path Refinement</vt:lpstr>
      <vt:lpstr>String-Pulling</vt:lpstr>
      <vt:lpstr>Funneling</vt:lpstr>
      <vt:lpstr>Path Smoothing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Jeremiah Blanchard</cp:lastModifiedBy>
  <cp:revision>153</cp:revision>
  <dcterms:created xsi:type="dcterms:W3CDTF">2018-09-23T01:33:33Z</dcterms:created>
  <dcterms:modified xsi:type="dcterms:W3CDTF">2020-01-30T19:09:35Z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