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6"/>
  </p:notesMasterIdLst>
  <p:sldIdLst>
    <p:sldId id="277" r:id="rId2"/>
    <p:sldId id="288" r:id="rId3"/>
    <p:sldId id="310" r:id="rId4"/>
    <p:sldId id="292" r:id="rId5"/>
    <p:sldId id="294" r:id="rId6"/>
    <p:sldId id="311" r:id="rId7"/>
    <p:sldId id="302" r:id="rId8"/>
    <p:sldId id="296" r:id="rId9"/>
    <p:sldId id="298" r:id="rId10"/>
    <p:sldId id="299" r:id="rId11"/>
    <p:sldId id="303" r:id="rId12"/>
    <p:sldId id="304" r:id="rId13"/>
    <p:sldId id="305" r:id="rId14"/>
    <p:sldId id="276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122" d="100"/>
          <a:sy n="122" d="100"/>
        </p:scale>
        <p:origin x="80" y="4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2020-03-25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3743523-9F95-4606-B62D-C8929718E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C807D90B-B841-4A88-8217-57FCF5FEFA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3ECA4B4F-8C10-4406-84B8-960756222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0C80B3-3973-49DE-A610-BF2849C81FFD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AA7942C-4854-41F5-8ACA-A28259C7F0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22AA2D6-58AE-4135-ABF7-23CC60E312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E06D5DCA-D3E1-4C44-956C-0B8851E6B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C9922-45BC-46C3-8718-5466C63CBF39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73997DA4-2E12-4C7E-B4D6-2A586999DC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EC08CE89-B0A1-4E9D-8D22-B193EFCD5C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A9EB2CFE-6399-4932-B6B4-95558C036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4E0BCB-C564-42AC-B195-DE72536EA2A8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AFDE0DBA-5E76-40F9-ABB3-BC53934EBC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EDA65DF-4B5A-44CA-90DD-1D09DDE846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94641CAF-E04C-493C-8E88-5F2BB504D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F73B3F-E9BA-4117-A02F-9B296A6165CF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7D3078EE-E474-4FB4-A470-FB1C8F5174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71CD831-94EE-4FD7-9958-1BC2405A25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99FCB09-9D97-497E-8967-A561B3CD1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585862-5564-4238-A110-2B9C9CF16E7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A3F7D149-1C62-4A20-A7C5-4D98470C14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DDFC0F43-258D-4D88-93C4-B5231A84BF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CF4016B1-7316-4D7F-BBF4-F8A372539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55E006-3EF1-404C-B88F-BAF46AFFA833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43761218-78C3-4BCC-94E1-B98CD2DF7F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23E97B6A-B856-4032-941E-7AA4ACA504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1B672E1-2ADB-4D5D-A11D-B443F73FE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59E75-57DD-40A5-8AA5-F7F0B53D25A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47CF222-9B16-48BA-A88F-033D6830BB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24FEF411-5151-42D7-9278-BD79AB8DBF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375DAE1-DDC9-4302-BA7D-6892383BC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AB19C6-C5E5-4C53-8E45-066C227A7C9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D8EA4483-7459-4BA4-B9EE-DDBB7B4C77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084D4DA7-7F3F-4F51-80BA-97BD4071BA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1826950-13B4-4B78-AAF7-B933DFE68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19BF0D-C259-4E61-97A4-EAD5B7986AD0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32D6043A-D826-4B07-AEDA-62B81D9F43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E683627-6A4D-483B-A3CB-B15CFC681F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C783D08-AF1A-42CA-939A-12655D907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1570E8-E423-46A2-A4B6-A76BA161DD67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60DDE9E7-8484-4315-BB8F-A3E1E87868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3F0BD4D-8770-4EA7-8541-DF963C811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BFB7FDE-BE0F-4482-9B25-CF8D9BA63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AB85E0-D471-4E5E-AC56-A2C18E22189B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>
            <a:extLst>
              <a:ext uri="{FF2B5EF4-FFF2-40B4-BE49-F238E27FC236}">
                <a16:creationId xmlns:a16="http://schemas.microsoft.com/office/drawing/2014/main" id="{92951A8E-CDD5-4E6F-AFC9-E7F190AB0B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6" name="Notes Placeholder 2">
            <a:extLst>
              <a:ext uri="{FF2B5EF4-FFF2-40B4-BE49-F238E27FC236}">
                <a16:creationId xmlns:a16="http://schemas.microsoft.com/office/drawing/2014/main" id="{1D5264CD-E5F7-429D-B1FB-D2E1080A74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7A0F14E9-2899-4BED-9CCF-1773F5E91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FE4BFCF4-7CCD-4985-B1FF-A0AB98644B42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Techniques for Turn-Based Games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93BE481-E428-4D84-BC75-AF758800FB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Game-Playing</a:t>
            </a:r>
            <a:br>
              <a:rPr lang="en-US" dirty="0">
                <a:ea typeface="+mj-ea"/>
              </a:rPr>
            </a:br>
            <a:r>
              <a:rPr lang="en-US" sz="3200" b="0" dirty="0"/>
              <a:t>Minimax Issue Mitigation</a:t>
            </a:r>
            <a:endParaRPr lang="en-US" sz="3200" b="0" u="sng" dirty="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EFC0AD4-0F4D-44AB-B62F-ED1A55BDE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3937" y="1320801"/>
            <a:ext cx="4321126" cy="627574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u="sng" dirty="0">
                <a:ea typeface="ＭＳ Ｐゴシック" panose="020B0600070205080204" pitchFamily="34" charset="-128"/>
              </a:rPr>
              <a:t>Player Order Logic (Forfeit Example)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We can incorporate the loss of a move by a player:</a:t>
            </a:r>
          </a:p>
        </p:txBody>
      </p:sp>
      <p:pic>
        <p:nvPicPr>
          <p:cNvPr id="143363" name="Picture 9" descr="MCj03192580000[1]">
            <a:extLst>
              <a:ext uri="{FF2B5EF4-FFF2-40B4-BE49-F238E27FC236}">
                <a16:creationId xmlns:a16="http://schemas.microsoft.com/office/drawing/2014/main" id="{82806E39-EC13-4185-B10D-644EBA9E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734" y="4423113"/>
            <a:ext cx="18510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4" name="Picture 12" descr="MCDD00929_0000[1]">
            <a:extLst>
              <a:ext uri="{FF2B5EF4-FFF2-40B4-BE49-F238E27FC236}">
                <a16:creationId xmlns:a16="http://schemas.microsoft.com/office/drawing/2014/main" id="{E57E7B4E-AED0-4355-BE59-3694A5A1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21" y="1270000"/>
            <a:ext cx="2674938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BEA3ACF-567C-424A-82FA-F436EE514745}"/>
              </a:ext>
            </a:extLst>
          </p:cNvPr>
          <p:cNvSpPr txBox="1">
            <a:spLocks noChangeArrowheads="1"/>
          </p:cNvSpPr>
          <p:nvPr/>
        </p:nvSpPr>
        <p:spPr>
          <a:xfrm>
            <a:off x="2400437" y="2040597"/>
            <a:ext cx="4341066" cy="113244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get_next_player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(player, 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game_state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if (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game_state.has_valid_move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(-player)):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  return -player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  return player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0939F0D-C308-4E19-A66E-5A81475A3684}"/>
              </a:ext>
            </a:extLst>
          </p:cNvPr>
          <p:cNvSpPr txBox="1">
            <a:spLocks noChangeArrowheads="1"/>
          </p:cNvSpPr>
          <p:nvPr/>
        </p:nvSpPr>
        <p:spPr>
          <a:xfrm>
            <a:off x="1983937" y="3260641"/>
            <a:ext cx="4799428" cy="62757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This allows Minimax to correctly consider forfeited moves.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(Note that this assumes </a:t>
            </a:r>
            <a:r>
              <a:rPr lang="ja-JP" altLang="en-US" sz="1600" dirty="0">
                <a:ea typeface="ＭＳ Ｐゴシック" panose="020B0600070205080204" pitchFamily="34" charset="-128"/>
              </a:rPr>
              <a:t>“</a:t>
            </a:r>
            <a:r>
              <a:rPr lang="en-US" altLang="ja-JP" sz="1600" dirty="0">
                <a:ea typeface="ＭＳ Ｐゴシック" panose="020B0600070205080204" pitchFamily="34" charset="-128"/>
              </a:rPr>
              <a:t>player</a:t>
            </a:r>
            <a:r>
              <a:rPr lang="ja-JP" altLang="en-US" sz="1600" dirty="0">
                <a:ea typeface="ＭＳ Ｐゴシック" panose="020B0600070205080204" pitchFamily="34" charset="-128"/>
              </a:rPr>
              <a:t>”</a:t>
            </a:r>
            <a:r>
              <a:rPr lang="en-US" altLang="ja-JP" sz="1600" dirty="0">
                <a:ea typeface="ＭＳ Ｐゴシック" panose="020B0600070205080204" pitchFamily="34" charset="-128"/>
              </a:rPr>
              <a:t> is a number.)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4B62080-946C-4B68-907B-E489E6CD9117}"/>
              </a:ext>
            </a:extLst>
          </p:cNvPr>
          <p:cNvSpPr txBox="1">
            <a:spLocks noChangeArrowheads="1"/>
          </p:cNvSpPr>
          <p:nvPr/>
        </p:nvSpPr>
        <p:spPr>
          <a:xfrm>
            <a:off x="1983937" y="5987020"/>
            <a:ext cx="5943954" cy="4463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This limits time but requires guesswork using a heuristic evaluation.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FA63361-8ABE-4BAE-BA55-CF6120E40279}"/>
              </a:ext>
            </a:extLst>
          </p:cNvPr>
          <p:cNvSpPr txBox="1">
            <a:spLocks noChangeArrowheads="1"/>
          </p:cNvSpPr>
          <p:nvPr/>
        </p:nvSpPr>
        <p:spPr>
          <a:xfrm>
            <a:off x="2012440" y="4077203"/>
            <a:ext cx="6362700" cy="647197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u="sng" dirty="0">
                <a:ea typeface="ＭＳ Ｐゴシック" panose="020B0600070205080204" pitchFamily="34" charset="-128"/>
              </a:rPr>
              <a:t>Depth Limit Check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We can prevent Minimax from running forever by providing a cutoff depth: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5C0813E-1DF7-4726-A68E-B2FF617AA3FC}"/>
              </a:ext>
            </a:extLst>
          </p:cNvPr>
          <p:cNvSpPr txBox="1">
            <a:spLocks noChangeArrowheads="1"/>
          </p:cNvSpPr>
          <p:nvPr/>
        </p:nvSpPr>
        <p:spPr>
          <a:xfrm>
            <a:off x="2400437" y="4803943"/>
            <a:ext cx="4341066" cy="113098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vert="horz" lIns="45720" tIns="0" rIns="45720" bIns="9144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newState.is_terminal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200" b="1" dirty="0">
                <a:solidFill>
                  <a:srgbClr val="00FF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|| depth == </a:t>
            </a:r>
            <a:r>
              <a:rPr lang="en-US" altLang="en-US" sz="1200" b="1" dirty="0" err="1">
                <a:solidFill>
                  <a:srgbClr val="00FF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depth_limit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move.rank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evaluate(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new_state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7" grpId="0" build="p" animBg="1"/>
      <p:bldP spid="8" grpId="0" build="p"/>
      <p:bldP spid="9" grpId="0" build="p"/>
      <p:bldP spid="10" grpId="0" build="p"/>
      <p:bldP spid="1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val 157">
            <a:extLst>
              <a:ext uri="{FF2B5EF4-FFF2-40B4-BE49-F238E27FC236}">
                <a16:creationId xmlns:a16="http://schemas.microsoft.com/office/drawing/2014/main" id="{0C5E61E9-F816-4FD8-81B5-C627A5B87D4E}"/>
              </a:ext>
            </a:extLst>
          </p:cNvPr>
          <p:cNvSpPr/>
          <p:nvPr/>
        </p:nvSpPr>
        <p:spPr>
          <a:xfrm>
            <a:off x="5705158" y="3753041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B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1CCCC36-1267-4D08-9999-E0AA24018E63}"/>
              </a:ext>
            </a:extLst>
          </p:cNvPr>
          <p:cNvSpPr/>
          <p:nvPr/>
        </p:nvSpPr>
        <p:spPr>
          <a:xfrm>
            <a:off x="4557712" y="3753041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B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F7B1888-69D6-4678-8393-956FA1DD68A3}"/>
              </a:ext>
            </a:extLst>
          </p:cNvPr>
          <p:cNvSpPr/>
          <p:nvPr/>
        </p:nvSpPr>
        <p:spPr>
          <a:xfrm>
            <a:off x="2961958" y="3756782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A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71FD1D4-4433-420E-AF62-2F6BE39A8CB0}"/>
              </a:ext>
            </a:extLst>
          </p:cNvPr>
          <p:cNvSpPr/>
          <p:nvPr/>
        </p:nvSpPr>
        <p:spPr>
          <a:xfrm>
            <a:off x="1806787" y="376016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A</a:t>
            </a:r>
          </a:p>
        </p:txBody>
      </p:sp>
      <p:pic>
        <p:nvPicPr>
          <p:cNvPr id="22530" name="Picture 2" descr="chessboard">
            <a:extLst>
              <a:ext uri="{FF2B5EF4-FFF2-40B4-BE49-F238E27FC236}">
                <a16:creationId xmlns:a16="http://schemas.microsoft.com/office/drawing/2014/main" id="{EF67EC91-5FBE-4CDE-804F-2B95D3DD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7" y="2586546"/>
            <a:ext cx="32258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9" name="Rectangle 3">
            <a:extLst>
              <a:ext uri="{FF2B5EF4-FFF2-40B4-BE49-F238E27FC236}">
                <a16:creationId xmlns:a16="http://schemas.microsoft.com/office/drawing/2014/main" id="{01B9F900-5767-4873-B18F-B9D3CE7A99A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4037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Game-Playing</a:t>
            </a:r>
            <a:br>
              <a:rPr lang="en-US" dirty="0"/>
            </a:br>
            <a:r>
              <a:rPr lang="en-US" sz="3200" b="0" dirty="0"/>
              <a:t>Alpha-Beta Pruning</a:t>
            </a:r>
            <a:endParaRPr lang="en-US" sz="3200" b="0" u="sng" dirty="0"/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C25AC2C4-76A6-44B0-87F2-D071B2DE2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8105" y="1178166"/>
            <a:ext cx="8458200" cy="735013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00FF00"/>
                </a:solidFill>
              </a:rPr>
              <a:t>Alpha-Beta Pruning</a:t>
            </a:r>
            <a:r>
              <a:rPr lang="en-US" sz="2400" dirty="0"/>
              <a:t> is a branch-and-bound extension to Minimax that “prunes” (eliminates) unnecessary branches of the search tree.</a:t>
            </a:r>
          </a:p>
        </p:txBody>
      </p:sp>
      <p:sp>
        <p:nvSpPr>
          <p:cNvPr id="106501" name="Line 5">
            <a:extLst>
              <a:ext uri="{FF2B5EF4-FFF2-40B4-BE49-F238E27FC236}">
                <a16:creationId xmlns:a16="http://schemas.microsoft.com/office/drawing/2014/main" id="{6D8AEBAF-6EE7-4B08-9FFE-4ACB6ABC1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26208"/>
            <a:ext cx="182880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2" name="Line 6">
            <a:extLst>
              <a:ext uri="{FF2B5EF4-FFF2-40B4-BE49-F238E27FC236}">
                <a16:creationId xmlns:a16="http://schemas.microsoft.com/office/drawing/2014/main" id="{22F009F6-ABD0-4A41-9134-7BA2E7DC7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502408"/>
            <a:ext cx="7620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3" name="Line 7">
            <a:extLst>
              <a:ext uri="{FF2B5EF4-FFF2-40B4-BE49-F238E27FC236}">
                <a16:creationId xmlns:a16="http://schemas.microsoft.com/office/drawing/2014/main" id="{000E83D2-66FA-4BFD-8AFA-9BFFBE9612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4" name="Oval 8">
            <a:extLst>
              <a:ext uri="{FF2B5EF4-FFF2-40B4-BE49-F238E27FC236}">
                <a16:creationId xmlns:a16="http://schemas.microsoft.com/office/drawing/2014/main" id="{99E8F1A2-A6D6-4923-8942-5496A42C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21976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05" name="Line 9">
            <a:extLst>
              <a:ext uri="{FF2B5EF4-FFF2-40B4-BE49-F238E27FC236}">
                <a16:creationId xmlns:a16="http://schemas.microsoft.com/office/drawing/2014/main" id="{9903A2BD-6C83-4BC5-B471-3D3922EBF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6" name="Line 10">
            <a:extLst>
              <a:ext uri="{FF2B5EF4-FFF2-40B4-BE49-F238E27FC236}">
                <a16:creationId xmlns:a16="http://schemas.microsoft.com/office/drawing/2014/main" id="{78D919BC-DB62-4B19-9FC0-6C32BAAFAB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059746"/>
            <a:ext cx="2286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7" name="Line 11">
            <a:extLst>
              <a:ext uri="{FF2B5EF4-FFF2-40B4-BE49-F238E27FC236}">
                <a16:creationId xmlns:a16="http://schemas.microsoft.com/office/drawing/2014/main" id="{82BF5641-FCA1-4808-894F-65D2515E2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8" name="Line 12">
            <a:extLst>
              <a:ext uri="{FF2B5EF4-FFF2-40B4-BE49-F238E27FC236}">
                <a16:creationId xmlns:a16="http://schemas.microsoft.com/office/drawing/2014/main" id="{9405050B-653A-4774-B817-C006E6502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059746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09" name="Line 13">
            <a:extLst>
              <a:ext uri="{FF2B5EF4-FFF2-40B4-BE49-F238E27FC236}">
                <a16:creationId xmlns:a16="http://schemas.microsoft.com/office/drawing/2014/main" id="{C6DF0B0E-01E0-425E-AA1E-8DAC11D03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059746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10" name="Rectangle 14">
            <a:extLst>
              <a:ext uri="{FF2B5EF4-FFF2-40B4-BE49-F238E27FC236}">
                <a16:creationId xmlns:a16="http://schemas.microsoft.com/office/drawing/2014/main" id="{9F33C38B-F740-40E9-971C-7EF3FF57FE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1" y="3721608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11" name="Rectangle 15">
            <a:extLst>
              <a:ext uri="{FF2B5EF4-FFF2-40B4-BE49-F238E27FC236}">
                <a16:creationId xmlns:a16="http://schemas.microsoft.com/office/drawing/2014/main" id="{D0149E85-006A-452C-97CE-8CF68A1E1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1" y="3721608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12" name="Oval 16">
            <a:extLst>
              <a:ext uri="{FF2B5EF4-FFF2-40B4-BE49-F238E27FC236}">
                <a16:creationId xmlns:a16="http://schemas.microsoft.com/office/drawing/2014/main" id="{331B0ACC-F8DC-4A65-80C4-03759ED5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33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13" name="Text Box 17">
            <a:extLst>
              <a:ext uri="{FF2B5EF4-FFF2-40B4-BE49-F238E27FC236}">
                <a16:creationId xmlns:a16="http://schemas.microsoft.com/office/drawing/2014/main" id="{E0AE5086-DCF6-4718-8963-CC5D71C5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1798432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Max</a:t>
            </a:r>
          </a:p>
        </p:txBody>
      </p:sp>
      <p:sp>
        <p:nvSpPr>
          <p:cNvPr id="106514" name="Text Box 18">
            <a:extLst>
              <a:ext uri="{FF2B5EF4-FFF2-40B4-BE49-F238E27FC236}">
                <a16:creationId xmlns:a16="http://schemas.microsoft.com/office/drawing/2014/main" id="{A1A31EAF-BCEB-40F9-A722-71F4B42E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7" y="3351276"/>
            <a:ext cx="914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Min</a:t>
            </a:r>
          </a:p>
        </p:txBody>
      </p:sp>
      <p:sp>
        <p:nvSpPr>
          <p:cNvPr id="106555" name="Oval 59">
            <a:extLst>
              <a:ext uri="{FF2B5EF4-FFF2-40B4-BE49-F238E27FC236}">
                <a16:creationId xmlns:a16="http://schemas.microsoft.com/office/drawing/2014/main" id="{14462980-75A1-436D-BAE3-212170EBB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969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56" name="Oval 60">
            <a:extLst>
              <a:ext uri="{FF2B5EF4-FFF2-40B4-BE49-F238E27FC236}">
                <a16:creationId xmlns:a16="http://schemas.microsoft.com/office/drawing/2014/main" id="{727EC54D-6F37-4ACE-A2AD-755B46A82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57" name="Oval 61">
            <a:extLst>
              <a:ext uri="{FF2B5EF4-FFF2-40B4-BE49-F238E27FC236}">
                <a16:creationId xmlns:a16="http://schemas.microsoft.com/office/drawing/2014/main" id="{52E675B0-F3DC-4FD4-BC6A-8D3B69B5C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58" name="Oval 62">
            <a:extLst>
              <a:ext uri="{FF2B5EF4-FFF2-40B4-BE49-F238E27FC236}">
                <a16:creationId xmlns:a16="http://schemas.microsoft.com/office/drawing/2014/main" id="{8EA84EC7-C4C7-4948-8309-1D6024AC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59" name="Oval 63">
            <a:extLst>
              <a:ext uri="{FF2B5EF4-FFF2-40B4-BE49-F238E27FC236}">
                <a16:creationId xmlns:a16="http://schemas.microsoft.com/office/drawing/2014/main" id="{A58628BB-9E69-4DE7-B62B-4DCAA038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60" name="Text Box 64">
            <a:extLst>
              <a:ext uri="{FF2B5EF4-FFF2-40B4-BE49-F238E27FC236}">
                <a16:creationId xmlns:a16="http://schemas.microsoft.com/office/drawing/2014/main" id="{341E9D48-CD12-4F4A-ACF7-EDEF78269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695" y="56266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562" name="Text Box 66">
            <a:extLst>
              <a:ext uri="{FF2B5EF4-FFF2-40B4-BE49-F238E27FC236}">
                <a16:creationId xmlns:a16="http://schemas.microsoft.com/office/drawing/2014/main" id="{56FA129B-2AFF-4B45-B306-D3D29F16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637471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563" name="Line 67">
            <a:extLst>
              <a:ext uri="{FF2B5EF4-FFF2-40B4-BE49-F238E27FC236}">
                <a16:creationId xmlns:a16="http://schemas.microsoft.com/office/drawing/2014/main" id="{3695F922-76DF-4F73-8743-160FE0472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02608"/>
            <a:ext cx="2286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66" name="Line 70">
            <a:extLst>
              <a:ext uri="{FF2B5EF4-FFF2-40B4-BE49-F238E27FC236}">
                <a16:creationId xmlns:a16="http://schemas.microsoft.com/office/drawing/2014/main" id="{E8EE7C84-215B-488B-8182-C0AD1E803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02408"/>
            <a:ext cx="6858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0" name="Line 74">
            <a:extLst>
              <a:ext uri="{FF2B5EF4-FFF2-40B4-BE49-F238E27FC236}">
                <a16:creationId xmlns:a16="http://schemas.microsoft.com/office/drawing/2014/main" id="{1ABE5A42-0020-45BC-A360-503753628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059746"/>
            <a:ext cx="2286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1" name="Line 75">
            <a:extLst>
              <a:ext uri="{FF2B5EF4-FFF2-40B4-BE49-F238E27FC236}">
                <a16:creationId xmlns:a16="http://schemas.microsoft.com/office/drawing/2014/main" id="{253CB732-C007-4EB0-8312-427EF72A8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59746"/>
            <a:ext cx="2286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2" name="Line 76">
            <a:extLst>
              <a:ext uri="{FF2B5EF4-FFF2-40B4-BE49-F238E27FC236}">
                <a16:creationId xmlns:a16="http://schemas.microsoft.com/office/drawing/2014/main" id="{7AED5D39-24D5-4656-8F3C-F8E7ECC01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059746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3" name="Line 77">
            <a:extLst>
              <a:ext uri="{FF2B5EF4-FFF2-40B4-BE49-F238E27FC236}">
                <a16:creationId xmlns:a16="http://schemas.microsoft.com/office/drawing/2014/main" id="{D66E9AF0-5E56-45FC-B2D5-389A7C845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59746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4" name="Rectangle 78">
            <a:extLst>
              <a:ext uri="{FF2B5EF4-FFF2-40B4-BE49-F238E27FC236}">
                <a16:creationId xmlns:a16="http://schemas.microsoft.com/office/drawing/2014/main" id="{24E7D779-A00A-47E0-AD2F-029F320309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1" y="3721608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86" name="Oval 90">
            <a:extLst>
              <a:ext uri="{FF2B5EF4-FFF2-40B4-BE49-F238E27FC236}">
                <a16:creationId xmlns:a16="http://schemas.microsoft.com/office/drawing/2014/main" id="{35AA8FE7-1068-4678-99F1-98E65578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87" name="Oval 91">
            <a:extLst>
              <a:ext uri="{FF2B5EF4-FFF2-40B4-BE49-F238E27FC236}">
                <a16:creationId xmlns:a16="http://schemas.microsoft.com/office/drawing/2014/main" id="{BF411072-6E59-4DAA-8A55-FDAD5586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88" name="Oval 92">
            <a:extLst>
              <a:ext uri="{FF2B5EF4-FFF2-40B4-BE49-F238E27FC236}">
                <a16:creationId xmlns:a16="http://schemas.microsoft.com/office/drawing/2014/main" id="{E687FD2E-6299-4EE0-AD89-F93C4CB4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89" name="Oval 93">
            <a:extLst>
              <a:ext uri="{FF2B5EF4-FFF2-40B4-BE49-F238E27FC236}">
                <a16:creationId xmlns:a16="http://schemas.microsoft.com/office/drawing/2014/main" id="{686636AD-7D1A-457D-A414-F0F6F025E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624" name="Line 128">
            <a:extLst>
              <a:ext uri="{FF2B5EF4-FFF2-40B4-BE49-F238E27FC236}">
                <a16:creationId xmlns:a16="http://schemas.microsoft.com/office/drawing/2014/main" id="{AF4AECAB-EE9D-40BD-AF6E-8CF9EB93F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350008"/>
            <a:ext cx="1828800" cy="1295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625" name="Text Box 129">
            <a:extLst>
              <a:ext uri="{FF2B5EF4-FFF2-40B4-BE49-F238E27FC236}">
                <a16:creationId xmlns:a16="http://schemas.microsoft.com/office/drawing/2014/main" id="{DE3F8232-DC65-41C4-8AC8-666982105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68" y="5618671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28" name="Group 130">
            <a:extLst>
              <a:ext uri="{FF2B5EF4-FFF2-40B4-BE49-F238E27FC236}">
                <a16:creationId xmlns:a16="http://schemas.microsoft.com/office/drawing/2014/main" id="{B199A153-215F-4033-B454-7643B288E45D}"/>
              </a:ext>
            </a:extLst>
          </p:cNvPr>
          <p:cNvGrpSpPr>
            <a:grpSpLocks/>
          </p:cNvGrpSpPr>
          <p:nvPr/>
        </p:nvGrpSpPr>
        <p:grpSpPr bwMode="auto">
          <a:xfrm>
            <a:off x="8161337" y="4577271"/>
            <a:ext cx="393700" cy="457200"/>
            <a:chOff x="3924" y="2976"/>
            <a:chExt cx="248" cy="288"/>
          </a:xfrm>
        </p:grpSpPr>
        <p:pic>
          <p:nvPicPr>
            <p:cNvPr id="22629" name="Picture 131" descr="white">
              <a:extLst>
                <a:ext uri="{FF2B5EF4-FFF2-40B4-BE49-F238E27FC236}">
                  <a16:creationId xmlns:a16="http://schemas.microsoft.com/office/drawing/2014/main" id="{F2C9F10E-5023-41B4-9CBF-FAC8BC431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3000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28" name="Text Box 132">
              <a:extLst>
                <a:ext uri="{FF2B5EF4-FFF2-40B4-BE49-F238E27FC236}">
                  <a16:creationId xmlns:a16="http://schemas.microsoft.com/office/drawing/2014/main" id="{561024B8-4AAA-4428-9728-B27E0AC8E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29" name="Group 133">
            <a:extLst>
              <a:ext uri="{FF2B5EF4-FFF2-40B4-BE49-F238E27FC236}">
                <a16:creationId xmlns:a16="http://schemas.microsoft.com/office/drawing/2014/main" id="{AB6CA8C3-D6A6-42D4-8B66-748C11AAEE88}"/>
              </a:ext>
            </a:extLst>
          </p:cNvPr>
          <p:cNvGrpSpPr>
            <a:grpSpLocks/>
          </p:cNvGrpSpPr>
          <p:nvPr/>
        </p:nvGrpSpPr>
        <p:grpSpPr bwMode="auto">
          <a:xfrm>
            <a:off x="9380537" y="4958271"/>
            <a:ext cx="395288" cy="457200"/>
            <a:chOff x="3669" y="3232"/>
            <a:chExt cx="249" cy="288"/>
          </a:xfrm>
        </p:grpSpPr>
        <p:pic>
          <p:nvPicPr>
            <p:cNvPr id="22627" name="Picture 134" descr="black">
              <a:extLst>
                <a:ext uri="{FF2B5EF4-FFF2-40B4-BE49-F238E27FC236}">
                  <a16:creationId xmlns:a16="http://schemas.microsoft.com/office/drawing/2014/main" id="{23D0A122-1398-4CD7-A1E4-C3EFE6A59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3256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31" name="Text Box 135">
              <a:extLst>
                <a:ext uri="{FF2B5EF4-FFF2-40B4-BE49-F238E27FC236}">
                  <a16:creationId xmlns:a16="http://schemas.microsoft.com/office/drawing/2014/main" id="{715F0B97-EE1D-41EB-AD18-71B50E8E6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2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30" name="Group 136">
            <a:extLst>
              <a:ext uri="{FF2B5EF4-FFF2-40B4-BE49-F238E27FC236}">
                <a16:creationId xmlns:a16="http://schemas.microsoft.com/office/drawing/2014/main" id="{55877DD7-F8B8-4650-B9C2-1BB39C495D06}"/>
              </a:ext>
            </a:extLst>
          </p:cNvPr>
          <p:cNvGrpSpPr>
            <a:grpSpLocks/>
          </p:cNvGrpSpPr>
          <p:nvPr/>
        </p:nvGrpSpPr>
        <p:grpSpPr bwMode="auto">
          <a:xfrm>
            <a:off x="7780337" y="4958271"/>
            <a:ext cx="395288" cy="457200"/>
            <a:chOff x="3669" y="3232"/>
            <a:chExt cx="249" cy="288"/>
          </a:xfrm>
        </p:grpSpPr>
        <p:pic>
          <p:nvPicPr>
            <p:cNvPr id="22625" name="Picture 137" descr="black">
              <a:extLst>
                <a:ext uri="{FF2B5EF4-FFF2-40B4-BE49-F238E27FC236}">
                  <a16:creationId xmlns:a16="http://schemas.microsoft.com/office/drawing/2014/main" id="{5AD8B2E0-6E7A-4C53-BDDC-07262F489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3256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34" name="Text Box 138">
              <a:extLst>
                <a:ext uri="{FF2B5EF4-FFF2-40B4-BE49-F238E27FC236}">
                  <a16:creationId xmlns:a16="http://schemas.microsoft.com/office/drawing/2014/main" id="{FAC18F1D-B397-430D-BED3-3434F5866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2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31" name="Group 139">
            <a:extLst>
              <a:ext uri="{FF2B5EF4-FFF2-40B4-BE49-F238E27FC236}">
                <a16:creationId xmlns:a16="http://schemas.microsoft.com/office/drawing/2014/main" id="{55DD9EFE-34F7-4A4C-9FFF-D80F62F44DCF}"/>
              </a:ext>
            </a:extLst>
          </p:cNvPr>
          <p:cNvGrpSpPr>
            <a:grpSpLocks/>
          </p:cNvGrpSpPr>
          <p:nvPr/>
        </p:nvGrpSpPr>
        <p:grpSpPr bwMode="auto">
          <a:xfrm>
            <a:off x="8999537" y="4577271"/>
            <a:ext cx="393700" cy="457200"/>
            <a:chOff x="3924" y="2976"/>
            <a:chExt cx="248" cy="288"/>
          </a:xfrm>
        </p:grpSpPr>
        <p:pic>
          <p:nvPicPr>
            <p:cNvPr id="22623" name="Picture 140" descr="white">
              <a:extLst>
                <a:ext uri="{FF2B5EF4-FFF2-40B4-BE49-F238E27FC236}">
                  <a16:creationId xmlns:a16="http://schemas.microsoft.com/office/drawing/2014/main" id="{209FD2ED-D3AA-4583-9D60-32CC2766D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3000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37" name="Text Box 141">
              <a:extLst>
                <a:ext uri="{FF2B5EF4-FFF2-40B4-BE49-F238E27FC236}">
                  <a16:creationId xmlns:a16="http://schemas.microsoft.com/office/drawing/2014/main" id="{EE728C8F-E83D-4C68-ACB8-FEE1E70BA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sp>
        <p:nvSpPr>
          <p:cNvPr id="106638" name="Text Box 142">
            <a:extLst>
              <a:ext uri="{FF2B5EF4-FFF2-40B4-BE49-F238E27FC236}">
                <a16:creationId xmlns:a16="http://schemas.microsoft.com/office/drawing/2014/main" id="{5771C466-C42A-42AD-A2FF-4D91E30AC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5618671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1" name="Text Box 145">
            <a:extLst>
              <a:ext uri="{FF2B5EF4-FFF2-40B4-BE49-F238E27FC236}">
                <a16:creationId xmlns:a16="http://schemas.microsoft.com/office/drawing/2014/main" id="{867AB5DF-8F70-493B-9D9A-F1EBCD6CF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645408"/>
            <a:ext cx="47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2" name="Text Box 146">
            <a:extLst>
              <a:ext uri="{FF2B5EF4-FFF2-40B4-BE49-F238E27FC236}">
                <a16:creationId xmlns:a16="http://schemas.microsoft.com/office/drawing/2014/main" id="{F2646979-2C85-4FE2-B6E9-4862D2176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21214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3" name="Text Box 147">
            <a:extLst>
              <a:ext uri="{FF2B5EF4-FFF2-40B4-BE49-F238E27FC236}">
                <a16:creationId xmlns:a16="http://schemas.microsoft.com/office/drawing/2014/main" id="{CFFCF3CA-8933-4F5B-8292-FCB00FC16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6266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6" name="Text Box 150">
            <a:extLst>
              <a:ext uri="{FF2B5EF4-FFF2-40B4-BE49-F238E27FC236}">
                <a16:creationId xmlns:a16="http://schemas.microsoft.com/office/drawing/2014/main" id="{10A41107-C20F-4AF6-87A6-C3B1461A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645408"/>
            <a:ext cx="47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8" name="Line 152">
            <a:extLst>
              <a:ext uri="{FF2B5EF4-FFF2-40B4-BE49-F238E27FC236}">
                <a16:creationId xmlns:a16="http://schemas.microsoft.com/office/drawing/2014/main" id="{8AE83458-BEA0-4B70-8D4B-F1D2B2AD6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7122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649" name="Line 153">
            <a:extLst>
              <a:ext uri="{FF2B5EF4-FFF2-40B4-BE49-F238E27FC236}">
                <a16:creationId xmlns:a16="http://schemas.microsoft.com/office/drawing/2014/main" id="{5986F1DB-8FFA-484C-BA1E-BAED5C1D5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7884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67" name="Line 71">
            <a:extLst>
              <a:ext uri="{FF2B5EF4-FFF2-40B4-BE49-F238E27FC236}">
                <a16:creationId xmlns:a16="http://schemas.microsoft.com/office/drawing/2014/main" id="{31F3564A-9310-4EB1-B2EF-458AAA66A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26208"/>
            <a:ext cx="175260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68" name="Line 72">
            <a:extLst>
              <a:ext uri="{FF2B5EF4-FFF2-40B4-BE49-F238E27FC236}">
                <a16:creationId xmlns:a16="http://schemas.microsoft.com/office/drawing/2014/main" id="{6FB9EA21-DAC8-4119-A38A-CEAEEE8FEA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69" name="Line 73">
            <a:extLst>
              <a:ext uri="{FF2B5EF4-FFF2-40B4-BE49-F238E27FC236}">
                <a16:creationId xmlns:a16="http://schemas.microsoft.com/office/drawing/2014/main" id="{05CEEC71-6B48-4260-A54C-6B2EBB61D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026408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575" name="Rectangle 79">
            <a:extLst>
              <a:ext uri="{FF2B5EF4-FFF2-40B4-BE49-F238E27FC236}">
                <a16:creationId xmlns:a16="http://schemas.microsoft.com/office/drawing/2014/main" id="{01DE0E45-6E1A-4C1A-8357-AEC2042032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1" y="3721608"/>
            <a:ext cx="320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90" name="Oval 94">
            <a:extLst>
              <a:ext uri="{FF2B5EF4-FFF2-40B4-BE49-F238E27FC236}">
                <a16:creationId xmlns:a16="http://schemas.microsoft.com/office/drawing/2014/main" id="{867F37AB-6C0E-4ED2-BF66-83AE385A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833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591" name="Oval 95">
            <a:extLst>
              <a:ext uri="{FF2B5EF4-FFF2-40B4-BE49-F238E27FC236}">
                <a16:creationId xmlns:a16="http://schemas.microsoft.com/office/drawing/2014/main" id="{1DD58F5D-80FF-40C1-9CD3-92609AFE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169" y="5702809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6644" name="Text Box 148">
            <a:extLst>
              <a:ext uri="{FF2B5EF4-FFF2-40B4-BE49-F238E27FC236}">
                <a16:creationId xmlns:a16="http://schemas.microsoft.com/office/drawing/2014/main" id="{688A1ABA-634D-42A4-B651-8F67DF3E1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168" y="56266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6645" name="Text Box 149">
            <a:extLst>
              <a:ext uri="{FF2B5EF4-FFF2-40B4-BE49-F238E27FC236}">
                <a16:creationId xmlns:a16="http://schemas.microsoft.com/office/drawing/2014/main" id="{8A924A83-630B-46A3-BCED-CBCF61F5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832" y="562660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6647" name="Text Box 151">
            <a:extLst>
              <a:ext uri="{FF2B5EF4-FFF2-40B4-BE49-F238E27FC236}">
                <a16:creationId xmlns:a16="http://schemas.microsoft.com/office/drawing/2014/main" id="{C468BB6C-E43C-467B-9894-D427252A3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4540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6655" name="Line 159">
            <a:extLst>
              <a:ext uri="{FF2B5EF4-FFF2-40B4-BE49-F238E27FC236}">
                <a16:creationId xmlns:a16="http://schemas.microsoft.com/office/drawing/2014/main" id="{9ADDAF5F-120E-40B1-97EB-BBA00D70E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9596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656" name="Line 160">
            <a:extLst>
              <a:ext uri="{FF2B5EF4-FFF2-40B4-BE49-F238E27FC236}">
                <a16:creationId xmlns:a16="http://schemas.microsoft.com/office/drawing/2014/main" id="{526C526F-1A36-4B6A-AF92-4B7C22B60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9596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6657" name="Line 161">
            <a:extLst>
              <a:ext uri="{FF2B5EF4-FFF2-40B4-BE49-F238E27FC236}">
                <a16:creationId xmlns:a16="http://schemas.microsoft.com/office/drawing/2014/main" id="{FD72A215-E312-4007-A721-25EBB672D4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959608"/>
            <a:ext cx="5334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1" name="Rectangle 79">
            <a:extLst>
              <a:ext uri="{FF2B5EF4-FFF2-40B4-BE49-F238E27FC236}">
                <a16:creationId xmlns:a16="http://schemas.microsoft.com/office/drawing/2014/main" id="{CE58EB89-5F86-4B13-AB82-5BBDA254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1" y="3721608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52" name="Line 67">
            <a:extLst>
              <a:ext uri="{FF2B5EF4-FFF2-40B4-BE49-F238E27FC236}">
                <a16:creationId xmlns:a16="http://schemas.microsoft.com/office/drawing/2014/main" id="{A2EA6F91-B509-4EFA-99B7-9E92699783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102608"/>
            <a:ext cx="4572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3" name="Line 67">
            <a:extLst>
              <a:ext uri="{FF2B5EF4-FFF2-40B4-BE49-F238E27FC236}">
                <a16:creationId xmlns:a16="http://schemas.microsoft.com/office/drawing/2014/main" id="{5D2C3EA2-4C06-4667-8555-C00D03A783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102608"/>
            <a:ext cx="4572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4" name="Line 67">
            <a:extLst>
              <a:ext uri="{FF2B5EF4-FFF2-40B4-BE49-F238E27FC236}">
                <a16:creationId xmlns:a16="http://schemas.microsoft.com/office/drawing/2014/main" id="{38F07673-90FD-4189-83FD-E62D2B675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102608"/>
            <a:ext cx="2286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5" name="Line 67">
            <a:extLst>
              <a:ext uri="{FF2B5EF4-FFF2-40B4-BE49-F238E27FC236}">
                <a16:creationId xmlns:a16="http://schemas.microsoft.com/office/drawing/2014/main" id="{02C57720-C713-4ABE-8403-36E982044C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02608"/>
            <a:ext cx="228600" cy="152400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F91882E-A98D-42B8-81A6-AF989A74493A}"/>
              </a:ext>
            </a:extLst>
          </p:cNvPr>
          <p:cNvSpPr/>
          <p:nvPr/>
        </p:nvSpPr>
        <p:spPr>
          <a:xfrm>
            <a:off x="1986930" y="6267325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038B06D-A3C1-4477-B22C-ECCAC68B230E}"/>
              </a:ext>
            </a:extLst>
          </p:cNvPr>
          <p:cNvSpPr/>
          <p:nvPr/>
        </p:nvSpPr>
        <p:spPr>
          <a:xfrm>
            <a:off x="2373821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F4D1EF-94F3-4373-9D59-3ADF9C8F573D}"/>
              </a:ext>
            </a:extLst>
          </p:cNvPr>
          <p:cNvSpPr/>
          <p:nvPr/>
        </p:nvSpPr>
        <p:spPr>
          <a:xfrm>
            <a:off x="2804478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046C302-2AE6-44D6-92D6-97585D0710FD}"/>
              </a:ext>
            </a:extLst>
          </p:cNvPr>
          <p:cNvSpPr/>
          <p:nvPr/>
        </p:nvSpPr>
        <p:spPr>
          <a:xfrm>
            <a:off x="3182078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72CC16F-D543-48BE-B14B-754799F346C9}"/>
              </a:ext>
            </a:extLst>
          </p:cNvPr>
          <p:cNvSpPr/>
          <p:nvPr/>
        </p:nvSpPr>
        <p:spPr>
          <a:xfrm>
            <a:off x="3563938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B2B2440-0298-414D-9517-C88F62CCF7A6}"/>
              </a:ext>
            </a:extLst>
          </p:cNvPr>
          <p:cNvSpPr/>
          <p:nvPr/>
        </p:nvSpPr>
        <p:spPr>
          <a:xfrm>
            <a:off x="3945210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93F99D5-31C3-4FA5-992D-123C26CA74BB}"/>
              </a:ext>
            </a:extLst>
          </p:cNvPr>
          <p:cNvSpPr/>
          <p:nvPr/>
        </p:nvSpPr>
        <p:spPr>
          <a:xfrm>
            <a:off x="4328161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E307750-160F-485F-9B4E-0C22F4A25753}"/>
              </a:ext>
            </a:extLst>
          </p:cNvPr>
          <p:cNvSpPr/>
          <p:nvPr/>
        </p:nvSpPr>
        <p:spPr>
          <a:xfrm>
            <a:off x="4701858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4F7DFB3-1C2A-4F47-AD92-B130B9E54C43}"/>
              </a:ext>
            </a:extLst>
          </p:cNvPr>
          <p:cNvSpPr/>
          <p:nvPr/>
        </p:nvSpPr>
        <p:spPr>
          <a:xfrm>
            <a:off x="5075555" y="625906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9F6B5B5-9E77-4E96-B8B0-70D5900202C7}"/>
              </a:ext>
            </a:extLst>
          </p:cNvPr>
          <p:cNvSpPr/>
          <p:nvPr/>
        </p:nvSpPr>
        <p:spPr>
          <a:xfrm>
            <a:off x="5451445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FB17613-1C05-44EE-8E74-7410E08EACE6}"/>
              </a:ext>
            </a:extLst>
          </p:cNvPr>
          <p:cNvSpPr/>
          <p:nvPr/>
        </p:nvSpPr>
        <p:spPr>
          <a:xfrm>
            <a:off x="5875147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4627CD7-B334-49AC-B794-880454E10E18}"/>
              </a:ext>
            </a:extLst>
          </p:cNvPr>
          <p:cNvSpPr/>
          <p:nvPr/>
        </p:nvSpPr>
        <p:spPr>
          <a:xfrm>
            <a:off x="6266688" y="6254714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74" name="Line 396">
            <a:extLst>
              <a:ext uri="{FF2B5EF4-FFF2-40B4-BE49-F238E27FC236}">
                <a16:creationId xmlns:a16="http://schemas.microsoft.com/office/drawing/2014/main" id="{6F9EF020-65CE-4ECC-BE75-F8D44AC6E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8915" y="602348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5" name="Line 401">
            <a:extLst>
              <a:ext uri="{FF2B5EF4-FFF2-40B4-BE49-F238E27FC236}">
                <a16:creationId xmlns:a16="http://schemas.microsoft.com/office/drawing/2014/main" id="{3E7FB207-7A7D-4757-8A9E-35B2E6466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7524" y="6021897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6" name="Line 396">
            <a:extLst>
              <a:ext uri="{FF2B5EF4-FFF2-40B4-BE49-F238E27FC236}">
                <a16:creationId xmlns:a16="http://schemas.microsoft.com/office/drawing/2014/main" id="{790E8891-4C25-4F56-9CD9-FFB67F853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648" y="602348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7" name="Line 401">
            <a:extLst>
              <a:ext uri="{FF2B5EF4-FFF2-40B4-BE49-F238E27FC236}">
                <a16:creationId xmlns:a16="http://schemas.microsoft.com/office/drawing/2014/main" id="{CCF81167-6812-42F5-BAA2-4C9509292E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7121" y="6021897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8" name="Line 396">
            <a:extLst>
              <a:ext uri="{FF2B5EF4-FFF2-40B4-BE49-F238E27FC236}">
                <a16:creationId xmlns:a16="http://schemas.microsoft.com/office/drawing/2014/main" id="{847716F2-76D9-4126-8F3F-1EF577DB1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4060" y="6018811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9" name="Line 401">
            <a:extLst>
              <a:ext uri="{FF2B5EF4-FFF2-40B4-BE49-F238E27FC236}">
                <a16:creationId xmlns:a16="http://schemas.microsoft.com/office/drawing/2014/main" id="{C9171E36-9EA0-4200-9A5C-67E720718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7533" y="601722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0" name="Line 396">
            <a:extLst>
              <a:ext uri="{FF2B5EF4-FFF2-40B4-BE49-F238E27FC236}">
                <a16:creationId xmlns:a16="http://schemas.microsoft.com/office/drawing/2014/main" id="{3C6C6F93-87E3-4BE4-B81B-8B2689089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964" y="6015545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1" name="Line 401">
            <a:extLst>
              <a:ext uri="{FF2B5EF4-FFF2-40B4-BE49-F238E27FC236}">
                <a16:creationId xmlns:a16="http://schemas.microsoft.com/office/drawing/2014/main" id="{50E04C6A-143C-4609-89B9-6DB3EEA63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1437" y="6013958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2" name="Line 396">
            <a:extLst>
              <a:ext uri="{FF2B5EF4-FFF2-40B4-BE49-F238E27FC236}">
                <a16:creationId xmlns:a16="http://schemas.microsoft.com/office/drawing/2014/main" id="{1B5FD69F-769B-4E88-B9CF-83D3464C7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109" y="6013958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3" name="Line 401">
            <a:extLst>
              <a:ext uri="{FF2B5EF4-FFF2-40B4-BE49-F238E27FC236}">
                <a16:creationId xmlns:a16="http://schemas.microsoft.com/office/drawing/2014/main" id="{B5ACDC3A-62FB-41A4-BB25-FC88ABD8AB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7924" y="6012371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4" name="Line 396">
            <a:extLst>
              <a:ext uri="{FF2B5EF4-FFF2-40B4-BE49-F238E27FC236}">
                <a16:creationId xmlns:a16="http://schemas.microsoft.com/office/drawing/2014/main" id="{FC5A6A67-004A-4820-9F39-C4A81CB1B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105" y="602108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5" name="Line 401">
            <a:extLst>
              <a:ext uri="{FF2B5EF4-FFF2-40B4-BE49-F238E27FC236}">
                <a16:creationId xmlns:a16="http://schemas.microsoft.com/office/drawing/2014/main" id="{E2A82319-6F13-4504-936F-0F75584175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0030" y="6019493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6771 -0.1171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588 0.1129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1094 0.01621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3229 0.0574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056 0.02362 " pathEditMode="relative" rAng="0" ptsTypes="AA">
                                      <p:cBhvr>
                                        <p:cTn id="103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118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-0.01505 L 3.125E-6 1.11022E-1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-0.03229 -0.05741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0.05741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0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-0.06157 " pathEditMode="relative" rAng="0" ptsTypes="AA">
                                      <p:cBhvr>
                                        <p:cTn id="218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3079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3229 0.05741 " pathEditMode="relative" rAng="0" ptsTypes="AA">
                                      <p:cBhvr>
                                        <p:cTn id="220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3554 -0.05741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0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0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0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0.05741 " pathEditMode="relative" rAng="0" ptsTypes="AA">
                                      <p:cBhvr>
                                        <p:cTn id="2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0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0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0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0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03606 -0.05741 " pathEditMode="relative" rAng="0" ptsTypes="AA">
                                      <p:cBhvr>
                                        <p:cTn id="330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287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0.05741 " pathEditMode="relative" rAng="0" ptsTypes="AA">
                                      <p:cBhvr>
                                        <p:cTn id="332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-0.06446 -0.11782 " pathEditMode="relative" rAng="0" ptsTypes="AA">
                                      <p:cBhvr>
                                        <p:cTn id="3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0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0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3646 0.05741 " pathEditMode="relative" rAng="0" ptsTypes="AA">
                                      <p:cBhvr>
                                        <p:cTn id="3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0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0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6 0.05741 L 0.00351 -4.44444E-6 " pathEditMode="relative" rAng="0" ptsTypes="AA">
                                      <p:cBhvr>
                                        <p:cTn id="4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6446 0.11459 " pathEditMode="relative" rAng="0" ptsTypes="AA">
                                      <p:cBhvr>
                                        <p:cTn id="4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0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4" dur="500"/>
                                        <p:tgtEl>
                                          <p:spTgt spid="106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10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6 0.11459 L 0.00351 -4.44444E-6 " pathEditMode="relative" rAng="0" ptsTypes="AA">
                                      <p:cBhvr>
                                        <p:cTn id="4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5741"/>
                                    </p:animMotion>
                                  </p:childTnLst>
                                </p:cTn>
                              </p:par>
                              <p:par>
                                <p:cTn id="45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54 -0.11713 L 0.00351 1.11022E-16 " pathEditMode="relative" rAng="0" ptsTypes="AA">
                                      <p:cBhvr>
                                        <p:cTn id="4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10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10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56" grpId="0" animBg="1"/>
      <p:bldP spid="157" grpId="0" animBg="1"/>
      <p:bldP spid="106504" grpId="0" animBg="1"/>
      <p:bldP spid="106510" grpId="0" animBg="1"/>
      <p:bldP spid="106511" grpId="0" animBg="1"/>
      <p:bldP spid="106512" grpId="0" animBg="1"/>
      <p:bldP spid="106555" grpId="0" animBg="1"/>
      <p:bldP spid="106556" grpId="0" animBg="1"/>
      <p:bldP spid="106557" grpId="0" animBg="1"/>
      <p:bldP spid="106558" grpId="0" animBg="1"/>
      <p:bldP spid="106559" grpId="0" animBg="1"/>
      <p:bldP spid="106560" grpId="0"/>
      <p:bldP spid="106574" grpId="0" animBg="1"/>
      <p:bldP spid="106586" grpId="0" animBg="1"/>
      <p:bldP spid="106587" grpId="0" animBg="1"/>
      <p:bldP spid="106588" grpId="0" animBg="1"/>
      <p:bldP spid="106589" grpId="0" animBg="1"/>
      <p:bldP spid="106625" grpId="0"/>
      <p:bldP spid="106638" grpId="0"/>
      <p:bldP spid="106641" grpId="0"/>
      <p:bldP spid="106642" grpId="0"/>
      <p:bldP spid="106643" grpId="0"/>
      <p:bldP spid="106646" grpId="0"/>
      <p:bldP spid="106575" grpId="0" animBg="1"/>
      <p:bldP spid="106590" grpId="0" animBg="1"/>
      <p:bldP spid="106591" grpId="0" animBg="1"/>
      <p:bldP spid="106644" grpId="0"/>
      <p:bldP spid="106645" grpId="0"/>
      <p:bldP spid="106647" grpId="0"/>
      <p:bldP spid="106647" grpId="1"/>
      <p:bldP spid="151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F3170F1-8397-436E-9835-5E3436AB66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Expectiminimax</a:t>
            </a:r>
            <a:endParaRPr lang="en-US" sz="3200" b="0" u="sng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6A9ABD-E7C6-49D6-8752-3608D9221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610600" cy="2243138"/>
          </a:xfrm>
        </p:spPr>
        <p:txBody>
          <a:bodyPr>
            <a:noAutofit/>
          </a:bodyPr>
          <a:lstStyle/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Many games contain one or more random elements:</a:t>
            </a:r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Monopoly</a:t>
            </a:r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Backgammon</a:t>
            </a:r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Card Games</a:t>
            </a:r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For games of this type, we can use </a:t>
            </a:r>
            <a:r>
              <a:rPr lang="en-US" sz="2000" b="1" dirty="0">
                <a:solidFill>
                  <a:srgbClr val="00FF00"/>
                </a:solidFill>
              </a:rPr>
              <a:t>chance nodes</a:t>
            </a:r>
            <a:r>
              <a:rPr lang="en-US" sz="2000" dirty="0"/>
              <a:t> to predict </a:t>
            </a:r>
            <a:r>
              <a:rPr lang="en-US" sz="2000" dirty="0" err="1"/>
              <a:t>gameplay</a:t>
            </a:r>
            <a:endParaRPr lang="en-US" sz="2000" dirty="0"/>
          </a:p>
          <a:p>
            <a:pPr marL="0" indent="-18288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by finding </a:t>
            </a:r>
            <a:r>
              <a:rPr lang="en-US" sz="2000" b="1" dirty="0" err="1">
                <a:solidFill>
                  <a:srgbClr val="00FF00"/>
                </a:solidFill>
              </a:rPr>
              <a:t>expectimax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00FF00"/>
                </a:solidFill>
              </a:rPr>
              <a:t>expectimin</a:t>
            </a:r>
            <a:r>
              <a:rPr lang="en-US" sz="2000" dirty="0"/>
              <a:t> values.</a:t>
            </a:r>
          </a:p>
        </p:txBody>
      </p:sp>
      <p:sp>
        <p:nvSpPr>
          <p:cNvPr id="107524" name="Line 4">
            <a:extLst>
              <a:ext uri="{FF2B5EF4-FFF2-40B4-BE49-F238E27FC236}">
                <a16:creationId xmlns:a16="http://schemas.microsoft.com/office/drawing/2014/main" id="{57FACD2A-4AD6-49F3-951D-243D1AE397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125468"/>
            <a:ext cx="2438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7589" name="Line 69">
            <a:extLst>
              <a:ext uri="{FF2B5EF4-FFF2-40B4-BE49-F238E27FC236}">
                <a16:creationId xmlns:a16="http://schemas.microsoft.com/office/drawing/2014/main" id="{F460ED5D-EE49-458D-813D-557ADA47B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25468"/>
            <a:ext cx="2971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7644" name="Line 124">
            <a:extLst>
              <a:ext uri="{FF2B5EF4-FFF2-40B4-BE49-F238E27FC236}">
                <a16:creationId xmlns:a16="http://schemas.microsoft.com/office/drawing/2014/main" id="{CEB92300-D4DC-4865-88E8-F578C0EBD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5192268"/>
            <a:ext cx="228600" cy="914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7711" name="Text Box 191">
            <a:extLst>
              <a:ext uri="{FF2B5EF4-FFF2-40B4-BE49-F238E27FC236}">
                <a16:creationId xmlns:a16="http://schemas.microsoft.com/office/drawing/2014/main" id="{55197F5A-8AC6-49A2-93F9-364D43F9D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35652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Expectimax</a:t>
            </a:r>
            <a:endParaRPr lang="en-US" sz="2400" b="1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7712" name="Text Box 192">
            <a:extLst>
              <a:ext uri="{FF2B5EF4-FFF2-40B4-BE49-F238E27FC236}">
                <a16:creationId xmlns:a16="http://schemas.microsoft.com/office/drawing/2014/main" id="{80A18338-71D9-401A-B84E-2F181694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68852"/>
            <a:ext cx="6629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Die Roll</a:t>
            </a:r>
            <a:endParaRPr lang="en-US" sz="2800" b="1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pic>
        <p:nvPicPr>
          <p:cNvPr id="23561" name="Picture 194" descr="MCj01163540000[1]">
            <a:extLst>
              <a:ext uri="{FF2B5EF4-FFF2-40B4-BE49-F238E27FC236}">
                <a16:creationId xmlns:a16="http://schemas.microsoft.com/office/drawing/2014/main" id="{75A69D52-758A-464F-8DEF-29083E45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093" y="3221451"/>
            <a:ext cx="17764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95" descr="MCBD19693_0000[1]">
            <a:extLst>
              <a:ext uri="{FF2B5EF4-FFF2-40B4-BE49-F238E27FC236}">
                <a16:creationId xmlns:a16="http://schemas.microsoft.com/office/drawing/2014/main" id="{A1538D12-2F1D-4AC2-BA46-8F262925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1192626"/>
            <a:ext cx="16256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718" name="Text Box 198">
            <a:extLst>
              <a:ext uri="{FF2B5EF4-FFF2-40B4-BE49-F238E27FC236}">
                <a16:creationId xmlns:a16="http://schemas.microsoft.com/office/drawing/2014/main" id="{BD41C435-810A-4765-B46B-DE76B25F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78652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Evaluation</a:t>
            </a:r>
          </a:p>
        </p:txBody>
      </p:sp>
      <p:sp>
        <p:nvSpPr>
          <p:cNvPr id="64" name="Line 4">
            <a:extLst>
              <a:ext uri="{FF2B5EF4-FFF2-40B4-BE49-F238E27FC236}">
                <a16:creationId xmlns:a16="http://schemas.microsoft.com/office/drawing/2014/main" id="{9FD087A4-3F4F-47FC-B0CA-E410CFC373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125468"/>
            <a:ext cx="1295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5" name="Line 4">
            <a:extLst>
              <a:ext uri="{FF2B5EF4-FFF2-40B4-BE49-F238E27FC236}">
                <a16:creationId xmlns:a16="http://schemas.microsoft.com/office/drawing/2014/main" id="{E9ECD9EA-1F16-4F03-9E53-0295D71943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125468"/>
            <a:ext cx="304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6" name="Line 4">
            <a:extLst>
              <a:ext uri="{FF2B5EF4-FFF2-40B4-BE49-F238E27FC236}">
                <a16:creationId xmlns:a16="http://schemas.microsoft.com/office/drawing/2014/main" id="{E93EF3CC-406E-4357-80E4-5C210214A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25468"/>
            <a:ext cx="9906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7" name="Line 69">
            <a:extLst>
              <a:ext uri="{FF2B5EF4-FFF2-40B4-BE49-F238E27FC236}">
                <a16:creationId xmlns:a16="http://schemas.microsoft.com/office/drawing/2014/main" id="{7F2E1451-4719-4F18-9B8E-9C9B4DAB4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25468"/>
            <a:ext cx="2057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E5A1FC-E618-4363-BD17-47B590A416FB}"/>
              </a:ext>
            </a:extLst>
          </p:cNvPr>
          <p:cNvSpPr/>
          <p:nvPr/>
        </p:nvSpPr>
        <p:spPr>
          <a:xfrm>
            <a:off x="5257800" y="41254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E445FD-0B81-481A-BDF3-79520099BDC5}"/>
              </a:ext>
            </a:extLst>
          </p:cNvPr>
          <p:cNvSpPr/>
          <p:nvPr/>
        </p:nvSpPr>
        <p:spPr>
          <a:xfrm>
            <a:off x="5943600" y="44302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8E145A-761F-4C62-9D03-9B72CB2B27DD}"/>
              </a:ext>
            </a:extLst>
          </p:cNvPr>
          <p:cNvSpPr/>
          <p:nvPr/>
        </p:nvSpPr>
        <p:spPr>
          <a:xfrm>
            <a:off x="6477000" y="44302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071353-BD59-4D6D-8171-AD01D0E3A6FB}"/>
              </a:ext>
            </a:extLst>
          </p:cNvPr>
          <p:cNvSpPr/>
          <p:nvPr/>
        </p:nvSpPr>
        <p:spPr>
          <a:xfrm>
            <a:off x="6934200" y="44302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AEF028-478B-41D0-88C5-353BF4F81223}"/>
              </a:ext>
            </a:extLst>
          </p:cNvPr>
          <p:cNvSpPr/>
          <p:nvPr/>
        </p:nvSpPr>
        <p:spPr>
          <a:xfrm>
            <a:off x="7543800" y="44302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055C8B-F58B-495F-9D96-30CAA86AFAFB}"/>
              </a:ext>
            </a:extLst>
          </p:cNvPr>
          <p:cNvSpPr/>
          <p:nvPr/>
        </p:nvSpPr>
        <p:spPr>
          <a:xfrm>
            <a:off x="8001000" y="4125468"/>
            <a:ext cx="37702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Arial Unicode MS" pitchFamily="34" charset="-128"/>
                <a:cs typeface="Arial Unicode MS" pitchFamily="34" charset="-128"/>
              </a:rPr>
              <a:t>⅙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4" name="Line 4">
            <a:extLst>
              <a:ext uri="{FF2B5EF4-FFF2-40B4-BE49-F238E27FC236}">
                <a16:creationId xmlns:a16="http://schemas.microsoft.com/office/drawing/2014/main" id="{DB11D991-769B-4436-8502-D5572F23D7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5" name="Oval 15">
            <a:extLst>
              <a:ext uri="{FF2B5EF4-FFF2-40B4-BE49-F238E27FC236}">
                <a16:creationId xmlns:a16="http://schemas.microsoft.com/office/drawing/2014/main" id="{F1873719-4781-415D-A109-05C0B464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6" name="Oval 15">
            <a:extLst>
              <a:ext uri="{FF2B5EF4-FFF2-40B4-BE49-F238E27FC236}">
                <a16:creationId xmlns:a16="http://schemas.microsoft.com/office/drawing/2014/main" id="{5383CEAB-050C-4110-ABCA-12432DC38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7" name="Line 4">
            <a:extLst>
              <a:ext uri="{FF2B5EF4-FFF2-40B4-BE49-F238E27FC236}">
                <a16:creationId xmlns:a16="http://schemas.microsoft.com/office/drawing/2014/main" id="{B8CF378C-E296-4CDB-96AE-3BBBC53A6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192268"/>
            <a:ext cx="152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79" name="Text Box 181">
            <a:extLst>
              <a:ext uri="{FF2B5EF4-FFF2-40B4-BE49-F238E27FC236}">
                <a16:creationId xmlns:a16="http://schemas.microsoft.com/office/drawing/2014/main" id="{54C60380-1288-405F-A8AA-FF3A3A5B4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420868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Buy</a:t>
            </a:r>
          </a:p>
        </p:txBody>
      </p:sp>
      <p:sp>
        <p:nvSpPr>
          <p:cNvPr id="80" name="Text Box 181">
            <a:extLst>
              <a:ext uri="{FF2B5EF4-FFF2-40B4-BE49-F238E27FC236}">
                <a16:creationId xmlns:a16="http://schemas.microsoft.com/office/drawing/2014/main" id="{13CAF244-4C3A-49D1-B359-1E011662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49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None</a:t>
            </a:r>
          </a:p>
        </p:txBody>
      </p:sp>
      <p:sp>
        <p:nvSpPr>
          <p:cNvPr id="81" name="Line 4">
            <a:extLst>
              <a:ext uri="{FF2B5EF4-FFF2-40B4-BE49-F238E27FC236}">
                <a16:creationId xmlns:a16="http://schemas.microsoft.com/office/drawing/2014/main" id="{E52EAC6B-0777-4AF4-8BBB-74016353F8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3" name="Oval 15">
            <a:extLst>
              <a:ext uri="{FF2B5EF4-FFF2-40B4-BE49-F238E27FC236}">
                <a16:creationId xmlns:a16="http://schemas.microsoft.com/office/drawing/2014/main" id="{9F3EC1E6-D474-40DF-80A1-57A9B44D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4" name="Line 4">
            <a:extLst>
              <a:ext uri="{FF2B5EF4-FFF2-40B4-BE49-F238E27FC236}">
                <a16:creationId xmlns:a16="http://schemas.microsoft.com/office/drawing/2014/main" id="{61C4A1BB-A3C1-47DF-B7A1-C92A52D06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192268"/>
            <a:ext cx="152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5" name="Text Box 181">
            <a:extLst>
              <a:ext uri="{FF2B5EF4-FFF2-40B4-BE49-F238E27FC236}">
                <a16:creationId xmlns:a16="http://schemas.microsoft.com/office/drawing/2014/main" id="{3457AF81-7750-4557-A113-38F1872CA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208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Buy</a:t>
            </a:r>
          </a:p>
        </p:txBody>
      </p:sp>
      <p:sp>
        <p:nvSpPr>
          <p:cNvPr id="86" name="Text Box 181">
            <a:extLst>
              <a:ext uri="{FF2B5EF4-FFF2-40B4-BE49-F238E27FC236}">
                <a16:creationId xmlns:a16="http://schemas.microsoft.com/office/drawing/2014/main" id="{8AFB06CE-C9D7-4E59-9DA6-BE665415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49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None</a:t>
            </a:r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CC48F90E-646B-4528-BCF2-67871C6B4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9" name="Oval 15">
            <a:extLst>
              <a:ext uri="{FF2B5EF4-FFF2-40B4-BE49-F238E27FC236}">
                <a16:creationId xmlns:a16="http://schemas.microsoft.com/office/drawing/2014/main" id="{08B2C971-E69C-49C4-BEFF-254592EB1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0" name="Line 4">
            <a:extLst>
              <a:ext uri="{FF2B5EF4-FFF2-40B4-BE49-F238E27FC236}">
                <a16:creationId xmlns:a16="http://schemas.microsoft.com/office/drawing/2014/main" id="{EB0B128E-A5E5-4940-85F6-975088B38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192268"/>
            <a:ext cx="152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1" name="Text Box 181">
            <a:extLst>
              <a:ext uri="{FF2B5EF4-FFF2-40B4-BE49-F238E27FC236}">
                <a16:creationId xmlns:a16="http://schemas.microsoft.com/office/drawing/2014/main" id="{3BF47D6F-F5BC-475A-B1DE-76750BD9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4208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Buy</a:t>
            </a:r>
          </a:p>
        </p:txBody>
      </p:sp>
      <p:sp>
        <p:nvSpPr>
          <p:cNvPr id="92" name="Text Box 181">
            <a:extLst>
              <a:ext uri="{FF2B5EF4-FFF2-40B4-BE49-F238E27FC236}">
                <a16:creationId xmlns:a16="http://schemas.microsoft.com/office/drawing/2014/main" id="{9997ECF7-E0B9-4134-BE66-376B4CD4E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649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None</a:t>
            </a:r>
          </a:p>
        </p:txBody>
      </p:sp>
      <p:sp>
        <p:nvSpPr>
          <p:cNvPr id="93" name="Line 4">
            <a:extLst>
              <a:ext uri="{FF2B5EF4-FFF2-40B4-BE49-F238E27FC236}">
                <a16:creationId xmlns:a16="http://schemas.microsoft.com/office/drawing/2014/main" id="{770CFFB4-7B9D-434C-B93E-E33F759F9A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50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4" name="Oval 15">
            <a:extLst>
              <a:ext uri="{FF2B5EF4-FFF2-40B4-BE49-F238E27FC236}">
                <a16:creationId xmlns:a16="http://schemas.microsoft.com/office/drawing/2014/main" id="{C723F6DF-1C47-49DD-B456-4B7B69505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5" name="Text Box 181">
            <a:extLst>
              <a:ext uri="{FF2B5EF4-FFF2-40B4-BE49-F238E27FC236}">
                <a16:creationId xmlns:a16="http://schemas.microsoft.com/office/drawing/2014/main" id="{5590BFA6-CDBC-47D0-BBB6-B82668708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54208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+80</a:t>
            </a:r>
          </a:p>
        </p:txBody>
      </p:sp>
      <p:sp>
        <p:nvSpPr>
          <p:cNvPr id="96" name="Line 4">
            <a:extLst>
              <a:ext uri="{FF2B5EF4-FFF2-40B4-BE49-F238E27FC236}">
                <a16:creationId xmlns:a16="http://schemas.microsoft.com/office/drawing/2014/main" id="{469675C8-1066-4FDB-B2D4-FB5E3E54A9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7" name="Oval 15">
            <a:extLst>
              <a:ext uri="{FF2B5EF4-FFF2-40B4-BE49-F238E27FC236}">
                <a16:creationId xmlns:a16="http://schemas.microsoft.com/office/drawing/2014/main" id="{42E045E8-CD69-476E-BFF6-252612CC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98" name="Text Box 181">
            <a:extLst>
              <a:ext uri="{FF2B5EF4-FFF2-40B4-BE49-F238E27FC236}">
                <a16:creationId xmlns:a16="http://schemas.microsoft.com/office/drawing/2014/main" id="{3F74DC3A-9925-45E2-9786-CBBCCC280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20868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-20</a:t>
            </a:r>
          </a:p>
        </p:txBody>
      </p:sp>
      <p:sp>
        <p:nvSpPr>
          <p:cNvPr id="99" name="Line 4">
            <a:extLst>
              <a:ext uri="{FF2B5EF4-FFF2-40B4-BE49-F238E27FC236}">
                <a16:creationId xmlns:a16="http://schemas.microsoft.com/office/drawing/2014/main" id="{A3E0633D-2675-44C5-8D44-7D9FD01AA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5192268"/>
            <a:ext cx="2286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0" name="Oval 15">
            <a:extLst>
              <a:ext uri="{FF2B5EF4-FFF2-40B4-BE49-F238E27FC236}">
                <a16:creationId xmlns:a16="http://schemas.microsoft.com/office/drawing/2014/main" id="{0DD63145-A5D4-493C-9833-F1EA454A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1" name="Text Box 181">
            <a:extLst>
              <a:ext uri="{FF2B5EF4-FFF2-40B4-BE49-F238E27FC236}">
                <a16:creationId xmlns:a16="http://schemas.microsoft.com/office/drawing/2014/main" id="{85CCB637-7DF6-4123-BB6A-FB9D69E65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649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None</a:t>
            </a:r>
          </a:p>
        </p:txBody>
      </p:sp>
      <p:sp>
        <p:nvSpPr>
          <p:cNvPr id="102" name="Text Box 181">
            <a:extLst>
              <a:ext uri="{FF2B5EF4-FFF2-40B4-BE49-F238E27FC236}">
                <a16:creationId xmlns:a16="http://schemas.microsoft.com/office/drawing/2014/main" id="{94F9C55D-6CED-4602-8240-6E41848E1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03" name="Text Box 181">
            <a:extLst>
              <a:ext uri="{FF2B5EF4-FFF2-40B4-BE49-F238E27FC236}">
                <a16:creationId xmlns:a16="http://schemas.microsoft.com/office/drawing/2014/main" id="{6CC3416F-66E7-4236-A7FF-FD3626B1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04" name="Text Box 181">
            <a:extLst>
              <a:ext uri="{FF2B5EF4-FFF2-40B4-BE49-F238E27FC236}">
                <a16:creationId xmlns:a16="http://schemas.microsoft.com/office/drawing/2014/main" id="{AEBB3625-1D84-47A0-978E-21113AAA5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240</a:t>
            </a:r>
          </a:p>
        </p:txBody>
      </p:sp>
      <p:sp>
        <p:nvSpPr>
          <p:cNvPr id="105" name="Text Box 181">
            <a:extLst>
              <a:ext uri="{FF2B5EF4-FFF2-40B4-BE49-F238E27FC236}">
                <a16:creationId xmlns:a16="http://schemas.microsoft.com/office/drawing/2014/main" id="{345DAEC5-B7E0-4CEC-95A1-D830B78E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06" name="Text Box 181">
            <a:extLst>
              <a:ext uri="{FF2B5EF4-FFF2-40B4-BE49-F238E27FC236}">
                <a16:creationId xmlns:a16="http://schemas.microsoft.com/office/drawing/2014/main" id="{5D84EA4A-9D91-43EB-BA3C-226384EC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07" name="Text Box 181">
            <a:extLst>
              <a:ext uri="{FF2B5EF4-FFF2-40B4-BE49-F238E27FC236}">
                <a16:creationId xmlns:a16="http://schemas.microsoft.com/office/drawing/2014/main" id="{8244310D-E29A-406F-BCBB-F8D42E60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08" name="Text Box 181">
            <a:extLst>
              <a:ext uri="{FF2B5EF4-FFF2-40B4-BE49-F238E27FC236}">
                <a16:creationId xmlns:a16="http://schemas.microsoft.com/office/drawing/2014/main" id="{61DAEFB9-BA7A-442D-B73C-CDAE75C87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09" name="Text Box 181">
            <a:extLst>
              <a:ext uri="{FF2B5EF4-FFF2-40B4-BE49-F238E27FC236}">
                <a16:creationId xmlns:a16="http://schemas.microsoft.com/office/drawing/2014/main" id="{AE51C4F6-9509-4470-A137-025C6334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10" name="Text Box 181">
            <a:extLst>
              <a:ext uri="{FF2B5EF4-FFF2-40B4-BE49-F238E27FC236}">
                <a16:creationId xmlns:a16="http://schemas.microsoft.com/office/drawing/2014/main" id="{CD29629C-679C-47E5-90D4-4A30AF85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30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140</a:t>
            </a:r>
          </a:p>
        </p:txBody>
      </p:sp>
      <p:sp>
        <p:nvSpPr>
          <p:cNvPr id="119" name="Line 124">
            <a:extLst>
              <a:ext uri="{FF2B5EF4-FFF2-40B4-BE49-F238E27FC236}">
                <a16:creationId xmlns:a16="http://schemas.microsoft.com/office/drawing/2014/main" id="{A70D4171-2DC5-4E76-90C8-86D617DFE0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192268"/>
            <a:ext cx="228600" cy="914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0" name="Line 124">
            <a:extLst>
              <a:ext uri="{FF2B5EF4-FFF2-40B4-BE49-F238E27FC236}">
                <a16:creationId xmlns:a16="http://schemas.microsoft.com/office/drawing/2014/main" id="{5E517EDA-6AD2-42B9-89A5-9825617E3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48800" y="5192268"/>
            <a:ext cx="228600" cy="8382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1" name="Line 124">
            <a:extLst>
              <a:ext uri="{FF2B5EF4-FFF2-40B4-BE49-F238E27FC236}">
                <a16:creationId xmlns:a16="http://schemas.microsoft.com/office/drawing/2014/main" id="{4C962108-2FA2-4C7C-885A-74068837C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192268"/>
            <a:ext cx="228600" cy="8382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2" name="Line 124">
            <a:extLst>
              <a:ext uri="{FF2B5EF4-FFF2-40B4-BE49-F238E27FC236}">
                <a16:creationId xmlns:a16="http://schemas.microsoft.com/office/drawing/2014/main" id="{6E561448-8E7E-4E78-BD84-99E24A515E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5192268"/>
            <a:ext cx="228600" cy="8382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3" name="Line 124">
            <a:extLst>
              <a:ext uri="{FF2B5EF4-FFF2-40B4-BE49-F238E27FC236}">
                <a16:creationId xmlns:a16="http://schemas.microsoft.com/office/drawing/2014/main" id="{E54A22F3-01F0-49A0-97D4-7879DF12D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92268"/>
            <a:ext cx="228600" cy="914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4" name="Text Box 181">
            <a:extLst>
              <a:ext uri="{FF2B5EF4-FFF2-40B4-BE49-F238E27FC236}">
                <a16:creationId xmlns:a16="http://schemas.microsoft.com/office/drawing/2014/main" id="{86C408CB-3C30-457A-8FFB-2A07DEB8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4887468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(CC)</a:t>
            </a:r>
          </a:p>
        </p:txBody>
      </p:sp>
      <p:sp>
        <p:nvSpPr>
          <p:cNvPr id="58" name="Oval 15">
            <a:extLst>
              <a:ext uri="{FF2B5EF4-FFF2-40B4-BE49-F238E27FC236}">
                <a16:creationId xmlns:a16="http://schemas.microsoft.com/office/drawing/2014/main" id="{74FEC99E-8E7F-47B5-B16E-1843937F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59" name="Oval 15">
            <a:extLst>
              <a:ext uri="{FF2B5EF4-FFF2-40B4-BE49-F238E27FC236}">
                <a16:creationId xmlns:a16="http://schemas.microsoft.com/office/drawing/2014/main" id="{07DDEE2B-CF48-47CB-B51C-87D50C700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0" name="Oval 15">
            <a:extLst>
              <a:ext uri="{FF2B5EF4-FFF2-40B4-BE49-F238E27FC236}">
                <a16:creationId xmlns:a16="http://schemas.microsoft.com/office/drawing/2014/main" id="{1A8F6414-8F42-4433-86E0-9AD9A73B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1" name="Oval 15">
            <a:extLst>
              <a:ext uri="{FF2B5EF4-FFF2-40B4-BE49-F238E27FC236}">
                <a16:creationId xmlns:a16="http://schemas.microsoft.com/office/drawing/2014/main" id="{91B1ADA3-DCBA-4732-A7F4-63A97EE1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2" name="Oval 15">
            <a:extLst>
              <a:ext uri="{FF2B5EF4-FFF2-40B4-BE49-F238E27FC236}">
                <a16:creationId xmlns:a16="http://schemas.microsoft.com/office/drawing/2014/main" id="{1BAC0C71-A29F-43E8-B152-5B404406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63" name="Oval 15">
            <a:extLst>
              <a:ext uri="{FF2B5EF4-FFF2-40B4-BE49-F238E27FC236}">
                <a16:creationId xmlns:a16="http://schemas.microsoft.com/office/drawing/2014/main" id="{4287CC14-F26F-4F47-8F7F-A1EA2420D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1" y="4887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26" name="Text Box 181">
            <a:extLst>
              <a:ext uri="{FF2B5EF4-FFF2-40B4-BE49-F238E27FC236}">
                <a16:creationId xmlns:a16="http://schemas.microsoft.com/office/drawing/2014/main" id="{2E0A78D2-F473-4193-BD0B-604E5E122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887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(RR)</a:t>
            </a:r>
          </a:p>
        </p:txBody>
      </p:sp>
      <p:sp>
        <p:nvSpPr>
          <p:cNvPr id="127" name="Text Box 181">
            <a:extLst>
              <a:ext uri="{FF2B5EF4-FFF2-40B4-BE49-F238E27FC236}">
                <a16:creationId xmlns:a16="http://schemas.microsoft.com/office/drawing/2014/main" id="{CDB8FAB5-5F36-43D3-B345-CB9ECA506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887468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(VA)</a:t>
            </a:r>
          </a:p>
        </p:txBody>
      </p:sp>
      <p:sp>
        <p:nvSpPr>
          <p:cNvPr id="128" name="Text Box 181">
            <a:extLst>
              <a:ext uri="{FF2B5EF4-FFF2-40B4-BE49-F238E27FC236}">
                <a16:creationId xmlns:a16="http://schemas.microsoft.com/office/drawing/2014/main" id="{89244D17-A2B0-4254-960B-369A4A4A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87468"/>
            <a:ext cx="838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(SA)</a:t>
            </a:r>
          </a:p>
        </p:txBody>
      </p:sp>
      <p:sp>
        <p:nvSpPr>
          <p:cNvPr id="129" name="Text Box 181">
            <a:extLst>
              <a:ext uri="{FF2B5EF4-FFF2-40B4-BE49-F238E27FC236}">
                <a16:creationId xmlns:a16="http://schemas.microsoft.com/office/drawing/2014/main" id="{CCE6E94E-B17D-4CB9-854F-DAE83D71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887468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(EC)</a:t>
            </a:r>
          </a:p>
        </p:txBody>
      </p:sp>
      <p:sp>
        <p:nvSpPr>
          <p:cNvPr id="130" name="Text Box 181">
            <a:extLst>
              <a:ext uri="{FF2B5EF4-FFF2-40B4-BE49-F238E27FC236}">
                <a16:creationId xmlns:a16="http://schemas.microsoft.com/office/drawing/2014/main" id="{D6B0A611-8AC6-49D2-AE76-A80302F9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87468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StC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)</a:t>
            </a:r>
          </a:p>
        </p:txBody>
      </p:sp>
      <p:sp>
        <p:nvSpPr>
          <p:cNvPr id="111" name="Text Box 181">
            <a:extLst>
              <a:ext uri="{FF2B5EF4-FFF2-40B4-BE49-F238E27FC236}">
                <a16:creationId xmlns:a16="http://schemas.microsoft.com/office/drawing/2014/main" id="{56FD97B3-9CA1-45EB-8026-3AD80F4A4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13" name="Text Box 181">
            <a:extLst>
              <a:ext uri="{FF2B5EF4-FFF2-40B4-BE49-F238E27FC236}">
                <a16:creationId xmlns:a16="http://schemas.microsoft.com/office/drawing/2014/main" id="{D9F6A050-D503-4A9A-80F4-CA19E0A3A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140</a:t>
            </a:r>
          </a:p>
        </p:txBody>
      </p:sp>
      <p:sp>
        <p:nvSpPr>
          <p:cNvPr id="114" name="Text Box 181">
            <a:extLst>
              <a:ext uri="{FF2B5EF4-FFF2-40B4-BE49-F238E27FC236}">
                <a16:creationId xmlns:a16="http://schemas.microsoft.com/office/drawing/2014/main" id="{E05BCC80-3393-490F-9796-1007CEDA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15" name="Text Box 181">
            <a:extLst>
              <a:ext uri="{FF2B5EF4-FFF2-40B4-BE49-F238E27FC236}">
                <a16:creationId xmlns:a16="http://schemas.microsoft.com/office/drawing/2014/main" id="{E39D1911-9C3F-4E36-8193-1BC0C6CC0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190</a:t>
            </a:r>
          </a:p>
        </p:txBody>
      </p:sp>
      <p:sp>
        <p:nvSpPr>
          <p:cNvPr id="116" name="Text Box 181">
            <a:extLst>
              <a:ext uri="{FF2B5EF4-FFF2-40B4-BE49-F238E27FC236}">
                <a16:creationId xmlns:a16="http://schemas.microsoft.com/office/drawing/2014/main" id="{34990875-066C-408C-B32C-E6F4C6CC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160</a:t>
            </a:r>
          </a:p>
        </p:txBody>
      </p:sp>
      <p:sp>
        <p:nvSpPr>
          <p:cNvPr id="117" name="Text Box 181">
            <a:extLst>
              <a:ext uri="{FF2B5EF4-FFF2-40B4-BE49-F238E27FC236}">
                <a16:creationId xmlns:a16="http://schemas.microsoft.com/office/drawing/2014/main" id="{D6DD3E80-FCB7-474A-B3C5-03BD2F4A3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4887468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240</a:t>
            </a:r>
          </a:p>
        </p:txBody>
      </p:sp>
      <p:sp>
        <p:nvSpPr>
          <p:cNvPr id="107597" name="Rectangle 77">
            <a:extLst>
              <a:ext uri="{FF2B5EF4-FFF2-40B4-BE49-F238E27FC236}">
                <a16:creationId xmlns:a16="http://schemas.microsoft.com/office/drawing/2014/main" id="{39DD653D-3C4C-438A-90AF-27E8AC64C7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820668"/>
            <a:ext cx="609600" cy="319088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18" name="Text Box 181">
            <a:extLst>
              <a:ext uri="{FF2B5EF4-FFF2-40B4-BE49-F238E27FC236}">
                <a16:creationId xmlns:a16="http://schemas.microsoft.com/office/drawing/2014/main" id="{5232B083-FF34-4ACF-9474-6E3C33C9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44469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185</a:t>
            </a:r>
          </a:p>
        </p:txBody>
      </p:sp>
      <p:sp>
        <p:nvSpPr>
          <p:cNvPr id="131" name="Text Box 181">
            <a:extLst>
              <a:ext uri="{FF2B5EF4-FFF2-40B4-BE49-F238E27FC236}">
                <a16:creationId xmlns:a16="http://schemas.microsoft.com/office/drawing/2014/main" id="{1E4347BB-8644-4F79-AF22-42065053E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44469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(Jail)</a:t>
            </a:r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5932A8B3-97AA-4BFF-B611-370C4AEF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88" name="Oval 15">
            <a:extLst>
              <a:ext uri="{FF2B5EF4-FFF2-40B4-BE49-F238E27FC236}">
                <a16:creationId xmlns:a16="http://schemas.microsoft.com/office/drawing/2014/main" id="{6F882DA7-1817-4323-9620-0F888374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6030469"/>
            <a:ext cx="320675" cy="3206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11" grpId="0"/>
      <p:bldP spid="107712" grpId="0"/>
      <p:bldP spid="107718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9" grpId="0"/>
      <p:bldP spid="80" grpId="0" animBg="1"/>
      <p:bldP spid="83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4" grpId="0" animBg="1"/>
      <p:bldP spid="95" grpId="0"/>
      <p:bldP spid="97" grpId="0" animBg="1"/>
      <p:bldP spid="98" grpId="0" animBg="1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24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26" grpId="0"/>
      <p:bldP spid="127" grpId="0" animBg="1"/>
      <p:bldP spid="128" grpId="0" animBg="1"/>
      <p:bldP spid="129" grpId="0" animBg="1"/>
      <p:bldP spid="130" grpId="0" animBg="1"/>
      <p:bldP spid="111" grpId="0"/>
      <p:bldP spid="113" grpId="0"/>
      <p:bldP spid="114" grpId="0"/>
      <p:bldP spid="115" grpId="0"/>
      <p:bldP spid="116" grpId="0"/>
      <p:bldP spid="117" grpId="0"/>
      <p:bldP spid="107597" grpId="0" animBg="1"/>
      <p:bldP spid="118" grpId="0" animBg="1"/>
      <p:bldP spid="131" grpId="0" animBg="1"/>
      <p:bldP spid="82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81EEDB3-4050-4DBC-B614-EC68E45ED3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83464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Game-Playing</a:t>
            </a:r>
            <a:br>
              <a:rPr lang="en-US" dirty="0"/>
            </a:br>
            <a:r>
              <a:rPr lang="en-US" sz="3200" b="0" dirty="0" err="1"/>
              <a:t>Expectiminimax</a:t>
            </a:r>
            <a:r>
              <a:rPr lang="en-US" sz="3200" b="0" dirty="0"/>
              <a:t> Problems</a:t>
            </a:r>
            <a:endParaRPr lang="en-US" sz="3200" b="0" u="sng" dirty="0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E6F7CE1-2AB4-4E6D-B54E-2BC94F545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0700" y="2223516"/>
            <a:ext cx="8610600" cy="36286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Drawbacks of </a:t>
            </a:r>
            <a:r>
              <a:rPr lang="en-US" sz="2800" u="sng" dirty="0" err="1"/>
              <a:t>Expectiminimax</a:t>
            </a:r>
            <a:r>
              <a:rPr lang="en-US" sz="2800" u="sng" dirty="0"/>
              <a:t>: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Tree grows even faster than Minimax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Many games are actually psychological (Poker)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Results can vary as based on move that is “likely” good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err="1"/>
              <a:t>Expectiminimax</a:t>
            </a:r>
            <a:r>
              <a:rPr lang="en-US" sz="2800" dirty="0"/>
              <a:t> works best when going only a few ply deep.</a:t>
            </a:r>
          </a:p>
        </p:txBody>
      </p:sp>
      <p:pic>
        <p:nvPicPr>
          <p:cNvPr id="24580" name="Picture 50" descr="MCj04338180000[1]">
            <a:extLst>
              <a:ext uri="{FF2B5EF4-FFF2-40B4-BE49-F238E27FC236}">
                <a16:creationId xmlns:a16="http://schemas.microsoft.com/office/drawing/2014/main" id="{21423D83-0529-45B6-B200-AA565CC6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04" y="143865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B385FC1-098C-43FB-8189-B52AE310ED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4938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Multiplayer Games</a:t>
            </a:r>
            <a:br>
              <a:rPr lang="en-US" dirty="0"/>
            </a:br>
            <a:r>
              <a:rPr lang="en-US" sz="3200" b="0" dirty="0"/>
              <a:t>Overview</a:t>
            </a:r>
            <a:endParaRPr lang="en-US" sz="3200" b="0" u="sng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938630E-8AF0-467F-A925-371BE8D00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404" y="1404938"/>
            <a:ext cx="10643191" cy="51990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buNone/>
              <a:defRPr/>
            </a:pPr>
            <a:r>
              <a:rPr lang="en-US" sz="2200" dirty="0"/>
              <a:t>We cannot apply standard search techniques to multiplayer games because we do not exclusively control the state of the problem (game). </a:t>
            </a:r>
            <a:r>
              <a:rPr lang="en-US" sz="2200" b="1" dirty="0">
                <a:solidFill>
                  <a:srgbClr val="00FF00"/>
                </a:solidFill>
              </a:rPr>
              <a:t>Game playing</a:t>
            </a:r>
            <a:r>
              <a:rPr lang="en-US" sz="2200" dirty="0"/>
              <a:t> techniques let us predict the actions of other agents.</a:t>
            </a:r>
            <a:endParaRPr lang="en-US" sz="2200" u="sng" dirty="0"/>
          </a:p>
          <a:p>
            <a:pPr marL="0" indent="0" algn="just">
              <a:lnSpc>
                <a:spcPct val="120000"/>
              </a:lnSpc>
              <a:buNone/>
              <a:defRPr/>
            </a:pPr>
            <a:r>
              <a:rPr lang="en-US" sz="2200" dirty="0"/>
              <a:t>Multiplayer games come in two main variants: </a:t>
            </a:r>
            <a:r>
              <a:rPr lang="en-US" sz="2200" b="1" dirty="0">
                <a:solidFill>
                  <a:srgbClr val="00FF00"/>
                </a:solidFill>
              </a:rPr>
              <a:t>symmetric</a:t>
            </a:r>
            <a:r>
              <a:rPr lang="en-US" sz="2200" dirty="0"/>
              <a:t> games (players have the same abilities) and </a:t>
            </a:r>
            <a:r>
              <a:rPr lang="en-US" sz="2200" b="1" dirty="0">
                <a:solidFill>
                  <a:srgbClr val="00FF00"/>
                </a:solidFill>
              </a:rPr>
              <a:t>asymmetric</a:t>
            </a:r>
            <a:r>
              <a:rPr lang="en-US" sz="2200" dirty="0"/>
              <a:t> games (players have different abilities.)</a:t>
            </a:r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en-US" sz="2200" u="sng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200" u="sng" dirty="0"/>
              <a:t>Examples of Symmetric Games: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 Real-Time:	Doom, Warcraft (Original)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 Turn-Based:	Go, Settlers, Poker, Magic, Civilization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2200" u="sng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200" u="sng" dirty="0"/>
              <a:t>Examples of Asymmetric Games: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 Real-Time:	StarCraft, </a:t>
            </a:r>
            <a:r>
              <a:rPr lang="en-US" sz="2200" dirty="0" err="1"/>
              <a:t>GoldenEye</a:t>
            </a:r>
            <a:r>
              <a:rPr lang="en-US" sz="2200" dirty="0"/>
              <a:t>, Street Fighter II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 Turn-Based:	Final Fantasy, Civilization III</a:t>
            </a:r>
          </a:p>
        </p:txBody>
      </p:sp>
      <p:pic>
        <p:nvPicPr>
          <p:cNvPr id="13316" name="Picture 5" descr="MCj01539000000[1]">
            <a:extLst>
              <a:ext uri="{FF2B5EF4-FFF2-40B4-BE49-F238E27FC236}">
                <a16:creationId xmlns:a16="http://schemas.microsoft.com/office/drawing/2014/main" id="{94D90962-E897-47A5-BE21-6D65E9D9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20" y="4205127"/>
            <a:ext cx="3076576" cy="205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8EF0C09-9D45-4B9B-99BC-9DA212C307B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4938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Data Structures</a:t>
            </a:r>
            <a:endParaRPr lang="en-US" sz="3200" b="0" u="sng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4D5DD59-1B4C-4167-BCD4-C19705829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423915"/>
            <a:ext cx="7543800" cy="49995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Turn-based game playing is a well-defined problem. It has:</a:t>
            </a:r>
            <a:endParaRPr lang="en-US" sz="20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An initial state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A set of goal states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A set of reachable states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1+ Operators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0" b="1" i="1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dirty="0"/>
              <a:t>Because of this, we can approach it using search techniques.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We’ll need a few data structures and functions to play games: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Game state class (contains information about pieces, cards, players, etc)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Move class (represents a single move by a player in a game)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Terminal function (tells us when the game is over)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Evaluation function (tells of the value of the game’s state)</a:t>
            </a:r>
          </a:p>
        </p:txBody>
      </p:sp>
      <p:pic>
        <p:nvPicPr>
          <p:cNvPr id="14340" name="Picture 6" descr="MCj01107320000[1]">
            <a:extLst>
              <a:ext uri="{FF2B5EF4-FFF2-40B4-BE49-F238E27FC236}">
                <a16:creationId xmlns:a16="http://schemas.microsoft.com/office/drawing/2014/main" id="{32F5323D-6267-4155-A64D-F2FB53B0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72" y="1452785"/>
            <a:ext cx="2968772" cy="296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CFC204C-3CFE-4023-9343-2286015538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The Greedy Method</a:t>
            </a:r>
            <a:endParaRPr lang="en-US" sz="3200" b="0" u="sng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8382070-D71F-467A-A1FF-6D4144A46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404937"/>
            <a:ext cx="9186642" cy="52233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00FF00"/>
                </a:solidFill>
              </a:rPr>
              <a:t>Greedy Method</a:t>
            </a:r>
            <a:r>
              <a:rPr lang="en-US" sz="1800" dirty="0"/>
              <a:t> picks the move that yields the most immediately valuable game state.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E79089-7547-42AC-91E2-AE13DF77D1AE}"/>
              </a:ext>
            </a:extLst>
          </p:cNvPr>
          <p:cNvSpPr txBox="1">
            <a:spLocks noChangeArrowheads="1"/>
          </p:cNvSpPr>
          <p:nvPr/>
        </p:nvSpPr>
        <p:spPr>
          <a:xfrm>
            <a:off x="1636776" y="1872535"/>
            <a:ext cx="7767828" cy="455112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def </a:t>
            </a:r>
            <a:r>
              <a:rPr lang="en-US" sz="1600" dirty="0" err="1">
                <a:latin typeface="Courier New" pitchFamily="49" charset="0"/>
              </a:rPr>
              <a:t>get_move_greedy</a:t>
            </a:r>
            <a:r>
              <a:rPr lang="en-US" sz="1600" dirty="0">
                <a:latin typeface="Courier New" pitchFamily="49" charset="0"/>
              </a:rPr>
              <a:t>(player, </a:t>
            </a:r>
            <a:r>
              <a:rPr lang="en-US" sz="1600" dirty="0" err="1">
                <a:latin typeface="Courier New" pitchFamily="49" charset="0"/>
              </a:rPr>
              <a:t>game_state</a:t>
            </a:r>
            <a:r>
              <a:rPr lang="en-US" sz="1600" dirty="0">
                <a:latin typeface="Courier New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best_move</a:t>
            </a:r>
            <a:r>
              <a:rPr lang="en-US" sz="1600" dirty="0">
                <a:latin typeface="Courier New" pitchFamily="49" charset="0"/>
              </a:rPr>
              <a:t> =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new_state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GameState</a:t>
            </a:r>
            <a:r>
              <a:rPr lang="en-US" sz="1600" dirty="0">
                <a:latin typeface="Courier New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move_list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generate_moves</a:t>
            </a:r>
            <a:r>
              <a:rPr lang="en-US" sz="1600" dirty="0">
                <a:latin typeface="Courier New" pitchFamily="49" charset="0"/>
              </a:rPr>
              <a:t>(player, </a:t>
            </a:r>
            <a:r>
              <a:rPr lang="en-US" sz="1600" dirty="0" err="1">
                <a:latin typeface="Courier New" pitchFamily="49" charset="0"/>
              </a:rPr>
              <a:t>game_state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for move in </a:t>
            </a:r>
            <a:r>
              <a:rPr lang="en-US" sz="1600" dirty="0" err="1">
                <a:latin typeface="Courier New" pitchFamily="49" charset="0"/>
              </a:rPr>
              <a:t>move_list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new_state.copy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game_state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new_state.apply</a:t>
            </a:r>
            <a:r>
              <a:rPr lang="en-US" sz="1600" dirty="0">
                <a:latin typeface="Courier New" pitchFamily="49" charset="0"/>
              </a:rPr>
              <a:t>(move)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move.rank</a:t>
            </a:r>
            <a:r>
              <a:rPr lang="en-US" sz="1600" dirty="0">
                <a:latin typeface="Courier New" pitchFamily="49" charset="0"/>
              </a:rPr>
              <a:t> = evaluate(</a:t>
            </a:r>
            <a:r>
              <a:rPr lang="en-US" sz="1600" dirty="0" err="1">
                <a:latin typeface="Courier New" pitchFamily="49" charset="0"/>
              </a:rPr>
              <a:t>new_state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if not </a:t>
            </a:r>
            <a:r>
              <a:rPr lang="en-US" sz="1600" dirty="0" err="1">
                <a:latin typeface="Courier New" pitchFamily="49" charset="0"/>
              </a:rPr>
              <a:t>best_move</a:t>
            </a:r>
            <a:r>
              <a:rPr lang="en-US" sz="1600" dirty="0">
                <a:latin typeface="Courier New" pitchFamily="49" charset="0"/>
              </a:rPr>
              <a:t> or </a:t>
            </a:r>
            <a:r>
              <a:rPr lang="en-US" sz="1600" dirty="0" err="1">
                <a:latin typeface="Courier New" pitchFamily="49" charset="0"/>
              </a:rPr>
              <a:t>move.rank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IsBetterThan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best_move.rank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best_move</a:t>
            </a:r>
            <a:r>
              <a:rPr lang="en-US" sz="1600" dirty="0">
                <a:latin typeface="Courier New" pitchFamily="49" charset="0"/>
              </a:rPr>
              <a:t> = move;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best_move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pic>
        <p:nvPicPr>
          <p:cNvPr id="15365" name="Picture 6" descr="MCj02408050000[1]">
            <a:extLst>
              <a:ext uri="{FF2B5EF4-FFF2-40B4-BE49-F238E27FC236}">
                <a16:creationId xmlns:a16="http://schemas.microsoft.com/office/drawing/2014/main" id="{059ED2E9-757A-485A-A20D-9FBB71884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66" y="1781134"/>
            <a:ext cx="3013075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 descr="MCBD07032_0000[1]">
            <a:extLst>
              <a:ext uri="{FF2B5EF4-FFF2-40B4-BE49-F238E27FC236}">
                <a16:creationId xmlns:a16="http://schemas.microsoft.com/office/drawing/2014/main" id="{F4368863-8ADD-42BB-A352-1301F7D6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202" y="4141748"/>
            <a:ext cx="2192337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BFC9AE2-4530-4DA3-A3ED-DEDEC86FDB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Greedy Method Analyzed</a:t>
            </a:r>
            <a:endParaRPr lang="en-US" sz="3200" b="0" u="sng"/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D3303908-123C-42A0-B1A7-D0F9128FC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u="sng" dirty="0"/>
              <a:t>Greedy Method Benefits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Fast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Moderate Memory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Moderate CPU time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u="sng" dirty="0"/>
              <a:t>Greedy Method Drawbacks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Ignores opponent’s reaction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Short sighted</a:t>
            </a:r>
          </a:p>
        </p:txBody>
      </p:sp>
      <p:pic>
        <p:nvPicPr>
          <p:cNvPr id="16388" name="Picture 7" descr="MCj04257860000[1]">
            <a:extLst>
              <a:ext uri="{FF2B5EF4-FFF2-40B4-BE49-F238E27FC236}">
                <a16:creationId xmlns:a16="http://schemas.microsoft.com/office/drawing/2014/main" id="{DF874657-CDEF-46F3-8B2E-DE3C9001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3856039"/>
            <a:ext cx="1981200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9" descr="MCj03561490000[1]">
            <a:extLst>
              <a:ext uri="{FF2B5EF4-FFF2-40B4-BE49-F238E27FC236}">
                <a16:creationId xmlns:a16="http://schemas.microsoft.com/office/drawing/2014/main" id="{D16B367D-DC3D-4744-8025-8C2499E2F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087563"/>
            <a:ext cx="3608388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4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F1C1E7C-6840-46B4-B45A-5CD29C2C9D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Prediction in Games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28F5BDE6-11BE-48EB-B83B-75DE90672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1" y="1295400"/>
            <a:ext cx="8518525" cy="3429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Often our predictions about other players are based on our perception of their </a:t>
            </a:r>
            <a:r>
              <a:rPr lang="en-US" sz="2400" b="1" dirty="0">
                <a:solidFill>
                  <a:srgbClr val="00FF00"/>
                </a:solidFill>
              </a:rPr>
              <a:t>rationality</a:t>
            </a:r>
            <a:r>
              <a:rPr lang="en-US" sz="2400" dirty="0"/>
              <a:t> (the degree to which the use reasoning to make decisions.)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u="sng" dirty="0"/>
              <a:t>A perfectly rational agent…</a:t>
            </a: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 Assumes that its opponents are perfectly rational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 Uses this assumption to make a prediction of behaviors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 Makes a reasoned decision based on those predictions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pic>
        <p:nvPicPr>
          <p:cNvPr id="17412" name="Picture 5" descr="C:\Users\Jeremiah Blanchard\AppData\Local\Microsoft\Windows\Temporary Internet Files\Content.IE5\15OSIHYH\MC900441765[1].png">
            <a:extLst>
              <a:ext uri="{FF2B5EF4-FFF2-40B4-BE49-F238E27FC236}">
                <a16:creationId xmlns:a16="http://schemas.microsoft.com/office/drawing/2014/main" id="{39E501C8-862B-4DA6-95FA-7C283E40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60196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 descr="C:\Users\Jeremiah Blanchard\AppData\Local\Microsoft\Windows\Temporary Internet Files\Content.IE5\15OSIHYH\MC900445118[1].wmf">
            <a:extLst>
              <a:ext uri="{FF2B5EF4-FFF2-40B4-BE49-F238E27FC236}">
                <a16:creationId xmlns:a16="http://schemas.microsoft.com/office/drawing/2014/main" id="{4F90B630-93D3-4D18-8C22-7B61FE0D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4626997"/>
            <a:ext cx="7080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21" descr="C:\Users\Jeremiah Blanchard\AppData\Local\Microsoft\Windows\Temporary Internet Files\Content.IE5\L502ARVZ\MC900434389[1].wmf">
            <a:extLst>
              <a:ext uri="{FF2B5EF4-FFF2-40B4-BE49-F238E27FC236}">
                <a16:creationId xmlns:a16="http://schemas.microsoft.com/office/drawing/2014/main" id="{C7B78A02-53AD-4A28-8F30-B663B21A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49472"/>
            <a:ext cx="1206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>
            <a:extLst>
              <a:ext uri="{FF2B5EF4-FFF2-40B4-BE49-F238E27FC236}">
                <a16:creationId xmlns:a16="http://schemas.microsoft.com/office/drawing/2014/main" id="{19AAB824-42D8-4D26-AB02-E974B404EFBE}"/>
              </a:ext>
            </a:extLst>
          </p:cNvPr>
          <p:cNvSpPr/>
          <p:nvPr/>
        </p:nvSpPr>
        <p:spPr>
          <a:xfrm>
            <a:off x="6211421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294A357-98F3-4392-97B3-639894A20173}"/>
              </a:ext>
            </a:extLst>
          </p:cNvPr>
          <p:cNvSpPr/>
          <p:nvPr/>
        </p:nvSpPr>
        <p:spPr>
          <a:xfrm>
            <a:off x="4640899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DA568BD-4882-49A5-AC9B-8658D570D690}"/>
              </a:ext>
            </a:extLst>
          </p:cNvPr>
          <p:cNvSpPr/>
          <p:nvPr/>
        </p:nvSpPr>
        <p:spPr>
          <a:xfrm>
            <a:off x="4258625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64ED254-B06A-4702-B3E0-D6F9F0ABE8AC}"/>
              </a:ext>
            </a:extLst>
          </p:cNvPr>
          <p:cNvSpPr/>
          <p:nvPr/>
        </p:nvSpPr>
        <p:spPr>
          <a:xfrm>
            <a:off x="5823839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DFB1CE-7F51-49F0-A0FD-C8019A51DA5C}"/>
              </a:ext>
            </a:extLst>
          </p:cNvPr>
          <p:cNvSpPr/>
          <p:nvPr/>
        </p:nvSpPr>
        <p:spPr>
          <a:xfrm>
            <a:off x="5019820" y="625675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3EEA9D6-BB3B-4AD5-A714-EAE4BF762FA5}"/>
              </a:ext>
            </a:extLst>
          </p:cNvPr>
          <p:cNvSpPr/>
          <p:nvPr/>
        </p:nvSpPr>
        <p:spPr>
          <a:xfrm>
            <a:off x="5408825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394BDA4-83C0-4633-9E13-1AF97480C244}"/>
              </a:ext>
            </a:extLst>
          </p:cNvPr>
          <p:cNvSpPr/>
          <p:nvPr/>
        </p:nvSpPr>
        <p:spPr>
          <a:xfrm>
            <a:off x="3878341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43FC3D9-AE66-434B-9A98-05E43824D350}"/>
              </a:ext>
            </a:extLst>
          </p:cNvPr>
          <p:cNvSpPr/>
          <p:nvPr/>
        </p:nvSpPr>
        <p:spPr>
          <a:xfrm>
            <a:off x="3496067" y="625407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913B88E-3B9A-47A8-B574-ADDFBE1B5ACA}"/>
              </a:ext>
            </a:extLst>
          </p:cNvPr>
          <p:cNvSpPr/>
          <p:nvPr/>
        </p:nvSpPr>
        <p:spPr>
          <a:xfrm>
            <a:off x="3119121" y="625675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A5DEF29-C0FE-439C-BA1D-EE5DE953677A}"/>
              </a:ext>
            </a:extLst>
          </p:cNvPr>
          <p:cNvSpPr/>
          <p:nvPr/>
        </p:nvSpPr>
        <p:spPr>
          <a:xfrm>
            <a:off x="2738121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F136638-AD64-4058-8A16-B3818FC0A966}"/>
              </a:ext>
            </a:extLst>
          </p:cNvPr>
          <p:cNvSpPr/>
          <p:nvPr/>
        </p:nvSpPr>
        <p:spPr>
          <a:xfrm>
            <a:off x="2323107" y="625155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9094301-958C-4B5B-A018-EF7AF65A8F5C}"/>
              </a:ext>
            </a:extLst>
          </p:cNvPr>
          <p:cNvSpPr/>
          <p:nvPr/>
        </p:nvSpPr>
        <p:spPr>
          <a:xfrm>
            <a:off x="1929765" y="626129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775F844-B50A-4395-8F79-26C38683711F}"/>
              </a:ext>
            </a:extLst>
          </p:cNvPr>
          <p:cNvSpPr/>
          <p:nvPr/>
        </p:nvSpPr>
        <p:spPr>
          <a:xfrm>
            <a:off x="5613084" y="3762532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9748B7D-4C3C-4D1D-9AD4-99CD350195FF}"/>
              </a:ext>
            </a:extLst>
          </p:cNvPr>
          <p:cNvSpPr/>
          <p:nvPr/>
        </p:nvSpPr>
        <p:spPr>
          <a:xfrm>
            <a:off x="4470401" y="3753801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B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6D035EE-1C8A-4078-99EB-3D4056C337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46104"/>
            <a:ext cx="8229600" cy="110495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/>
              <a:t>Game-Playing</a:t>
            </a:r>
            <a:br>
              <a:rPr lang="en-US" dirty="0"/>
            </a:br>
            <a:r>
              <a:rPr lang="en-US" sz="3200" b="0" dirty="0"/>
              <a:t>The Minimax Method</a:t>
            </a:r>
            <a:endParaRPr lang="en-US" sz="3200" b="0" u="sng" dirty="0"/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52BF833D-4BA2-4813-A1A9-41CDEFAF0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069" y="1205486"/>
            <a:ext cx="10557862" cy="602478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1800" dirty="0"/>
              <a:t>The </a:t>
            </a:r>
            <a:r>
              <a:rPr lang="en-US" sz="1800" b="1" dirty="0" err="1">
                <a:solidFill>
                  <a:srgbClr val="00FF00"/>
                </a:solidFill>
              </a:rPr>
              <a:t>Minimax</a:t>
            </a:r>
            <a:r>
              <a:rPr lang="en-US" sz="1800" b="1" dirty="0">
                <a:solidFill>
                  <a:srgbClr val="00FF00"/>
                </a:solidFill>
              </a:rPr>
              <a:t> Method</a:t>
            </a:r>
            <a:r>
              <a:rPr lang="en-US" sz="1800" dirty="0"/>
              <a:t> searches through several levels of moves, assuming the opponent always makes the best move available. It makes use of </a:t>
            </a:r>
            <a:r>
              <a:rPr lang="en-US" sz="1800" b="1" i="1" dirty="0">
                <a:solidFill>
                  <a:srgbClr val="00FF00"/>
                </a:solidFill>
              </a:rPr>
              <a:t>alpha-beta trees</a:t>
            </a:r>
            <a:r>
              <a:rPr lang="en-US" sz="1800" dirty="0"/>
              <a:t>, also known as </a:t>
            </a:r>
            <a:r>
              <a:rPr lang="en-US" sz="1800" b="1" i="1" dirty="0">
                <a:solidFill>
                  <a:srgbClr val="00FF00"/>
                </a:solidFill>
              </a:rPr>
              <a:t>game trees</a:t>
            </a:r>
            <a:r>
              <a:rPr lang="en-US" sz="1800" dirty="0"/>
              <a:t>.</a:t>
            </a:r>
          </a:p>
        </p:txBody>
      </p:sp>
      <p:pic>
        <p:nvPicPr>
          <p:cNvPr id="18436" name="Picture 290" descr="chessboard">
            <a:extLst>
              <a:ext uri="{FF2B5EF4-FFF2-40B4-BE49-F238E27FC236}">
                <a16:creationId xmlns:a16="http://schemas.microsoft.com/office/drawing/2014/main" id="{2B00CBC0-4D5A-458C-8331-A962792C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58" y="2860327"/>
            <a:ext cx="3249386" cy="324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39" name="Line 291">
            <a:extLst>
              <a:ext uri="{FF2B5EF4-FFF2-40B4-BE49-F238E27FC236}">
                <a16:creationId xmlns:a16="http://schemas.microsoft.com/office/drawing/2014/main" id="{8954D545-5FC1-4A87-A868-3021148387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2400297"/>
            <a:ext cx="182880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0" name="Line 292">
            <a:extLst>
              <a:ext uri="{FF2B5EF4-FFF2-40B4-BE49-F238E27FC236}">
                <a16:creationId xmlns:a16="http://schemas.microsoft.com/office/drawing/2014/main" id="{9E248EB2-4863-4C8A-916C-C8461FF5D0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463" y="2476497"/>
            <a:ext cx="7620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1" name="Line 293">
            <a:extLst>
              <a:ext uri="{FF2B5EF4-FFF2-40B4-BE49-F238E27FC236}">
                <a16:creationId xmlns:a16="http://schemas.microsoft.com/office/drawing/2014/main" id="{B120A1E2-BED8-4348-85DF-3D04BA3017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4863" y="4000497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2" name="Oval 294">
            <a:extLst>
              <a:ext uri="{FF2B5EF4-FFF2-40B4-BE49-F238E27FC236}">
                <a16:creationId xmlns:a16="http://schemas.microsoft.com/office/drawing/2014/main" id="{5A0815B5-8C0D-42BD-8E79-741DFE3A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4" y="21716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43" name="Line 295">
            <a:extLst>
              <a:ext uri="{FF2B5EF4-FFF2-40B4-BE49-F238E27FC236}">
                <a16:creationId xmlns:a16="http://schemas.microsoft.com/office/drawing/2014/main" id="{0EBE46AD-4B14-4831-8973-0E4A1442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4000496"/>
            <a:ext cx="225584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4" name="Line 296">
            <a:extLst>
              <a:ext uri="{FF2B5EF4-FFF2-40B4-BE49-F238E27FC236}">
                <a16:creationId xmlns:a16="http://schemas.microsoft.com/office/drawing/2014/main" id="{27225335-B6EB-4BE1-9446-219C078196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7863" y="4033835"/>
            <a:ext cx="2286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5" name="Line 297">
            <a:extLst>
              <a:ext uri="{FF2B5EF4-FFF2-40B4-BE49-F238E27FC236}">
                <a16:creationId xmlns:a16="http://schemas.microsoft.com/office/drawing/2014/main" id="{F83130F5-A190-4065-9ECF-D101F6AB0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3" y="4000497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6" name="Line 298">
            <a:extLst>
              <a:ext uri="{FF2B5EF4-FFF2-40B4-BE49-F238E27FC236}">
                <a16:creationId xmlns:a16="http://schemas.microsoft.com/office/drawing/2014/main" id="{03C6F0FF-FD54-4CC7-8D4F-67954A30D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3063" y="4033835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7" name="Line 299">
            <a:extLst>
              <a:ext uri="{FF2B5EF4-FFF2-40B4-BE49-F238E27FC236}">
                <a16:creationId xmlns:a16="http://schemas.microsoft.com/office/drawing/2014/main" id="{7E28B428-14F0-42FF-9E48-D70824506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3" y="4033835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8" name="Rectangle 300">
            <a:extLst>
              <a:ext uri="{FF2B5EF4-FFF2-40B4-BE49-F238E27FC236}">
                <a16:creationId xmlns:a16="http://schemas.microsoft.com/office/drawing/2014/main" id="{D3448D6D-0B34-49E7-A390-F52434F14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1064" y="3695697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49" name="Rectangle 301">
            <a:extLst>
              <a:ext uri="{FF2B5EF4-FFF2-40B4-BE49-F238E27FC236}">
                <a16:creationId xmlns:a16="http://schemas.microsoft.com/office/drawing/2014/main" id="{A4D8EC3A-4C87-4EC8-83B2-8CE7B35E6D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4064" y="3695697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50" name="Oval 302">
            <a:extLst>
              <a:ext uri="{FF2B5EF4-FFF2-40B4-BE49-F238E27FC236}">
                <a16:creationId xmlns:a16="http://schemas.microsoft.com/office/drawing/2014/main" id="{EC1F7EB8-5DF3-4500-B8A6-741FB436E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8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51" name="Text Box 303">
            <a:extLst>
              <a:ext uri="{FF2B5EF4-FFF2-40B4-BE49-F238E27FC236}">
                <a16:creationId xmlns:a16="http://schemas.microsoft.com/office/drawing/2014/main" id="{ABBD89B8-0626-4CED-92A5-7DA52EBCA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015" y="1791164"/>
            <a:ext cx="999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Max</a:t>
            </a:r>
          </a:p>
        </p:txBody>
      </p:sp>
      <p:sp>
        <p:nvSpPr>
          <p:cNvPr id="104752" name="Text Box 304">
            <a:extLst>
              <a:ext uri="{FF2B5EF4-FFF2-40B4-BE49-F238E27FC236}">
                <a16:creationId xmlns:a16="http://schemas.microsoft.com/office/drawing/2014/main" id="{9B7F8BE0-0C4B-46AC-B22B-C0B4198B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099" y="3269215"/>
            <a:ext cx="1023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Min</a:t>
            </a:r>
          </a:p>
        </p:txBody>
      </p:sp>
      <p:sp>
        <p:nvSpPr>
          <p:cNvPr id="104793" name="Oval 345">
            <a:extLst>
              <a:ext uri="{FF2B5EF4-FFF2-40B4-BE49-F238E27FC236}">
                <a16:creationId xmlns:a16="http://schemas.microsoft.com/office/drawing/2014/main" id="{D3807704-4352-48EB-9464-0BE1BE7D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088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4" name="Oval 346">
            <a:extLst>
              <a:ext uri="{FF2B5EF4-FFF2-40B4-BE49-F238E27FC236}">
                <a16:creationId xmlns:a16="http://schemas.microsoft.com/office/drawing/2014/main" id="{46F20684-F5ED-4561-9DD6-0085902D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5" name="Oval 347">
            <a:extLst>
              <a:ext uri="{FF2B5EF4-FFF2-40B4-BE49-F238E27FC236}">
                <a16:creationId xmlns:a16="http://schemas.microsoft.com/office/drawing/2014/main" id="{FD58B09A-7F26-46A2-8FD8-922B1B88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6" name="Oval 348">
            <a:extLst>
              <a:ext uri="{FF2B5EF4-FFF2-40B4-BE49-F238E27FC236}">
                <a16:creationId xmlns:a16="http://schemas.microsoft.com/office/drawing/2014/main" id="{F9C869BB-DC47-466B-AF34-591DB1D9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7" name="Oval 349">
            <a:extLst>
              <a:ext uri="{FF2B5EF4-FFF2-40B4-BE49-F238E27FC236}">
                <a16:creationId xmlns:a16="http://schemas.microsoft.com/office/drawing/2014/main" id="{B8AD9FBE-329B-4E07-85D6-184D9EFEE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8" name="Text Box 350">
            <a:extLst>
              <a:ext uri="{FF2B5EF4-FFF2-40B4-BE49-F238E27FC236}">
                <a16:creationId xmlns:a16="http://schemas.microsoft.com/office/drawing/2014/main" id="{B4FDD6A1-EC1D-4114-8CCB-4ED9BE0E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245" y="5600697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799" name="Text Box 351">
            <a:extLst>
              <a:ext uri="{FF2B5EF4-FFF2-40B4-BE49-F238E27FC236}">
                <a16:creationId xmlns:a16="http://schemas.microsoft.com/office/drawing/2014/main" id="{8B2786DE-1688-4AB2-97D1-0620B63D0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5608636"/>
            <a:ext cx="449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-1</a:t>
            </a:r>
          </a:p>
        </p:txBody>
      </p:sp>
      <p:sp>
        <p:nvSpPr>
          <p:cNvPr id="104800" name="Text Box 352">
            <a:extLst>
              <a:ext uri="{FF2B5EF4-FFF2-40B4-BE49-F238E27FC236}">
                <a16:creationId xmlns:a16="http://schemas.microsoft.com/office/drawing/2014/main" id="{07FFA1D8-D49A-46CB-9995-2CED78BB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36115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801" name="Line 353">
            <a:extLst>
              <a:ext uri="{FF2B5EF4-FFF2-40B4-BE49-F238E27FC236}">
                <a16:creationId xmlns:a16="http://schemas.microsoft.com/office/drawing/2014/main" id="{EF03AD0C-C583-4E46-B52F-BB43B0AD6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8663" y="4076697"/>
            <a:ext cx="2286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802" name="Line 354">
            <a:extLst>
              <a:ext uri="{FF2B5EF4-FFF2-40B4-BE49-F238E27FC236}">
                <a16:creationId xmlns:a16="http://schemas.microsoft.com/office/drawing/2014/main" id="{7CC836D6-E82F-4C67-877B-31798E10A2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46463" y="4076697"/>
            <a:ext cx="304800" cy="1524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18" name="Group 355">
            <a:extLst>
              <a:ext uri="{FF2B5EF4-FFF2-40B4-BE49-F238E27FC236}">
                <a16:creationId xmlns:a16="http://schemas.microsoft.com/office/drawing/2014/main" id="{8B5C39FB-912E-4F42-9870-AD93E9F53C15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400298"/>
            <a:ext cx="2263775" cy="3830638"/>
            <a:chOff x="1776" y="1632"/>
            <a:chExt cx="1426" cy="2413"/>
          </a:xfrm>
        </p:grpSpPr>
        <p:sp>
          <p:nvSpPr>
            <p:cNvPr id="104804" name="Line 356">
              <a:extLst>
                <a:ext uri="{FF2B5EF4-FFF2-40B4-BE49-F238E27FC236}">
                  <a16:creationId xmlns:a16="http://schemas.microsoft.com/office/drawing/2014/main" id="{53B892EE-94BA-451B-AF82-892D722FB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432" cy="76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5" name="Line 357">
              <a:extLst>
                <a:ext uri="{FF2B5EF4-FFF2-40B4-BE49-F238E27FC236}">
                  <a16:creationId xmlns:a16="http://schemas.microsoft.com/office/drawing/2014/main" id="{DE6D3135-FC5F-452A-9938-BC4993C4A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632"/>
              <a:ext cx="1104" cy="81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6" name="Line 358">
              <a:extLst>
                <a:ext uri="{FF2B5EF4-FFF2-40B4-BE49-F238E27FC236}">
                  <a16:creationId xmlns:a16="http://schemas.microsoft.com/office/drawing/2014/main" id="{F07D3E87-319F-4244-B1AE-DB701930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144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7" name="Line 359">
              <a:extLst>
                <a:ext uri="{FF2B5EF4-FFF2-40B4-BE49-F238E27FC236}">
                  <a16:creationId xmlns:a16="http://schemas.microsoft.com/office/drawing/2014/main" id="{89FA7E74-DEC8-4C53-97C9-0BAE1BC79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640"/>
              <a:ext cx="144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8" name="Line 360">
              <a:extLst>
                <a:ext uri="{FF2B5EF4-FFF2-40B4-BE49-F238E27FC236}">
                  <a16:creationId xmlns:a16="http://schemas.microsoft.com/office/drawing/2014/main" id="{2570A02B-5CD9-4EF9-B864-969F4446C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661"/>
              <a:ext cx="144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9" name="Line 361">
              <a:extLst>
                <a:ext uri="{FF2B5EF4-FFF2-40B4-BE49-F238E27FC236}">
                  <a16:creationId xmlns:a16="http://schemas.microsoft.com/office/drawing/2014/main" id="{DD374DEA-37E8-45A9-87AC-0F3024AFF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661"/>
              <a:ext cx="144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10" name="Line 362">
              <a:extLst>
                <a:ext uri="{FF2B5EF4-FFF2-40B4-BE49-F238E27FC236}">
                  <a16:creationId xmlns:a16="http://schemas.microsoft.com/office/drawing/2014/main" id="{C38DEF7C-E83A-4E73-9AA6-00371677E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61"/>
              <a:ext cx="336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11" name="Line 363">
              <a:extLst>
                <a:ext uri="{FF2B5EF4-FFF2-40B4-BE49-F238E27FC236}">
                  <a16:creationId xmlns:a16="http://schemas.microsoft.com/office/drawing/2014/main" id="{2E813265-09BB-4458-9B97-5D6AE1EB2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661"/>
              <a:ext cx="336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12" name="Rectangle 364">
              <a:extLst>
                <a:ext uri="{FF2B5EF4-FFF2-40B4-BE49-F238E27FC236}">
                  <a16:creationId xmlns:a16="http://schemas.microsoft.com/office/drawing/2014/main" id="{74AF9947-6195-4344-9DCA-99E8F3C0DA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448"/>
              <a:ext cx="202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-1</a:t>
              </a:r>
            </a:p>
          </p:txBody>
        </p:sp>
        <p:sp>
          <p:nvSpPr>
            <p:cNvPr id="104813" name="Rectangle 365">
              <a:extLst>
                <a:ext uri="{FF2B5EF4-FFF2-40B4-BE49-F238E27FC236}">
                  <a16:creationId xmlns:a16="http://schemas.microsoft.com/office/drawing/2014/main" id="{28200004-D187-4F97-9B48-CCAD9B104F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" y="2448"/>
              <a:ext cx="202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18" name="Line 370">
              <a:extLst>
                <a:ext uri="{FF2B5EF4-FFF2-40B4-BE49-F238E27FC236}">
                  <a16:creationId xmlns:a16="http://schemas.microsoft.com/office/drawing/2014/main" id="{D3678278-0E37-4967-A601-A86A7778B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3" y="2341"/>
              <a:ext cx="138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23" name="Line 375">
              <a:extLst>
                <a:ext uri="{FF2B5EF4-FFF2-40B4-BE49-F238E27FC236}">
                  <a16:creationId xmlns:a16="http://schemas.microsoft.com/office/drawing/2014/main" id="{FFB22C90-A2D4-49AA-9D19-A984B35D9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4" y="2348"/>
              <a:ext cx="138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24" name="Oval 376">
              <a:extLst>
                <a:ext uri="{FF2B5EF4-FFF2-40B4-BE49-F238E27FC236}">
                  <a16:creationId xmlns:a16="http://schemas.microsoft.com/office/drawing/2014/main" id="{B804F30B-19D6-4C70-9A59-89B0B19CC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25" name="Oval 377">
              <a:extLst>
                <a:ext uri="{FF2B5EF4-FFF2-40B4-BE49-F238E27FC236}">
                  <a16:creationId xmlns:a16="http://schemas.microsoft.com/office/drawing/2014/main" id="{718DFA91-EDCC-42F9-89C4-98348C2A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-1</a:t>
              </a:r>
            </a:p>
          </p:txBody>
        </p:sp>
        <p:sp>
          <p:nvSpPr>
            <p:cNvPr id="104826" name="Oval 378">
              <a:extLst>
                <a:ext uri="{FF2B5EF4-FFF2-40B4-BE49-F238E27FC236}">
                  <a16:creationId xmlns:a16="http://schemas.microsoft.com/office/drawing/2014/main" id="{AF22E32D-5FF3-4EF1-A0F6-D5AA1F8E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27" name="Oval 379">
              <a:extLst>
                <a:ext uri="{FF2B5EF4-FFF2-40B4-BE49-F238E27FC236}">
                  <a16:creationId xmlns:a16="http://schemas.microsoft.com/office/drawing/2014/main" id="{C1968A3F-4C60-452D-BB14-7126AF46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28" name="Oval 380">
              <a:extLst>
                <a:ext uri="{FF2B5EF4-FFF2-40B4-BE49-F238E27FC236}">
                  <a16:creationId xmlns:a16="http://schemas.microsoft.com/office/drawing/2014/main" id="{81754C34-1F09-499D-817D-4A46B8C5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104829" name="Oval 381">
              <a:extLst>
                <a:ext uri="{FF2B5EF4-FFF2-40B4-BE49-F238E27FC236}">
                  <a16:creationId xmlns:a16="http://schemas.microsoft.com/office/drawing/2014/main" id="{8C8CEEB9-07B9-4A53-A287-B1681D6D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34" name="Line 386">
              <a:extLst>
                <a:ext uri="{FF2B5EF4-FFF2-40B4-BE49-F238E27FC236}">
                  <a16:creationId xmlns:a16="http://schemas.microsoft.com/office/drawing/2014/main" id="{04F7BB39-9AC3-40E0-9C1B-88A01593B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39" name="Line 391">
              <a:extLst>
                <a:ext uri="{FF2B5EF4-FFF2-40B4-BE49-F238E27FC236}">
                  <a16:creationId xmlns:a16="http://schemas.microsoft.com/office/drawing/2014/main" id="{EEEB2348-BC16-49B6-9440-5DCCBA062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0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44" name="Line 396">
              <a:extLst>
                <a:ext uri="{FF2B5EF4-FFF2-40B4-BE49-F238E27FC236}">
                  <a16:creationId xmlns:a16="http://schemas.microsoft.com/office/drawing/2014/main" id="{71D7A6B3-E183-478F-81CF-BAD8F586A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49" name="Line 401">
              <a:extLst>
                <a:ext uri="{FF2B5EF4-FFF2-40B4-BE49-F238E27FC236}">
                  <a16:creationId xmlns:a16="http://schemas.microsoft.com/office/drawing/2014/main" id="{581234D9-9E0F-4604-A0C0-89BD5AB7B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6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54" name="Line 406">
              <a:extLst>
                <a:ext uri="{FF2B5EF4-FFF2-40B4-BE49-F238E27FC236}">
                  <a16:creationId xmlns:a16="http://schemas.microsoft.com/office/drawing/2014/main" id="{91040110-BAE0-4852-A671-F6EBD9F11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59" name="Line 411">
              <a:extLst>
                <a:ext uri="{FF2B5EF4-FFF2-40B4-BE49-F238E27FC236}">
                  <a16:creationId xmlns:a16="http://schemas.microsoft.com/office/drawing/2014/main" id="{942D286E-57C6-4FBC-9AE0-8DBF24B0C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6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60" name="Line 412">
              <a:extLst>
                <a:ext uri="{FF2B5EF4-FFF2-40B4-BE49-F238E27FC236}">
                  <a16:creationId xmlns:a16="http://schemas.microsoft.com/office/drawing/2014/main" id="{22C0846F-F15E-4EAF-BAB9-C044C9163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2688"/>
              <a:ext cx="144" cy="96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61" name="Line 413">
              <a:extLst>
                <a:ext uri="{FF2B5EF4-FFF2-40B4-BE49-F238E27FC236}">
                  <a16:creationId xmlns:a16="http://schemas.microsoft.com/office/drawing/2014/main" id="{6F675947-697D-4A9F-92D7-1F31ABE19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688"/>
              <a:ext cx="192" cy="96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</p:grpSp>
      <p:sp>
        <p:nvSpPr>
          <p:cNvPr id="104862" name="Line 414">
            <a:extLst>
              <a:ext uri="{FF2B5EF4-FFF2-40B4-BE49-F238E27FC236}">
                <a16:creationId xmlns:a16="http://schemas.microsoft.com/office/drawing/2014/main" id="{F8057DC8-0E8F-45BC-874A-A9221410C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2324097"/>
            <a:ext cx="1828800" cy="1295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863" name="Text Box 415">
            <a:extLst>
              <a:ext uri="{FF2B5EF4-FFF2-40B4-BE49-F238E27FC236}">
                <a16:creationId xmlns:a16="http://schemas.microsoft.com/office/drawing/2014/main" id="{34231FFF-ECD5-4A82-8DCA-C55F51B73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087" y="55927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18435" name="Group 416">
            <a:extLst>
              <a:ext uri="{FF2B5EF4-FFF2-40B4-BE49-F238E27FC236}">
                <a16:creationId xmlns:a16="http://schemas.microsoft.com/office/drawing/2014/main" id="{BFD09278-3978-42C7-9896-7D4180FE24DB}"/>
              </a:ext>
            </a:extLst>
          </p:cNvPr>
          <p:cNvGrpSpPr>
            <a:grpSpLocks/>
          </p:cNvGrpSpPr>
          <p:nvPr/>
        </p:nvGrpSpPr>
        <p:grpSpPr bwMode="auto">
          <a:xfrm>
            <a:off x="8077173" y="4868742"/>
            <a:ext cx="393700" cy="457200"/>
            <a:chOff x="3924" y="2976"/>
            <a:chExt cx="248" cy="288"/>
          </a:xfrm>
        </p:grpSpPr>
        <p:pic>
          <p:nvPicPr>
            <p:cNvPr id="18487" name="Picture 417" descr="white">
              <a:extLst>
                <a:ext uri="{FF2B5EF4-FFF2-40B4-BE49-F238E27FC236}">
                  <a16:creationId xmlns:a16="http://schemas.microsoft.com/office/drawing/2014/main" id="{28C382A8-C50D-4B80-A2F7-1AC0C9B85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3000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66" name="Text Box 418">
              <a:extLst>
                <a:ext uri="{FF2B5EF4-FFF2-40B4-BE49-F238E27FC236}">
                  <a16:creationId xmlns:a16="http://schemas.microsoft.com/office/drawing/2014/main" id="{FCAF959B-3179-4320-A03C-F752E935B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18437" name="Group 419">
            <a:extLst>
              <a:ext uri="{FF2B5EF4-FFF2-40B4-BE49-F238E27FC236}">
                <a16:creationId xmlns:a16="http://schemas.microsoft.com/office/drawing/2014/main" id="{DD888659-0758-45C5-8CC3-A5AF971C413D}"/>
              </a:ext>
            </a:extLst>
          </p:cNvPr>
          <p:cNvGrpSpPr>
            <a:grpSpLocks/>
          </p:cNvGrpSpPr>
          <p:nvPr/>
        </p:nvGrpSpPr>
        <p:grpSpPr bwMode="auto">
          <a:xfrm>
            <a:off x="9296373" y="5249742"/>
            <a:ext cx="395288" cy="457200"/>
            <a:chOff x="3669" y="3232"/>
            <a:chExt cx="249" cy="288"/>
          </a:xfrm>
        </p:grpSpPr>
        <p:pic>
          <p:nvPicPr>
            <p:cNvPr id="18485" name="Picture 420" descr="black">
              <a:extLst>
                <a:ext uri="{FF2B5EF4-FFF2-40B4-BE49-F238E27FC236}">
                  <a16:creationId xmlns:a16="http://schemas.microsoft.com/office/drawing/2014/main" id="{EE5E5725-0C65-4C72-AFD0-5810AA5CF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3256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69" name="Text Box 421">
              <a:extLst>
                <a:ext uri="{FF2B5EF4-FFF2-40B4-BE49-F238E27FC236}">
                  <a16:creationId xmlns:a16="http://schemas.microsoft.com/office/drawing/2014/main" id="{ADC31A1E-35C9-48B5-8868-C6B1944CC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2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8438" name="Group 422">
            <a:extLst>
              <a:ext uri="{FF2B5EF4-FFF2-40B4-BE49-F238E27FC236}">
                <a16:creationId xmlns:a16="http://schemas.microsoft.com/office/drawing/2014/main" id="{158AC122-E1B5-48FC-8C77-C275FF2AACD7}"/>
              </a:ext>
            </a:extLst>
          </p:cNvPr>
          <p:cNvGrpSpPr>
            <a:grpSpLocks/>
          </p:cNvGrpSpPr>
          <p:nvPr/>
        </p:nvGrpSpPr>
        <p:grpSpPr bwMode="auto">
          <a:xfrm>
            <a:off x="7696173" y="5249742"/>
            <a:ext cx="395288" cy="457200"/>
            <a:chOff x="3669" y="3232"/>
            <a:chExt cx="249" cy="288"/>
          </a:xfrm>
        </p:grpSpPr>
        <p:pic>
          <p:nvPicPr>
            <p:cNvPr id="18483" name="Picture 423" descr="black">
              <a:extLst>
                <a:ext uri="{FF2B5EF4-FFF2-40B4-BE49-F238E27FC236}">
                  <a16:creationId xmlns:a16="http://schemas.microsoft.com/office/drawing/2014/main" id="{53E8898F-2774-49BA-87F8-0467D4AAD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3256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72" name="Text Box 424">
              <a:extLst>
                <a:ext uri="{FF2B5EF4-FFF2-40B4-BE49-F238E27FC236}">
                  <a16:creationId xmlns:a16="http://schemas.microsoft.com/office/drawing/2014/main" id="{E2AA8AF3-0722-4217-BF1A-A4F6B7DEF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2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8439" name="Group 425">
            <a:extLst>
              <a:ext uri="{FF2B5EF4-FFF2-40B4-BE49-F238E27FC236}">
                <a16:creationId xmlns:a16="http://schemas.microsoft.com/office/drawing/2014/main" id="{B490D666-2CF0-419F-870A-B2D820854C13}"/>
              </a:ext>
            </a:extLst>
          </p:cNvPr>
          <p:cNvGrpSpPr>
            <a:grpSpLocks/>
          </p:cNvGrpSpPr>
          <p:nvPr/>
        </p:nvGrpSpPr>
        <p:grpSpPr bwMode="auto">
          <a:xfrm>
            <a:off x="8915373" y="4868742"/>
            <a:ext cx="393700" cy="457200"/>
            <a:chOff x="3924" y="2976"/>
            <a:chExt cx="248" cy="288"/>
          </a:xfrm>
        </p:grpSpPr>
        <p:pic>
          <p:nvPicPr>
            <p:cNvPr id="18481" name="Picture 426" descr="white">
              <a:extLst>
                <a:ext uri="{FF2B5EF4-FFF2-40B4-BE49-F238E27FC236}">
                  <a16:creationId xmlns:a16="http://schemas.microsoft.com/office/drawing/2014/main" id="{06BDB9CD-BF18-4785-BD04-99900CA22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3000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75" name="Text Box 427">
              <a:extLst>
                <a:ext uri="{FF2B5EF4-FFF2-40B4-BE49-F238E27FC236}">
                  <a16:creationId xmlns:a16="http://schemas.microsoft.com/office/drawing/2014/main" id="{08F6D605-9C07-4145-8755-782F58571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sp>
        <p:nvSpPr>
          <p:cNvPr id="104876" name="Text Box 428">
            <a:extLst>
              <a:ext uri="{FF2B5EF4-FFF2-40B4-BE49-F238E27FC236}">
                <a16:creationId xmlns:a16="http://schemas.microsoft.com/office/drawing/2014/main" id="{01FEFD55-7286-4C2C-B6EE-894532AC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55927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877" name="Text Box 429">
            <a:extLst>
              <a:ext uri="{FF2B5EF4-FFF2-40B4-BE49-F238E27FC236}">
                <a16:creationId xmlns:a16="http://schemas.microsoft.com/office/drawing/2014/main" id="{CF0A7314-2F36-4482-B1BD-50C46880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55927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878" name="Text Box 430">
            <a:extLst>
              <a:ext uri="{FF2B5EF4-FFF2-40B4-BE49-F238E27FC236}">
                <a16:creationId xmlns:a16="http://schemas.microsoft.com/office/drawing/2014/main" id="{80A94326-26F5-4EBE-86B9-00FB3B3C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55927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879" name="Text Box 431">
            <a:extLst>
              <a:ext uri="{FF2B5EF4-FFF2-40B4-BE49-F238E27FC236}">
                <a16:creationId xmlns:a16="http://schemas.microsoft.com/office/drawing/2014/main" id="{B15A4359-5991-4F8F-B941-54C570DE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6" y="3619497"/>
            <a:ext cx="47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-1</a:t>
            </a:r>
          </a:p>
        </p:txBody>
      </p:sp>
      <p:sp>
        <p:nvSpPr>
          <p:cNvPr id="104880" name="Text Box 432">
            <a:extLst>
              <a:ext uri="{FF2B5EF4-FFF2-40B4-BE49-F238E27FC236}">
                <a16:creationId xmlns:a16="http://schemas.microsoft.com/office/drawing/2014/main" id="{1F58059A-E45E-49C4-AD7A-0171338F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095497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6665EE-F327-4723-952D-E1B5ED6CAD0A}"/>
              </a:ext>
            </a:extLst>
          </p:cNvPr>
          <p:cNvSpPr/>
          <p:nvPr/>
        </p:nvSpPr>
        <p:spPr>
          <a:xfrm>
            <a:off x="1731328" y="375602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1B05A3E-6F7D-4C77-AD63-30C4A1061C16}"/>
              </a:ext>
            </a:extLst>
          </p:cNvPr>
          <p:cNvSpPr/>
          <p:nvPr/>
        </p:nvSpPr>
        <p:spPr>
          <a:xfrm>
            <a:off x="2841785" y="3758361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A</a:t>
            </a:r>
          </a:p>
        </p:txBody>
      </p:sp>
      <p:sp>
        <p:nvSpPr>
          <p:cNvPr id="154" name="Line 396">
            <a:extLst>
              <a:ext uri="{FF2B5EF4-FFF2-40B4-BE49-F238E27FC236}">
                <a16:creationId xmlns:a16="http://schemas.microsoft.com/office/drawing/2014/main" id="{EEDD3579-478A-463A-9288-A6D6BF767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0031" y="6011606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5" name="Line 401">
            <a:extLst>
              <a:ext uri="{FF2B5EF4-FFF2-40B4-BE49-F238E27FC236}">
                <a16:creationId xmlns:a16="http://schemas.microsoft.com/office/drawing/2014/main" id="{B28788B9-30DD-40B7-8DD7-77CEFC6B6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3380" y="600987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6" name="Line 396">
            <a:extLst>
              <a:ext uri="{FF2B5EF4-FFF2-40B4-BE49-F238E27FC236}">
                <a16:creationId xmlns:a16="http://schemas.microsoft.com/office/drawing/2014/main" id="{4A92B98B-1F92-43A6-AB90-461DD7B16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7619" y="5997882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7" name="Line 401">
            <a:extLst>
              <a:ext uri="{FF2B5EF4-FFF2-40B4-BE49-F238E27FC236}">
                <a16:creationId xmlns:a16="http://schemas.microsoft.com/office/drawing/2014/main" id="{125666F8-3566-4A32-BACF-AB7D39FBB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264" y="599615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8" name="Line 396">
            <a:extLst>
              <a:ext uri="{FF2B5EF4-FFF2-40B4-BE49-F238E27FC236}">
                <a16:creationId xmlns:a16="http://schemas.microsoft.com/office/drawing/2014/main" id="{E2938FF3-365E-4C15-B09F-EA56387BB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9364" y="5997142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9" name="Line 401">
            <a:extLst>
              <a:ext uri="{FF2B5EF4-FFF2-40B4-BE49-F238E27FC236}">
                <a16:creationId xmlns:a16="http://schemas.microsoft.com/office/drawing/2014/main" id="{8859C7F7-2302-4A20-9E26-35C5C57D1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5009" y="599541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6692 -0.1182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6679 0.1155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1094 0.0162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323 0.057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056 0.02361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118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-0.01504 L 4.16667E-6 -2.59259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0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323 -0.0574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3698 0.0574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1367 -0.01713 " pathEditMode="relative" rAng="0" ptsTypes="AA">
                                      <p:cBhvr>
                                        <p:cTn id="170" dur="500" spd="-100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0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3125 0.05555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0742 0.0037 " pathEditMode="relative" rAng="0" ptsTypes="AA">
                                      <p:cBhvr>
                                        <p:cTn id="205" dur="500" spd="-100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0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6679 0.11551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764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0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2 L 0.01953 -0.02917 " pathEditMode="relative" rAng="0" ptsTypes="AA">
                                      <p:cBhvr>
                                        <p:cTn id="243" dur="500" spd="-100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0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323 0.0574 " pathEditMode="relative" rAng="0" ptsTypes="AA">
                                      <p:cBhvr>
                                        <p:cTn id="268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1211 0.0162 " pathEditMode="relative" rAng="0" ptsTypes="AA">
                                      <p:cBhvr>
                                        <p:cTn id="294" dur="500" spd="-100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81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1471 0.01736 " pathEditMode="relative" rAng="0" ptsTypes="AA">
                                      <p:cBhvr>
                                        <p:cTn id="296" dur="500" spd="-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0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47" grpId="0" animBg="1"/>
      <p:bldP spid="151" grpId="0" animBg="1"/>
      <p:bldP spid="153" grpId="0" animBg="1"/>
      <p:bldP spid="143" grpId="0" animBg="1"/>
      <p:bldP spid="142" grpId="0" animBg="1"/>
      <p:bldP spid="141" grpId="0" animBg="1"/>
      <p:bldP spid="140" grpId="0" animBg="1"/>
      <p:bldP spid="139" grpId="0" animBg="1"/>
      <p:bldP spid="135" grpId="0" animBg="1"/>
      <p:bldP spid="137" grpId="0" animBg="1"/>
      <p:bldP spid="138" grpId="0" animBg="1"/>
      <p:bldP spid="104742" grpId="0" animBg="1"/>
      <p:bldP spid="104748" grpId="0" animBg="1"/>
      <p:bldP spid="104749" grpId="0" animBg="1"/>
      <p:bldP spid="104750" grpId="0" animBg="1"/>
      <p:bldP spid="104793" grpId="0" animBg="1"/>
      <p:bldP spid="104794" grpId="0" animBg="1"/>
      <p:bldP spid="104795" grpId="0" animBg="1"/>
      <p:bldP spid="104796" grpId="0" animBg="1"/>
      <p:bldP spid="104797" grpId="0" animBg="1"/>
      <p:bldP spid="104798" grpId="0"/>
      <p:bldP spid="104799" grpId="0"/>
      <p:bldP spid="104800" grpId="0"/>
      <p:bldP spid="104863" grpId="0"/>
      <p:bldP spid="104876" grpId="0"/>
      <p:bldP spid="104877" grpId="0"/>
      <p:bldP spid="104878" grpId="0"/>
      <p:bldP spid="104879" grpId="0"/>
      <p:bldP spid="104880" grpId="0"/>
      <p:bldP spid="3" grpId="0" animBg="1"/>
      <p:bldP spid="136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EE3790C-30BE-4EFA-9B4D-8672882992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The Minimax Algorithm</a:t>
            </a:r>
            <a:endParaRPr lang="en-US" sz="3200" b="0" u="sng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D4A7DA3-3231-4E43-920B-FCD20BA33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6029" y="1275446"/>
            <a:ext cx="8440738" cy="5208813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def </a:t>
            </a:r>
            <a:r>
              <a:rPr lang="en-US" sz="1600" dirty="0" err="1">
                <a:latin typeface="Consolas" panose="020B0609020204030204" pitchFamily="49" charset="0"/>
              </a:rPr>
              <a:t>get_move_minimax</a:t>
            </a:r>
            <a:r>
              <a:rPr lang="en-US" sz="1600" dirty="0">
                <a:latin typeface="Consolas" panose="020B0609020204030204" pitchFamily="49" charset="0"/>
              </a:rPr>
              <a:t>(player, </a:t>
            </a:r>
            <a:r>
              <a:rPr lang="en-US" sz="1600" dirty="0" err="1">
                <a:latin typeface="Consolas" panose="020B0609020204030204" pitchFamily="49" charset="0"/>
              </a:rPr>
              <a:t>game_state</a:t>
            </a:r>
            <a:r>
              <a:rPr lang="en-US" sz="1600" dirty="0">
                <a:latin typeface="Consolas" panose="020B0609020204030204" pitchFamily="49" charset="0"/>
              </a:rPr>
              <a:t>):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best_move</a:t>
            </a:r>
            <a:r>
              <a:rPr lang="en-US" sz="1600" dirty="0">
                <a:latin typeface="Consolas" panose="020B0609020204030204" pitchFamily="49" charset="0"/>
              </a:rPr>
              <a:t> = None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new_state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move_list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generate_moves</a:t>
            </a:r>
            <a:r>
              <a:rPr lang="en-US" sz="1600" dirty="0">
                <a:latin typeface="Consolas" panose="020B0609020204030204" pitchFamily="49" charset="0"/>
              </a:rPr>
              <a:t>(player, </a:t>
            </a:r>
            <a:r>
              <a:rPr lang="en-US" sz="1600" dirty="0" err="1">
                <a:latin typeface="Consolas" panose="020B0609020204030204" pitchFamily="49" charset="0"/>
              </a:rPr>
              <a:t>game_state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for move in </a:t>
            </a:r>
            <a:r>
              <a:rPr lang="en-US" sz="1600" dirty="0" err="1">
                <a:latin typeface="Consolas" panose="020B0609020204030204" pitchFamily="49" charset="0"/>
              </a:rPr>
              <a:t>move_list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new_state.copy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game_state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new_state.apply</a:t>
            </a:r>
            <a:r>
              <a:rPr lang="en-US" sz="1600" dirty="0">
                <a:latin typeface="Consolas" panose="020B0609020204030204" pitchFamily="49" charset="0"/>
              </a:rPr>
              <a:t>(move)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        if 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new_state.is_terminal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move.rank</a:t>
            </a:r>
            <a:r>
              <a:rPr lang="en-US" sz="1600" dirty="0">
                <a:latin typeface="Consolas" panose="020B0609020204030204" pitchFamily="49" charset="0"/>
              </a:rPr>
              <a:t> = evaluate(</a:t>
            </a:r>
            <a:r>
              <a:rPr lang="en-US" sz="1600" dirty="0" err="1">
                <a:latin typeface="Consolas" panose="020B0609020204030204" pitchFamily="49" charset="0"/>
              </a:rPr>
              <a:t>new_state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        else: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move.rank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get_move_minimax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get_next_player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new_state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).rank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b="1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  if not </a:t>
            </a:r>
            <a:r>
              <a:rPr lang="en-US" sz="1600" dirty="0" err="1">
                <a:latin typeface="Consolas" panose="020B0609020204030204" pitchFamily="49" charset="0"/>
              </a:rPr>
              <a:t>best_move</a:t>
            </a:r>
            <a:r>
              <a:rPr lang="en-US" sz="1600" dirty="0">
                <a:latin typeface="Consolas" panose="020B0609020204030204" pitchFamily="49" charset="0"/>
              </a:rPr>
              <a:t> or </a:t>
            </a:r>
            <a:r>
              <a:rPr lang="en-US" sz="1600" dirty="0" err="1">
                <a:latin typeface="Consolas" panose="020B0609020204030204" pitchFamily="49" charset="0"/>
              </a:rPr>
              <a:t>move.rank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IsBetterThan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best_move.rank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	    </a:t>
            </a:r>
            <a:r>
              <a:rPr lang="en-US" sz="1600" dirty="0" err="1">
                <a:latin typeface="Consolas" panose="020B0609020204030204" pitchFamily="49" charset="0"/>
              </a:rPr>
              <a:t>best_move</a:t>
            </a:r>
            <a:r>
              <a:rPr lang="en-US" sz="1600" dirty="0">
                <a:latin typeface="Consolas" panose="020B0609020204030204" pitchFamily="49" charset="0"/>
              </a:rPr>
              <a:t> = move;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best_move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9460" name="Picture 9" descr="MCj03983190000[1]">
            <a:extLst>
              <a:ext uri="{FF2B5EF4-FFF2-40B4-BE49-F238E27FC236}">
                <a16:creationId xmlns:a16="http://schemas.microsoft.com/office/drawing/2014/main" id="{29F8DFE8-3A27-4408-BDE2-061C28EB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97" y="1182699"/>
            <a:ext cx="1827212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2" descr="MCj04043030000[1]">
            <a:extLst>
              <a:ext uri="{FF2B5EF4-FFF2-40B4-BE49-F238E27FC236}">
                <a16:creationId xmlns:a16="http://schemas.microsoft.com/office/drawing/2014/main" id="{E92B29AA-3671-492F-A64E-00EF63AF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947" y="2995979"/>
            <a:ext cx="1841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532DA92-DFA6-4149-8101-681F4FF38D2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Game-Playing</a:t>
            </a:r>
            <a:br>
              <a:rPr lang="en-US" dirty="0"/>
            </a:br>
            <a:r>
              <a:rPr lang="en-US" sz="3200" b="0" dirty="0"/>
              <a:t>Minimax: The Good and the Bad</a:t>
            </a:r>
            <a:endParaRPr lang="en-US" sz="3200" b="0" u="sng" dirty="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3CCAB993-593D-4E35-8914-AE6688E9A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3731" y="1524000"/>
            <a:ext cx="5791200" cy="4975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Concerns with Minimax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Requires Player Order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Recursion to End-Game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Unnecessary Branching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No random capacity – dice, cards, etc.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Mitigation Techniques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Player Order Logic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Depth Limit Check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Alpha-Beta Pruning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Chance Nodes (</a:t>
            </a:r>
            <a:r>
              <a:rPr lang="en-US" sz="2800" dirty="0" err="1"/>
              <a:t>Expectiminimax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  <p:pic>
        <p:nvPicPr>
          <p:cNvPr id="20484" name="Picture 7" descr="MCj04326350000[1]">
            <a:extLst>
              <a:ext uri="{FF2B5EF4-FFF2-40B4-BE49-F238E27FC236}">
                <a16:creationId xmlns:a16="http://schemas.microsoft.com/office/drawing/2014/main" id="{AE0BA6B6-3C28-424D-B100-D91BD17F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31" y="1524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9" descr="MCBD05304_0000[1]">
            <a:extLst>
              <a:ext uri="{FF2B5EF4-FFF2-40B4-BE49-F238E27FC236}">
                <a16:creationId xmlns:a16="http://schemas.microsoft.com/office/drawing/2014/main" id="{F75D49FA-2F72-4E79-85EA-3AD9E8C8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60" y="3673929"/>
            <a:ext cx="254793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612</TotalTime>
  <Words>1096</Words>
  <Application>Microsoft Office PowerPoint</Application>
  <PresentationFormat>Widescreen</PresentationFormat>
  <Paragraphs>252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 Regular</vt:lpstr>
      <vt:lpstr>Open Sans</vt:lpstr>
      <vt:lpstr>Arial</vt:lpstr>
      <vt:lpstr>Calibri</vt:lpstr>
      <vt:lpstr>Consolas</vt:lpstr>
      <vt:lpstr>Courier New</vt:lpstr>
      <vt:lpstr>Garamond</vt:lpstr>
      <vt:lpstr>Tw Cen MT</vt:lpstr>
      <vt:lpstr>Wingdings</vt:lpstr>
      <vt:lpstr>Wingdings 3</vt:lpstr>
      <vt:lpstr>Integral</vt:lpstr>
      <vt:lpstr>Game Playing</vt:lpstr>
      <vt:lpstr>Multiplayer Games Overview</vt:lpstr>
      <vt:lpstr>Game-Playing Data Structures</vt:lpstr>
      <vt:lpstr>Game-Playing The Greedy Method</vt:lpstr>
      <vt:lpstr>Game-Playing Greedy Method Analyzed</vt:lpstr>
      <vt:lpstr>Prediction in Games</vt:lpstr>
      <vt:lpstr>Game-Playing The Minimax Method</vt:lpstr>
      <vt:lpstr>Game-Playing The Minimax Algorithm</vt:lpstr>
      <vt:lpstr>Game-Playing Minimax: The Good and the Bad</vt:lpstr>
      <vt:lpstr>Game-Playing Minimax Issue Mitigation</vt:lpstr>
      <vt:lpstr>Game-Playing Alpha-Beta Pruning</vt:lpstr>
      <vt:lpstr>Game-Playing Expectiminimax</vt:lpstr>
      <vt:lpstr>Game-Playing Expectiminimax Problems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114</cp:revision>
  <dcterms:created xsi:type="dcterms:W3CDTF">2018-09-23T01:33:33Z</dcterms:created>
  <dcterms:modified xsi:type="dcterms:W3CDTF">2020-03-25T22:11:06Z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