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4"/>
  </p:notesMasterIdLst>
  <p:sldIdLst>
    <p:sldId id="277" r:id="rId2"/>
    <p:sldId id="313" r:id="rId3"/>
    <p:sldId id="316" r:id="rId4"/>
    <p:sldId id="353" r:id="rId5"/>
    <p:sldId id="349" r:id="rId6"/>
    <p:sldId id="314" r:id="rId7"/>
    <p:sldId id="350" r:id="rId8"/>
    <p:sldId id="351" r:id="rId9"/>
    <p:sldId id="354" r:id="rId10"/>
    <p:sldId id="355" r:id="rId11"/>
    <p:sldId id="332" r:id="rId12"/>
    <p:sldId id="276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CFF"/>
    <a:srgbClr val="00B0FF"/>
    <a:srgbClr val="00C0FF"/>
    <a:srgbClr val="000060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77" d="100"/>
          <a:sy n="77" d="100"/>
        </p:scale>
        <p:origin x="96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2020-04-07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6F82CA6-0BE0-421D-8527-2F4DB01999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16D8A62-8C45-453A-89A8-2B04D4CD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5222A82-75E1-45F1-84F3-589280E1E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D38ECA6F-D234-45CB-8573-CACD1DDBCA45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507AF0B-74D2-4552-86DE-A3CE26FE0D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DD5EE8A-061B-4849-B077-59940C05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3E84FB6-C412-45EC-A4AC-037C364A7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4D984B6D-ED01-44B4-9CBD-F5445C4A07BC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5B71ACB8-9ABB-4DF6-8CEA-732232857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31DAAA4-5E89-4574-99B9-3EB0A713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457A17F-ACCE-4D18-B6F4-A7B8A9B15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EC613C-792A-4B33-B8BF-50241090DCE7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Recognizing &amp; Reproducing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</a:t>
            </a:r>
          </a:p>
        </p:txBody>
      </p:sp>
      <p:pic>
        <p:nvPicPr>
          <p:cNvPr id="5" name="Picture 36" descr="MCj03342360000[1]">
            <a:extLst>
              <a:ext uri="{FF2B5EF4-FFF2-40B4-BE49-F238E27FC236}">
                <a16:creationId xmlns:a16="http://schemas.microsoft.com/office/drawing/2014/main" id="{7809491A-D846-400A-9AB6-6B6569BA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42" y="2318793"/>
            <a:ext cx="3202309" cy="249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B1DA3-D7E3-4AB2-ADCA-EE891287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316052"/>
            <a:ext cx="11254683" cy="691606"/>
          </a:xfrm>
        </p:spPr>
        <p:txBody>
          <a:bodyPr/>
          <a:lstStyle/>
          <a:p>
            <a:r>
              <a:rPr lang="en-US" dirty="0"/>
              <a:t>Learning Cycle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1F9D77-11BC-44BE-9200-9A82BC0A3C71}"/>
              </a:ext>
            </a:extLst>
          </p:cNvPr>
          <p:cNvGrpSpPr>
            <a:grpSpLocks noChangeAspect="1"/>
          </p:cNvGrpSpPr>
          <p:nvPr/>
        </p:nvGrpSpPr>
        <p:grpSpPr>
          <a:xfrm>
            <a:off x="1337500" y="1114904"/>
            <a:ext cx="9516999" cy="5365726"/>
            <a:chOff x="1798638" y="1692275"/>
            <a:chExt cx="8596312" cy="4846638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CAB2366-1BE0-4573-B6C2-CBA9B6CC7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638" y="1692275"/>
              <a:ext cx="8596312" cy="4846638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FBD9A6D-872C-486F-93DD-5E6B2B9F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6" y="2239963"/>
              <a:ext cx="6492875" cy="407035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8E87956-9F4D-4B0C-B988-19F8F942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652714"/>
              <a:ext cx="5213350" cy="3336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3FA8B95B-C4E9-45E9-89D8-F6B99DA97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875" y="1738314"/>
              <a:ext cx="9604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Agent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653EB802-904D-4249-A3A7-477DF6C05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751" y="2239963"/>
              <a:ext cx="13255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Network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60976D17-8719-431C-B608-55626A28D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2743201"/>
              <a:ext cx="10969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Hidden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EFC1362B-5A9A-4787-A5BC-32A06577C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150" y="27432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Output</a:t>
              </a: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BC1FA82A-FC3F-4BC4-9CDF-080AD43B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076" y="3200400"/>
              <a:ext cx="1738313" cy="118903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5963C8CD-F082-48C7-8F4B-8F44AA40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639" y="3475039"/>
              <a:ext cx="319087" cy="3206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04A86CBC-E29F-446E-BD03-B9DC3EA4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5475" y="3473451"/>
              <a:ext cx="319088" cy="3206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ECC67E16-CC94-4D22-B01C-35562666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2725" y="3475039"/>
              <a:ext cx="319088" cy="3206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FFCEFAD7-32C2-4B7D-8516-74D082C2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475039"/>
              <a:ext cx="319088" cy="3206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05D58C34-6CF0-4945-89AF-5535D3A86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788" y="3521076"/>
              <a:ext cx="1554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TrainIns: 5</a:t>
              </a: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A1331F31-87D1-4023-87DF-89A54FF47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3933825"/>
              <a:ext cx="1506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8" name="Line 57">
              <a:extLst>
                <a:ext uri="{FF2B5EF4-FFF2-40B4-BE49-F238E27FC236}">
                  <a16:creationId xmlns:a16="http://schemas.microsoft.com/office/drawing/2014/main" id="{90F21111-8622-42ED-9773-D937FD602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4024313"/>
              <a:ext cx="1506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B029F9BC-1D36-4F3E-BB03-44881807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4116388"/>
              <a:ext cx="1506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0" name="Line 59">
              <a:extLst>
                <a:ext uri="{FF2B5EF4-FFF2-40B4-BE49-F238E27FC236}">
                  <a16:creationId xmlns:a16="http://schemas.microsoft.com/office/drawing/2014/main" id="{0BBF9229-68D4-443B-A052-A9B7389E2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4206875"/>
              <a:ext cx="1506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1" name="Text Box 60">
              <a:extLst>
                <a:ext uri="{FF2B5EF4-FFF2-40B4-BE49-F238E27FC236}">
                  <a16:creationId xmlns:a16="http://schemas.microsoft.com/office/drawing/2014/main" id="{B411D4EC-EF30-4816-B596-0F2990487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638" y="4664076"/>
              <a:ext cx="173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TrainOuts: 5</a:t>
              </a: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70E3B780-D361-4176-B814-0365DC14E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5076825"/>
              <a:ext cx="150653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3" name="Line 62">
              <a:extLst>
                <a:ext uri="{FF2B5EF4-FFF2-40B4-BE49-F238E27FC236}">
                  <a16:creationId xmlns:a16="http://schemas.microsoft.com/office/drawing/2014/main" id="{6E32C564-4F84-4334-BA91-0B9117619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5167313"/>
              <a:ext cx="150653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748CF99C-512F-4CE1-A63C-50E792777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5259388"/>
              <a:ext cx="150653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5" name="Line 64">
              <a:extLst>
                <a:ext uri="{FF2B5EF4-FFF2-40B4-BE49-F238E27FC236}">
                  <a16:creationId xmlns:a16="http://schemas.microsoft.com/office/drawing/2014/main" id="{6AF6B198-D53B-4A7E-9EF6-B141E1393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5349875"/>
              <a:ext cx="150653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6" name="Text Box 65">
              <a:extLst>
                <a:ext uri="{FF2B5EF4-FFF2-40B4-BE49-F238E27FC236}">
                  <a16:creationId xmlns:a16="http://schemas.microsoft.com/office/drawing/2014/main" id="{AF98BE79-AFEB-4E15-B589-8ACC7EE4F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314" y="4298951"/>
              <a:ext cx="11890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Each Size 3</a:t>
              </a:r>
            </a:p>
          </p:txBody>
        </p:sp>
        <p:sp>
          <p:nvSpPr>
            <p:cNvPr id="27" name="Line 66">
              <a:extLst>
                <a:ext uri="{FF2B5EF4-FFF2-40B4-BE49-F238E27FC236}">
                  <a16:creationId xmlns:a16="http://schemas.microsoft.com/office/drawing/2014/main" id="{7BC77510-1DCE-4ABE-8706-1AC1F6516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4298950"/>
              <a:ext cx="1506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47B1D3C9-2162-4D90-BCA8-171C7696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750" y="5440363"/>
              <a:ext cx="150653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29" name="Text Box 68">
              <a:extLst>
                <a:ext uri="{FF2B5EF4-FFF2-40B4-BE49-F238E27FC236}">
                  <a16:creationId xmlns:a16="http://schemas.microsoft.com/office/drawing/2014/main" id="{B8A2E4E0-9552-40E8-BE25-A2326AA76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275" y="5440364"/>
              <a:ext cx="11890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Each Size 4</a:t>
              </a:r>
            </a:p>
          </p:txBody>
        </p:sp>
        <p:sp>
          <p:nvSpPr>
            <p:cNvPr id="30" name="Line 69">
              <a:extLst>
                <a:ext uri="{FF2B5EF4-FFF2-40B4-BE49-F238E27FC236}">
                  <a16:creationId xmlns:a16="http://schemas.microsoft.com/office/drawing/2014/main" id="{EBA54CB2-295E-4A22-9C29-A86109BA4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3932238"/>
              <a:ext cx="86836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4A61C7A2-15D6-429D-BFDC-D2B427744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4022725"/>
              <a:ext cx="86836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2" name="Line 71">
              <a:extLst>
                <a:ext uri="{FF2B5EF4-FFF2-40B4-BE49-F238E27FC236}">
                  <a16:creationId xmlns:a16="http://schemas.microsoft.com/office/drawing/2014/main" id="{5C971B3F-D799-40F8-8F79-12D7BD50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4114800"/>
              <a:ext cx="86836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3" name="Line 72">
              <a:extLst>
                <a:ext uri="{FF2B5EF4-FFF2-40B4-BE49-F238E27FC236}">
                  <a16:creationId xmlns:a16="http://schemas.microsoft.com/office/drawing/2014/main" id="{4938B23D-3F4C-41FA-BDB9-B9014FA22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4205288"/>
              <a:ext cx="86836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4" name="Line 73">
              <a:extLst>
                <a:ext uri="{FF2B5EF4-FFF2-40B4-BE49-F238E27FC236}">
                  <a16:creationId xmlns:a16="http://schemas.microsoft.com/office/drawing/2014/main" id="{5A4CDA55-5994-4B92-960B-79CC51DEF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5073650"/>
              <a:ext cx="868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5" name="Line 74">
              <a:extLst>
                <a:ext uri="{FF2B5EF4-FFF2-40B4-BE49-F238E27FC236}">
                  <a16:creationId xmlns:a16="http://schemas.microsoft.com/office/drawing/2014/main" id="{476C7248-DA03-44B4-9517-D29575856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5164138"/>
              <a:ext cx="868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6" name="Line 75">
              <a:extLst>
                <a:ext uri="{FF2B5EF4-FFF2-40B4-BE49-F238E27FC236}">
                  <a16:creationId xmlns:a16="http://schemas.microsoft.com/office/drawing/2014/main" id="{16FFF540-614D-4CDE-9FEF-8E86DDCBC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5256213"/>
              <a:ext cx="868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7" name="Line 76">
              <a:extLst>
                <a:ext uri="{FF2B5EF4-FFF2-40B4-BE49-F238E27FC236}">
                  <a16:creationId xmlns:a16="http://schemas.microsoft.com/office/drawing/2014/main" id="{6081F631-4657-4CBD-872B-AF50CFD79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5346700"/>
              <a:ext cx="868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8" name="Line 77">
              <a:extLst>
                <a:ext uri="{FF2B5EF4-FFF2-40B4-BE49-F238E27FC236}">
                  <a16:creationId xmlns:a16="http://schemas.microsoft.com/office/drawing/2014/main" id="{53F0BC3A-74C0-4620-BE3D-092EED599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4297363"/>
              <a:ext cx="86836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39" name="Line 78">
              <a:extLst>
                <a:ext uri="{FF2B5EF4-FFF2-40B4-BE49-F238E27FC236}">
                  <a16:creationId xmlns:a16="http://schemas.microsoft.com/office/drawing/2014/main" id="{C27AE8C6-77A0-469C-A711-FA10DE503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6" y="5438775"/>
              <a:ext cx="868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40" name="Rectangle 79">
              <a:extLst>
                <a:ext uri="{FF2B5EF4-FFF2-40B4-BE49-F238E27FC236}">
                  <a16:creationId xmlns:a16="http://schemas.microsoft.com/office/drawing/2014/main" id="{E14CCA5C-29F9-4618-BD29-EB867943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9" y="3198814"/>
              <a:ext cx="1736725" cy="1189037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402C6B79-04A5-4E28-BB3D-7F066AA50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3473451"/>
              <a:ext cx="319088" cy="3206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2A2FDAE3-641A-4124-8DFA-AAEBD960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3473451"/>
              <a:ext cx="319088" cy="3206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43" name="Rectangle 80">
              <a:extLst>
                <a:ext uri="{FF2B5EF4-FFF2-40B4-BE49-F238E27FC236}">
                  <a16:creationId xmlns:a16="http://schemas.microsoft.com/office/drawing/2014/main" id="{01F49FB9-8CAE-47BF-B095-A5D4B21EE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9" y="5395913"/>
              <a:ext cx="1233487" cy="366712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Hidden Errors</a:t>
              </a:r>
            </a:p>
          </p:txBody>
        </p:sp>
        <p:sp>
          <p:nvSpPr>
            <p:cNvPr id="44" name="Rectangle 81">
              <a:extLst>
                <a:ext uri="{FF2B5EF4-FFF2-40B4-BE49-F238E27FC236}">
                  <a16:creationId xmlns:a16="http://schemas.microsoft.com/office/drawing/2014/main" id="{2A6F2B8E-7E66-4275-9665-E30648929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714" y="5075238"/>
              <a:ext cx="1233487" cy="366712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Output Errors</a:t>
              </a:r>
            </a:p>
          </p:txBody>
        </p:sp>
        <p:sp>
          <p:nvSpPr>
            <p:cNvPr id="45" name="Text Box 82">
              <a:extLst>
                <a:ext uri="{FF2B5EF4-FFF2-40B4-BE49-F238E27FC236}">
                  <a16:creationId xmlns:a16="http://schemas.microsoft.com/office/drawing/2014/main" id="{25911B55-7CF2-4AD3-B4FF-2D234C08A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789" y="3795714"/>
              <a:ext cx="9604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For Each</a:t>
              </a:r>
            </a:p>
          </p:txBody>
        </p:sp>
        <p:sp>
          <p:nvSpPr>
            <p:cNvPr id="46" name="Line 83">
              <a:extLst>
                <a:ext uri="{FF2B5EF4-FFF2-40B4-BE49-F238E27FC236}">
                  <a16:creationId xmlns:a16="http://schemas.microsoft.com/office/drawing/2014/main" id="{0CB1DF14-6751-4C4B-B6B9-6C26472EA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238" y="4116388"/>
              <a:ext cx="86836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47" name="Text Box 84">
              <a:extLst>
                <a:ext uri="{FF2B5EF4-FFF2-40B4-BE49-F238E27FC236}">
                  <a16:creationId xmlns:a16="http://schemas.microsoft.com/office/drawing/2014/main" id="{EE979B35-1737-4837-96E8-531997198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650" y="4938714"/>
              <a:ext cx="9604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For Each</a:t>
              </a:r>
            </a:p>
          </p:txBody>
        </p:sp>
        <p:sp>
          <p:nvSpPr>
            <p:cNvPr id="48" name="Line 85">
              <a:extLst>
                <a:ext uri="{FF2B5EF4-FFF2-40B4-BE49-F238E27FC236}">
                  <a16:creationId xmlns:a16="http://schemas.microsoft.com/office/drawing/2014/main" id="{4E029625-4787-4636-A066-8BF5F07A6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239" y="5257800"/>
              <a:ext cx="3246437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49" name="Line 86">
              <a:extLst>
                <a:ext uri="{FF2B5EF4-FFF2-40B4-BE49-F238E27FC236}">
                  <a16:creationId xmlns:a16="http://schemas.microsoft.com/office/drawing/2014/main" id="{14AE63DF-5BA0-44C7-B196-B38F15499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9913" y="4160838"/>
              <a:ext cx="41116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0" name="Text Box 87">
              <a:extLst>
                <a:ext uri="{FF2B5EF4-FFF2-40B4-BE49-F238E27FC236}">
                  <a16:creationId xmlns:a16="http://schemas.microsoft.com/office/drawing/2014/main" id="{10189E7D-8CE8-40DB-B9DC-F93E52AB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9914" y="3703638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1" name="Line 88">
              <a:extLst>
                <a:ext uri="{FF2B5EF4-FFF2-40B4-BE49-F238E27FC236}">
                  <a16:creationId xmlns:a16="http://schemas.microsoft.com/office/drawing/2014/main" id="{8FBD5D51-AB4B-40CA-B033-761DFC272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2475" y="4160838"/>
              <a:ext cx="0" cy="1325562"/>
            </a:xfrm>
            <a:prstGeom prst="line">
              <a:avLst/>
            </a:prstGeom>
            <a:noFill/>
            <a:ln w="28575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2" name="Line 89">
              <a:extLst>
                <a:ext uri="{FF2B5EF4-FFF2-40B4-BE49-F238E27FC236}">
                  <a16:creationId xmlns:a16="http://schemas.microsoft.com/office/drawing/2014/main" id="{E3FBAC89-BFFB-429F-A114-645974F6F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91313" y="5486400"/>
              <a:ext cx="412750" cy="15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35F245A5-1A87-4FBE-87ED-26E8E22A7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151" y="4525963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4</a:t>
              </a:r>
            </a:p>
          </p:txBody>
        </p:sp>
        <p:sp>
          <p:nvSpPr>
            <p:cNvPr id="54" name="Line 91">
              <a:extLst>
                <a:ext uri="{FF2B5EF4-FFF2-40B4-BE49-F238E27FC236}">
                  <a16:creationId xmlns:a16="http://schemas.microsoft.com/office/drawing/2014/main" id="{CFF37B70-253F-4047-968C-5A54DE15C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42238" y="4389438"/>
              <a:ext cx="0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5" name="Line 92">
              <a:extLst>
                <a:ext uri="{FF2B5EF4-FFF2-40B4-BE49-F238E27FC236}">
                  <a16:creationId xmlns:a16="http://schemas.microsoft.com/office/drawing/2014/main" id="{9C768F73-F18F-4445-B1A2-C05F2834C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675" y="4389438"/>
              <a:ext cx="0" cy="6858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AE5EC554-510E-42E5-A49C-68AF39628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3589" y="4525963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4</a:t>
              </a:r>
            </a:p>
          </p:txBody>
        </p:sp>
        <p:sp>
          <p:nvSpPr>
            <p:cNvPr id="57" name="Line 94">
              <a:extLst>
                <a:ext uri="{FF2B5EF4-FFF2-40B4-BE49-F238E27FC236}">
                  <a16:creationId xmlns:a16="http://schemas.microsoft.com/office/drawing/2014/main" id="{EC311882-088F-43A0-AE47-D2B54C3AA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675" y="4664075"/>
              <a:ext cx="2286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8" name="Line 95">
              <a:extLst>
                <a:ext uri="{FF2B5EF4-FFF2-40B4-BE49-F238E27FC236}">
                  <a16:creationId xmlns:a16="http://schemas.microsoft.com/office/drawing/2014/main" id="{8FBF87B2-1E45-47F8-A956-AF9AEB1B8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4664075"/>
              <a:ext cx="0" cy="10048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59" name="Line 96">
              <a:extLst>
                <a:ext uri="{FF2B5EF4-FFF2-40B4-BE49-F238E27FC236}">
                  <a16:creationId xmlns:a16="http://schemas.microsoft.com/office/drawing/2014/main" id="{4072ED20-6AE4-4C2D-A98A-2C21F8F9A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91313" y="5668963"/>
              <a:ext cx="223996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D8895A14-E1A8-458B-B526-84F1F9A55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314" y="4070350"/>
              <a:ext cx="777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Size 3</a:t>
              </a:r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8D1DBB13-35AD-4036-8CBD-2FF3DCD8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726" y="5213350"/>
              <a:ext cx="777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Size 4</a:t>
              </a:r>
            </a:p>
          </p:txBody>
        </p:sp>
        <p:sp>
          <p:nvSpPr>
            <p:cNvPr id="62" name="Line 99">
              <a:extLst>
                <a:ext uri="{FF2B5EF4-FFF2-40B4-BE49-F238E27FC236}">
                  <a16:creationId xmlns:a16="http://schemas.microsoft.com/office/drawing/2014/main" id="{F9FC56BE-B942-42BB-B7E9-7DE73ADC4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663" y="3795714"/>
              <a:ext cx="227012" cy="365125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3" name="Line 100">
              <a:extLst>
                <a:ext uri="{FF2B5EF4-FFF2-40B4-BE49-F238E27FC236}">
                  <a16:creationId xmlns:a16="http://schemas.microsoft.com/office/drawing/2014/main" id="{136548BB-DA81-4B74-8F9A-25CEC83F6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664" y="3795714"/>
              <a:ext cx="593725" cy="365125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4" name="Line 101">
              <a:extLst>
                <a:ext uri="{FF2B5EF4-FFF2-40B4-BE49-F238E27FC236}">
                  <a16:creationId xmlns:a16="http://schemas.microsoft.com/office/drawing/2014/main" id="{E8110AF7-D9A8-43E4-96C1-756AC90EB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1076" y="3795714"/>
              <a:ext cx="1052513" cy="365125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5" name="Line 102">
              <a:extLst>
                <a:ext uri="{FF2B5EF4-FFF2-40B4-BE49-F238E27FC236}">
                  <a16:creationId xmlns:a16="http://schemas.microsoft.com/office/drawing/2014/main" id="{7D11804A-CD8F-4FF4-BF54-8ECE71DD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1076" y="3795714"/>
              <a:ext cx="1463675" cy="365125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6" name="Line 103">
              <a:extLst>
                <a:ext uri="{FF2B5EF4-FFF2-40B4-BE49-F238E27FC236}">
                  <a16:creationId xmlns:a16="http://schemas.microsoft.com/office/drawing/2014/main" id="{E0DF6D20-D60F-4F9F-A5F5-1E9F14930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676" y="3795714"/>
              <a:ext cx="92075" cy="593725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7" name="Line 104">
              <a:extLst>
                <a:ext uri="{FF2B5EF4-FFF2-40B4-BE49-F238E27FC236}">
                  <a16:creationId xmlns:a16="http://schemas.microsoft.com/office/drawing/2014/main" id="{3174562C-8ED5-4701-ADE2-B556A87BF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28039" y="3795714"/>
              <a:ext cx="274637" cy="593725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8" name="Line 105">
              <a:extLst>
                <a:ext uri="{FF2B5EF4-FFF2-40B4-BE49-F238E27FC236}">
                  <a16:creationId xmlns:a16="http://schemas.microsoft.com/office/drawing/2014/main" id="{577A0CBF-B50B-488A-BF76-A74934DB2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62913" y="3795714"/>
              <a:ext cx="639762" cy="593725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69" name="Line 106">
              <a:extLst>
                <a:ext uri="{FF2B5EF4-FFF2-40B4-BE49-F238E27FC236}">
                  <a16:creationId xmlns:a16="http://schemas.microsoft.com/office/drawing/2014/main" id="{D7EBFB4E-49FD-464F-B9B8-B783308A1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51751" y="3795714"/>
              <a:ext cx="1096963" cy="593725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70" name="Text Box 107">
              <a:extLst>
                <a:ext uri="{FF2B5EF4-FFF2-40B4-BE49-F238E27FC236}">
                  <a16:creationId xmlns:a16="http://schemas.microsoft.com/office/drawing/2014/main" id="{68E60523-30A3-444C-B4BA-993F8730E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4114" y="4710113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71" name="Line 108">
              <a:extLst>
                <a:ext uri="{FF2B5EF4-FFF2-40B4-BE49-F238E27FC236}">
                  <a16:creationId xmlns:a16="http://schemas.microsoft.com/office/drawing/2014/main" id="{8B138F8F-DD10-4D5D-AAAC-AC5EABC71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4789" y="4389439"/>
              <a:ext cx="1587" cy="10064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72" name="Line 109">
              <a:extLst>
                <a:ext uri="{FF2B5EF4-FFF2-40B4-BE49-F238E27FC236}">
                  <a16:creationId xmlns:a16="http://schemas.microsoft.com/office/drawing/2014/main" id="{5E738AE8-FB54-47F9-9790-D24C7AB7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8989" y="3795714"/>
              <a:ext cx="687387" cy="59372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73" name="Line 110">
              <a:extLst>
                <a:ext uri="{FF2B5EF4-FFF2-40B4-BE49-F238E27FC236}">
                  <a16:creationId xmlns:a16="http://schemas.microsoft.com/office/drawing/2014/main" id="{587CED0D-057B-452B-8C05-8F475C17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0638" y="3795714"/>
              <a:ext cx="184150" cy="59372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74" name="Line 111">
              <a:extLst>
                <a:ext uri="{FF2B5EF4-FFF2-40B4-BE49-F238E27FC236}">
                  <a16:creationId xmlns:a16="http://schemas.microsoft.com/office/drawing/2014/main" id="{35842D12-79EE-4C60-A08A-F4F205564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775" y="3795714"/>
              <a:ext cx="592138" cy="31908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75" name="Line 112">
              <a:extLst>
                <a:ext uri="{FF2B5EF4-FFF2-40B4-BE49-F238E27FC236}">
                  <a16:creationId xmlns:a16="http://schemas.microsoft.com/office/drawing/2014/main" id="{9D0B3E8E-807B-4545-BD6F-F27C0B18C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776" y="3795714"/>
              <a:ext cx="1095375" cy="31908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24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5A30-19EA-49EA-A8EE-AE15CE07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25207"/>
            <a:ext cx="8229600" cy="858839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8440-FD41-4A4E-936F-574CAAD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84" y="1718128"/>
            <a:ext cx="10576832" cy="4464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Benefits: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tackle difficult, poorly understood AI problems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Don’t require hand-coding; very flexible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Fast, after training is complete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None/>
              <a:defRPr/>
            </a:pPr>
            <a:endParaRPr lang="en-US" altLang="en-US" sz="2400" u="sng" dirty="0">
              <a:ea typeface="ＭＳ Ｐゴシック" charset="-128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Drawbacks: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Inefficient at many tasks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May not find “good” solution (local minima)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Challenging to control (“black box”)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Training takes time and is prone to error (bad data, overtraining)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dirty="0">
                <a:ea typeface="ＭＳ Ｐゴシック" charset="-128"/>
              </a:rPr>
              <a:t>Despite their limitations, neural networks are occasionally used in games (Forza, Black &amp; White, Democracy, Supreme Commander).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0C3AF-125E-49D0-AF05-AC3F81E6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053420"/>
            <a:ext cx="53657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Benefits &amp; Drawbacks</a:t>
            </a: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4EEFA687-D364-4226-AC2C-D56A672B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60" y="831397"/>
            <a:ext cx="26860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1536F96-F764-47CC-9011-F827C80884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57227" y="28339"/>
            <a:ext cx="927754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Crash Course in Neurobiology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15DC1F6B-5E14-4ABD-ADA5-AD51A0896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2" y="1646239"/>
            <a:ext cx="6757114" cy="49434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Nerve cells, </a:t>
            </a:r>
            <a:r>
              <a:rPr lang="en-US" altLang="en-US" sz="2000" dirty="0" err="1">
                <a:ea typeface="ＭＳ Ｐゴシック" charset="-128"/>
              </a:rPr>
              <a:t>a.k.a</a:t>
            </a:r>
            <a:r>
              <a:rPr lang="en-US" altLang="en-US" sz="2000" dirty="0">
                <a:ea typeface="ＭＳ Ｐゴシック" charset="-128"/>
              </a:rPr>
              <a:t> Neurons, are specialized to send and receive signals.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They contain conductive materials &amp; structures to do so.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Important Parts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Axon – sends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Dendrites – pick up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Synapses – connections; control signal flow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Synapses…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Allow us to learn by changing over repeated stimulation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Increase or decrease the strength of passing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Most-used synapses increase signal strength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Less-used synapses reduce signal strength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Synapse strengths are changed through error correction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</p:txBody>
      </p:sp>
      <p:pic>
        <p:nvPicPr>
          <p:cNvPr id="15364" name="Picture 109" descr="MCj02115220000[1]">
            <a:extLst>
              <a:ext uri="{FF2B5EF4-FFF2-40B4-BE49-F238E27FC236}">
                <a16:creationId xmlns:a16="http://schemas.microsoft.com/office/drawing/2014/main" id="{D0F1D507-6452-4231-828D-61C20874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>
            <a:fillRect/>
          </a:stretch>
        </p:blipFill>
        <p:spPr bwMode="auto">
          <a:xfrm>
            <a:off x="8734426" y="2151064"/>
            <a:ext cx="1357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0" name="Text Box 110">
            <a:extLst>
              <a:ext uri="{FF2B5EF4-FFF2-40B4-BE49-F238E27FC236}">
                <a16:creationId xmlns:a16="http://schemas.microsoft.com/office/drawing/2014/main" id="{4EE066F2-2CF9-498A-BF6B-4B7E6131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6" y="6126164"/>
            <a:ext cx="906463" cy="4667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Axon</a:t>
            </a:r>
          </a:p>
        </p:txBody>
      </p:sp>
      <p:sp>
        <p:nvSpPr>
          <p:cNvPr id="51311" name="Line 111">
            <a:extLst>
              <a:ext uri="{FF2B5EF4-FFF2-40B4-BE49-F238E27FC236}">
                <a16:creationId xmlns:a16="http://schemas.microsoft.com/office/drawing/2014/main" id="{A16CDF9C-A831-4D70-9B0C-CA46C7B9B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0900" y="5440363"/>
            <a:ext cx="642938" cy="8445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3" name="Line 113">
            <a:extLst>
              <a:ext uri="{FF2B5EF4-FFF2-40B4-BE49-F238E27FC236}">
                <a16:creationId xmlns:a16="http://schemas.microsoft.com/office/drawing/2014/main" id="{5E30588B-80C0-4D55-90B2-234CDDC7A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1" y="2449513"/>
            <a:ext cx="898525" cy="5461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4" name="Line 114">
            <a:extLst>
              <a:ext uri="{FF2B5EF4-FFF2-40B4-BE49-F238E27FC236}">
                <a16:creationId xmlns:a16="http://schemas.microsoft.com/office/drawing/2014/main" id="{A73D9775-98F7-4054-9BD7-E621B1A69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8613" y="2466975"/>
            <a:ext cx="1211262" cy="5207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5" name="Line 115">
            <a:extLst>
              <a:ext uri="{FF2B5EF4-FFF2-40B4-BE49-F238E27FC236}">
                <a16:creationId xmlns:a16="http://schemas.microsoft.com/office/drawing/2014/main" id="{F7D1AFE7-B3C9-465B-9066-DE7B24780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1" y="2459038"/>
            <a:ext cx="1547813" cy="552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7" name="Line 117">
            <a:extLst>
              <a:ext uri="{FF2B5EF4-FFF2-40B4-BE49-F238E27FC236}">
                <a16:creationId xmlns:a16="http://schemas.microsoft.com/office/drawing/2014/main" id="{23F37229-7CE5-4F0D-93BC-FAFBAB9EC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69476" y="1576388"/>
            <a:ext cx="47625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8" name="Line 118">
            <a:extLst>
              <a:ext uri="{FF2B5EF4-FFF2-40B4-BE49-F238E27FC236}">
                <a16:creationId xmlns:a16="http://schemas.microsoft.com/office/drawing/2014/main" id="{A30E1292-AB5A-464E-A451-C48F7150E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53576" y="1576389"/>
            <a:ext cx="263525" cy="6572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9" name="Line 119">
            <a:extLst>
              <a:ext uri="{FF2B5EF4-FFF2-40B4-BE49-F238E27FC236}">
                <a16:creationId xmlns:a16="http://schemas.microsoft.com/office/drawing/2014/main" id="{70DEBA1C-58BB-4E06-A9F5-CBDC9BD95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4026" y="1576388"/>
            <a:ext cx="473075" cy="5445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2" name="Text Box 112">
            <a:extLst>
              <a:ext uri="{FF2B5EF4-FFF2-40B4-BE49-F238E27FC236}">
                <a16:creationId xmlns:a16="http://schemas.microsoft.com/office/drawing/2014/main" id="{60285171-E0BB-4277-8151-8C290622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6" y="2011364"/>
            <a:ext cx="1420813" cy="4667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Dendrites</a:t>
            </a:r>
          </a:p>
        </p:txBody>
      </p:sp>
      <p:sp>
        <p:nvSpPr>
          <p:cNvPr id="51316" name="Text Box 116">
            <a:extLst>
              <a:ext uri="{FF2B5EF4-FFF2-40B4-BE49-F238E27FC236}">
                <a16:creationId xmlns:a16="http://schemas.microsoft.com/office/drawing/2014/main" id="{908D2CF1-9634-4CFC-A059-D951EFE3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364" y="1096964"/>
            <a:ext cx="1323975" cy="4667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Synapses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A7E15A6-ECA2-4E26-B648-A4FF02F4AF2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935163" y="822326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You Want to Be a Brain Surgeon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8E44545-6CF8-408C-A9E1-A7BEDAFB16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18748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Brains</a:t>
            </a:r>
            <a:br>
              <a:rPr lang="en-US" sz="4000" dirty="0"/>
            </a:br>
            <a:r>
              <a:rPr lang="en-US" sz="2800" dirty="0"/>
              <a:t>How are they different?</a:t>
            </a:r>
            <a:br>
              <a:rPr lang="en-US" sz="2800" dirty="0"/>
            </a:br>
            <a:endParaRPr lang="en-US" sz="2800" u="sng" dirty="0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FE26251B-95CA-4710-A520-DF0621523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4676" y="1782763"/>
            <a:ext cx="5165725" cy="4754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u="sng" dirty="0"/>
              <a:t>Some Brain Statistics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~85 billion individual neurons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Heavily interconnected network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     (~7,000 synapses per neuron)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Signal rate of ~10 </a:t>
            </a:r>
            <a:r>
              <a:rPr lang="en-US" sz="2400" dirty="0" err="1"/>
              <a:t>ms</a:t>
            </a:r>
            <a:r>
              <a:rPr lang="en-US" sz="2400" dirty="0"/>
              <a:t> / transmission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Typical CPU is faster, but the brain will do far more tasks in parallel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FFFFFF"/>
                </a:solidFill>
              </a:rPr>
              <a:t>Draws ~20 watts of power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/>
              <a:t>Was</a:t>
            </a:r>
            <a:r>
              <a:rPr lang="en-US" sz="2400" dirty="0"/>
              <a:t> the largest artificial neural net: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    (Stanford, 2013)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~20 million neurons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~11 billion synapses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~4 orders of magnitude short</a:t>
            </a:r>
          </a:p>
        </p:txBody>
      </p:sp>
      <p:pic>
        <p:nvPicPr>
          <p:cNvPr id="17412" name="Picture 15" descr="MCj02409850000[1]">
            <a:extLst>
              <a:ext uri="{FF2B5EF4-FFF2-40B4-BE49-F238E27FC236}">
                <a16:creationId xmlns:a16="http://schemas.microsoft.com/office/drawing/2014/main" id="{AF923D56-F230-4E73-95D6-1D39570A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6" y="3384550"/>
            <a:ext cx="34845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C:\Users\Mister J\AppData\Local\Microsoft\Windows\Temporary Internet Files\Content.IE5\HEA2LUJK\MCj03713420000[1].wmf">
            <a:extLst>
              <a:ext uri="{FF2B5EF4-FFF2-40B4-BE49-F238E27FC236}">
                <a16:creationId xmlns:a16="http://schemas.microsoft.com/office/drawing/2014/main" id="{62DEA80F-07C6-426A-97EE-55E3A022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6" y="3897313"/>
            <a:ext cx="85407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C:\Users\Mister J\AppData\Local\Microsoft\Windows\Temporary Internet Files\Content.IE5\F5LKITNN\MCj04377670000[1].wmf">
            <a:extLst>
              <a:ext uri="{FF2B5EF4-FFF2-40B4-BE49-F238E27FC236}">
                <a16:creationId xmlns:a16="http://schemas.microsoft.com/office/drawing/2014/main" id="{0B8FCA05-B8AB-481A-BA7F-71CD5EE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6" y="3897314"/>
            <a:ext cx="5619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>
            <a:extLst>
              <a:ext uri="{FF2B5EF4-FFF2-40B4-BE49-F238E27FC236}">
                <a16:creationId xmlns:a16="http://schemas.microsoft.com/office/drawing/2014/main" id="{DB43A636-CCE3-4EB3-B7CD-526ACCDA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943350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5" descr="C:\Users\Mister J\AppData\Local\Microsoft\Windows\Temporary Internet Files\Content.IE5\CE0KQH2Y\MCj02809340000[1].wmf">
            <a:extLst>
              <a:ext uri="{FF2B5EF4-FFF2-40B4-BE49-F238E27FC236}">
                <a16:creationId xmlns:a16="http://schemas.microsoft.com/office/drawing/2014/main" id="{26192A6E-301B-46B1-8BBF-8E1CF1DD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286000"/>
            <a:ext cx="17700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ounded Rectangular Callout 8">
            <a:extLst>
              <a:ext uri="{FF2B5EF4-FFF2-40B4-BE49-F238E27FC236}">
                <a16:creationId xmlns:a16="http://schemas.microsoft.com/office/drawing/2014/main" id="{8A3C1D37-012E-4D7D-9044-F78D4DED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2239963"/>
            <a:ext cx="1965325" cy="9144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tx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chemeClr val="bg2"/>
                </a:solidFill>
                <a:latin typeface="Comic Sans MS" panose="030F0702030302020204" pitchFamily="66" charset="0"/>
              </a:rPr>
              <a:t>Three cheers for brains!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chemeClr val="bg2"/>
                </a:solidFill>
                <a:latin typeface="Comic Sans MS" panose="030F0702030302020204" pitchFamily="66" charset="0"/>
              </a:rPr>
              <a:t>I am not a peanut!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chemeClr val="bg2"/>
                </a:solidFill>
                <a:latin typeface="Comic Sans MS" panose="030F0702030302020204" pitchFamily="66" charset="0"/>
              </a:rPr>
              <a:t>&lt;grumble&gt;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70F1A-2050-404A-8E65-F1FDD24A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2" y="1385154"/>
            <a:ext cx="11103431" cy="69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We use a mathematical model to represent neurons in ANNs.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452EF-CC8E-46EE-BDAD-CB747F5F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Model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126E28F-8895-4CDF-8B72-CF2CD3FD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006" y="2303545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Axon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2571CA1C-CEB0-49EB-8AE0-BD2A99AD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034" y="3156260"/>
            <a:ext cx="1206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Synapse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1475CA9-E2E3-4146-A77A-5586CEED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53" y="2714279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3250D659-5A04-4579-A1AF-BBD9DD1DA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2886" y="3802371"/>
            <a:ext cx="976042" cy="2950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75925F92-E887-446A-9C32-8B1D6C49D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886" y="2760745"/>
            <a:ext cx="936354" cy="26375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447B3F84-B9A5-4456-87C0-63795793F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2807" y="3370345"/>
            <a:ext cx="585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11E7901D-1F14-4CF8-A250-056318829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217" y="2665495"/>
            <a:ext cx="561975" cy="5905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BC07B7F-D29E-48CC-919B-76734F300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218" y="3370345"/>
            <a:ext cx="85543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FB98E1ED-1F0B-45FA-9F84-148B9D813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218" y="3480008"/>
            <a:ext cx="561974" cy="61741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9FC4B587-65E4-47DC-B916-FF49E72B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530" y="3921664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3BBAFEF5-E5F3-40D0-B001-0AA05393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34" y="2839452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D30B42B4-51F8-4A13-858E-41F492F01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9856" y="2971811"/>
            <a:ext cx="0" cy="30192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65E5690-EBC6-40DC-AA2E-03CE4E100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9854" y="3571133"/>
            <a:ext cx="2" cy="2950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" name="Line 28">
            <a:extLst>
              <a:ext uri="{FF2B5EF4-FFF2-40B4-BE49-F238E27FC236}">
                <a16:creationId xmlns:a16="http://schemas.microsoft.com/office/drawing/2014/main" id="{5E08077F-7749-4A76-9DA1-EA490CE6E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8" y="2719471"/>
            <a:ext cx="0" cy="56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9" name="WordArt 29">
            <a:extLst>
              <a:ext uri="{FF2B5EF4-FFF2-40B4-BE49-F238E27FC236}">
                <a16:creationId xmlns:a16="http://schemas.microsoft.com/office/drawing/2014/main" id="{000B0045-A8D6-4F1F-BD8D-F5032081DDD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67702" y="3102284"/>
            <a:ext cx="533400" cy="5715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11053375-6654-447F-B139-DAF37FD234D0}"/>
              </a:ext>
            </a:extLst>
          </p:cNvPr>
          <p:cNvSpPr txBox="1">
            <a:spLocks noChangeArrowheads="1"/>
          </p:cNvSpPr>
          <p:nvPr/>
        </p:nvSpPr>
        <p:spPr bwMode="auto">
          <a:xfrm rot="20683504">
            <a:off x="1565895" y="3879520"/>
            <a:ext cx="8869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BEFCE826-3E24-475B-A3E7-CB91921C77C9}"/>
              </a:ext>
            </a:extLst>
          </p:cNvPr>
          <p:cNvSpPr txBox="1">
            <a:spLocks noChangeArrowheads="1"/>
          </p:cNvSpPr>
          <p:nvPr/>
        </p:nvSpPr>
        <p:spPr bwMode="auto">
          <a:xfrm rot="903894">
            <a:off x="1565515" y="2417503"/>
            <a:ext cx="8867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</a:t>
            </a:r>
          </a:p>
        </p:txBody>
      </p:sp>
      <p:sp>
        <p:nvSpPr>
          <p:cNvPr id="22" name="Line 52">
            <a:extLst>
              <a:ext uri="{FF2B5EF4-FFF2-40B4-BE49-F238E27FC236}">
                <a16:creationId xmlns:a16="http://schemas.microsoft.com/office/drawing/2014/main" id="{F81264CC-226E-49AB-857C-9D6672BE7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4334" y="3365471"/>
            <a:ext cx="839561" cy="4874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C11061F-063A-4C20-A579-0D49646B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689" y="2719471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18DEA45D-502A-4DD5-A177-39B0EFC2F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206" y="3802147"/>
            <a:ext cx="803858" cy="23336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070B5A2B-965C-4E41-A4B0-40AD31826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580" y="2789321"/>
            <a:ext cx="811795" cy="2349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CA42A3A8-E4B3-496F-B4C5-5B18BBFB3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6601" y="3381459"/>
            <a:ext cx="931862" cy="3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E1C60E7B-7780-49A4-84EA-AB09D06F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013" y="3862892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28" name="Oval 45">
            <a:extLst>
              <a:ext uri="{FF2B5EF4-FFF2-40B4-BE49-F238E27FC236}">
                <a16:creationId xmlns:a16="http://schemas.microsoft.com/office/drawing/2014/main" id="{92D740D1-1D1E-4DA1-A320-6FA5879D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157" y="2891496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29" name="WordArt 49">
            <a:extLst>
              <a:ext uri="{FF2B5EF4-FFF2-40B4-BE49-F238E27FC236}">
                <a16:creationId xmlns:a16="http://schemas.microsoft.com/office/drawing/2014/main" id="{0494D270-9B6E-43E8-82A4-D4B787D78C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5838" y="3102058"/>
            <a:ext cx="533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386BDE25-BB27-47AE-B175-72FDF476B3C5}"/>
              </a:ext>
            </a:extLst>
          </p:cNvPr>
          <p:cNvSpPr txBox="1">
            <a:spLocks noChangeArrowheads="1"/>
          </p:cNvSpPr>
          <p:nvPr/>
        </p:nvSpPr>
        <p:spPr bwMode="auto">
          <a:xfrm rot="20683504">
            <a:off x="6579991" y="3869128"/>
            <a:ext cx="7909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id="{1E1C7F7D-1563-4303-A3E7-B1421D1F776D}"/>
              </a:ext>
            </a:extLst>
          </p:cNvPr>
          <p:cNvSpPr txBox="1">
            <a:spLocks noChangeArrowheads="1"/>
          </p:cNvSpPr>
          <p:nvPr/>
        </p:nvSpPr>
        <p:spPr bwMode="auto">
          <a:xfrm rot="903894">
            <a:off x="6529501" y="2439896"/>
            <a:ext cx="7635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32" name="Text Box 54">
            <a:extLst>
              <a:ext uri="{FF2B5EF4-FFF2-40B4-BE49-F238E27FC236}">
                <a16:creationId xmlns:a16="http://schemas.microsoft.com/office/drawing/2014/main" id="{157C9A64-FC40-4F8A-8D6A-CA6249D7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501" y="3152859"/>
            <a:ext cx="1096962" cy="46166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ja-JP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Value</a:t>
            </a: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092533-08D9-4F3A-86D8-81E1CCE83DDF}"/>
              </a:ext>
            </a:extLst>
          </p:cNvPr>
          <p:cNvSpPr/>
          <p:nvPr/>
        </p:nvSpPr>
        <p:spPr>
          <a:xfrm>
            <a:off x="1764330" y="4875681"/>
            <a:ext cx="86633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Garamond" panose="02020404030301010803" pitchFamily="18" charset="0"/>
              </a:rPr>
              <a:t>Neuron Model in Practice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Value computed via dot product of the inputs and weights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Back propagation trains model by changing weights (later)</a:t>
            </a:r>
          </a:p>
        </p:txBody>
      </p:sp>
    </p:spTree>
    <p:extLst>
      <p:ext uri="{BB962C8B-B14F-4D97-AF65-F5344CB8AC3E}">
        <p14:creationId xmlns:p14="http://schemas.microsoft.com/office/powerpoint/2010/main" val="507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F2EC92-F08B-49CE-8D8D-A8122416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58" y="902502"/>
            <a:ext cx="11161483" cy="98991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We can use a neural network to learn a line function – but only one that crosses the origin if that’s all we have. To add an intercept, we need to add a </a:t>
            </a:r>
            <a:r>
              <a:rPr lang="en-US" sz="2800" b="1" dirty="0">
                <a:solidFill>
                  <a:srgbClr val="00FF00"/>
                </a:solidFill>
              </a:rPr>
              <a:t>bias</a:t>
            </a:r>
            <a:r>
              <a:rPr lang="en-US" sz="2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56202-B8A5-4009-AA24-49EDE81D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192988"/>
            <a:ext cx="11254683" cy="691606"/>
          </a:xfrm>
        </p:spPr>
        <p:txBody>
          <a:bodyPr/>
          <a:lstStyle/>
          <a:p>
            <a:r>
              <a:rPr lang="en-US" dirty="0"/>
              <a:t>Neuron Bias</a:t>
            </a:r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658C7A57-900A-4E87-A8BA-D19C4A50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67" y="2209361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52E6E830-BAC6-4FC7-BEFB-AF6B17D42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8117" y="2881100"/>
            <a:ext cx="88582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" name="Line 40">
            <a:extLst>
              <a:ext uri="{FF2B5EF4-FFF2-40B4-BE49-F238E27FC236}">
                <a16:creationId xmlns:a16="http://schemas.microsoft.com/office/drawing/2014/main" id="{77573ACB-F0F2-45C7-9B00-4F754E682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784" y="2871348"/>
            <a:ext cx="45470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Oval 45">
            <a:extLst>
              <a:ext uri="{FF2B5EF4-FFF2-40B4-BE49-F238E27FC236}">
                <a16:creationId xmlns:a16="http://schemas.microsoft.com/office/drawing/2014/main" id="{DF7FC75D-1CD4-4E74-A596-AE1E67B3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59" y="2834836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" name="WordArt 49">
            <a:extLst>
              <a:ext uri="{FF2B5EF4-FFF2-40B4-BE49-F238E27FC236}">
                <a16:creationId xmlns:a16="http://schemas.microsoft.com/office/drawing/2014/main" id="{ED4AB76C-D3CA-467D-A8EF-AC999193A0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59716" y="2591948"/>
            <a:ext cx="533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12" name="Text Box 51">
            <a:extLst>
              <a:ext uri="{FF2B5EF4-FFF2-40B4-BE49-F238E27FC236}">
                <a16:creationId xmlns:a16="http://schemas.microsoft.com/office/drawing/2014/main" id="{A50ADB08-A343-4742-A8BB-2AF19D53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117" y="2410407"/>
            <a:ext cx="88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94D56F80-F2FF-421B-AA7F-46D973DC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546" y="2645924"/>
            <a:ext cx="454705" cy="46166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9144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y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932B04-8D7E-41BF-AF27-2D8D53753065}"/>
              </a:ext>
            </a:extLst>
          </p:cNvPr>
          <p:cNvCxnSpPr>
            <a:cxnSpLocks/>
          </p:cNvCxnSpPr>
          <p:nvPr/>
        </p:nvCxnSpPr>
        <p:spPr>
          <a:xfrm>
            <a:off x="1702475" y="4439573"/>
            <a:ext cx="20159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263E93-CB3C-42D2-B339-131FA5E2F708}"/>
              </a:ext>
            </a:extLst>
          </p:cNvPr>
          <p:cNvCxnSpPr>
            <a:cxnSpLocks/>
          </p:cNvCxnSpPr>
          <p:nvPr/>
        </p:nvCxnSpPr>
        <p:spPr>
          <a:xfrm>
            <a:off x="2718420" y="3833601"/>
            <a:ext cx="15991" cy="12119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A8994-BC47-4AF9-BB8A-282F6BA1C46A}"/>
              </a:ext>
            </a:extLst>
          </p:cNvPr>
          <p:cNvCxnSpPr>
            <a:cxnSpLocks/>
          </p:cNvCxnSpPr>
          <p:nvPr/>
        </p:nvCxnSpPr>
        <p:spPr>
          <a:xfrm flipH="1">
            <a:off x="1702475" y="4049501"/>
            <a:ext cx="2015900" cy="781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7">
            <a:extLst>
              <a:ext uri="{FF2B5EF4-FFF2-40B4-BE49-F238E27FC236}">
                <a16:creationId xmlns:a16="http://schemas.microsoft.com/office/drawing/2014/main" id="{1325C21F-20D9-4F01-9A5A-88D2C68A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81" y="2201423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12D1E474-AA91-465C-8F98-6B25913AF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2628" y="3284099"/>
            <a:ext cx="845428" cy="21875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0A9CAA4A-DD78-4963-90B0-E449360A6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854" y="2209361"/>
            <a:ext cx="878513" cy="296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F275DACB-2392-401A-951C-1325A849D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7593" y="2863411"/>
            <a:ext cx="914400" cy="3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19C77B56-0DCD-4263-AC6F-D0A43D66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714" y="3359847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08F7217D-25A4-4964-B6E6-7037C2EC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714" y="2308903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41" name="WordArt 49">
            <a:extLst>
              <a:ext uri="{FF2B5EF4-FFF2-40B4-BE49-F238E27FC236}">
                <a16:creationId xmlns:a16="http://schemas.microsoft.com/office/drawing/2014/main" id="{3D0B4C3B-05C5-4E24-8F65-E966DB8F505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446830" y="2584010"/>
            <a:ext cx="533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9D0DCBD1-071F-45CF-AF9B-552D753ECD7A}"/>
              </a:ext>
            </a:extLst>
          </p:cNvPr>
          <p:cNvSpPr txBox="1">
            <a:spLocks noChangeArrowheads="1"/>
          </p:cNvSpPr>
          <p:nvPr/>
        </p:nvSpPr>
        <p:spPr bwMode="auto">
          <a:xfrm rot="20683504">
            <a:off x="7199572" y="3262762"/>
            <a:ext cx="9387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3" name="Text Box 51">
            <a:extLst>
              <a:ext uri="{FF2B5EF4-FFF2-40B4-BE49-F238E27FC236}">
                <a16:creationId xmlns:a16="http://schemas.microsoft.com/office/drawing/2014/main" id="{F1042693-4E44-4D3D-9069-8FA8E0C6049D}"/>
              </a:ext>
            </a:extLst>
          </p:cNvPr>
          <p:cNvSpPr txBox="1">
            <a:spLocks noChangeArrowheads="1"/>
          </p:cNvSpPr>
          <p:nvPr/>
        </p:nvSpPr>
        <p:spPr bwMode="auto">
          <a:xfrm rot="1032112">
            <a:off x="7171604" y="1900482"/>
            <a:ext cx="937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</a:t>
            </a:r>
          </a:p>
        </p:txBody>
      </p:sp>
      <p:sp>
        <p:nvSpPr>
          <p:cNvPr id="45" name="Text Box 54">
            <a:extLst>
              <a:ext uri="{FF2B5EF4-FFF2-40B4-BE49-F238E27FC236}">
                <a16:creationId xmlns:a16="http://schemas.microsoft.com/office/drawing/2014/main" id="{E3FC9A31-2333-4BD4-8207-9811EEF8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080" y="2632933"/>
            <a:ext cx="454705" cy="46166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9144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y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6" name="Text Box 51">
            <a:extLst>
              <a:ext uri="{FF2B5EF4-FFF2-40B4-BE49-F238E27FC236}">
                <a16:creationId xmlns:a16="http://schemas.microsoft.com/office/drawing/2014/main" id="{043F5068-27BF-4C83-9BC9-705B7B80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855" y="5084473"/>
            <a:ext cx="1045111" cy="353943"/>
          </a:xfrm>
          <a:prstGeom prst="rect">
            <a:avLst/>
          </a:prstGeom>
          <a:solidFill>
            <a:srgbClr val="000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4572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y = w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8F0E70-E278-4FD4-BAB4-D8B82F84083F}"/>
              </a:ext>
            </a:extLst>
          </p:cNvPr>
          <p:cNvCxnSpPr>
            <a:cxnSpLocks/>
          </p:cNvCxnSpPr>
          <p:nvPr/>
        </p:nvCxnSpPr>
        <p:spPr>
          <a:xfrm>
            <a:off x="7698444" y="4439573"/>
            <a:ext cx="20159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694132-8533-4589-9E53-766E4D733D90}"/>
              </a:ext>
            </a:extLst>
          </p:cNvPr>
          <p:cNvCxnSpPr>
            <a:cxnSpLocks/>
          </p:cNvCxnSpPr>
          <p:nvPr/>
        </p:nvCxnSpPr>
        <p:spPr>
          <a:xfrm>
            <a:off x="8714389" y="3833601"/>
            <a:ext cx="15991" cy="12119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9AAD9C-0775-4418-883F-7D70CCE9E73C}"/>
              </a:ext>
            </a:extLst>
          </p:cNvPr>
          <p:cNvCxnSpPr>
            <a:cxnSpLocks/>
          </p:cNvCxnSpPr>
          <p:nvPr/>
        </p:nvCxnSpPr>
        <p:spPr>
          <a:xfrm flipH="1">
            <a:off x="7698444" y="4288987"/>
            <a:ext cx="2015900" cy="781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1">
            <a:extLst>
              <a:ext uri="{FF2B5EF4-FFF2-40B4-BE49-F238E27FC236}">
                <a16:creationId xmlns:a16="http://schemas.microsoft.com/office/drawing/2014/main" id="{2CE824F1-FF7E-4632-BC16-6B691541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36" y="5098729"/>
            <a:ext cx="1500715" cy="353943"/>
          </a:xfrm>
          <a:prstGeom prst="rect">
            <a:avLst/>
          </a:prstGeom>
          <a:solidFill>
            <a:srgbClr val="000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4572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y = w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+ b</a:t>
            </a:r>
            <a:endParaRPr lang="en-US" sz="2000" b="1" baseline="-250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72487E22-3623-445D-A0D5-94210F57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644" y="2618287"/>
            <a:ext cx="2445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Let x</a:t>
            </a:r>
            <a:r>
              <a:rPr lang="en-US" sz="2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= 1 and w</a:t>
            </a:r>
            <a:r>
              <a:rPr lang="en-US" sz="2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= 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36778B-A646-46CC-BD30-D386C2A8C6B7}"/>
              </a:ext>
            </a:extLst>
          </p:cNvPr>
          <p:cNvCxnSpPr/>
          <p:nvPr/>
        </p:nvCxnSpPr>
        <p:spPr>
          <a:xfrm>
            <a:off x="4673599" y="3072827"/>
            <a:ext cx="228098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68">
            <a:extLst>
              <a:ext uri="{FF2B5EF4-FFF2-40B4-BE49-F238E27FC236}">
                <a16:creationId xmlns:a16="http://schemas.microsoft.com/office/drawing/2014/main" id="{24A6DF14-E6D7-4E03-A635-AB387A68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61551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We pass the sum to the </a:t>
            </a:r>
            <a:r>
              <a:rPr lang="en-US" sz="2400" b="1" i="1" u="none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activation function</a:t>
            </a: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to get the </a:t>
            </a:r>
            <a:r>
              <a:rPr lang="en-US" altLang="ja-JP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value</a:t>
            </a:r>
            <a:br>
              <a:rPr lang="en-US" altLang="ja-JP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</a:br>
            <a:r>
              <a:rPr lang="en-US" altLang="ja-JP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(e.g., for true/false transform value to 1/0)</a:t>
            </a: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1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2A942A-EDB8-4B65-B49D-2EF2797DDAB1}"/>
              </a:ext>
            </a:extLst>
          </p:cNvPr>
          <p:cNvSpPr/>
          <p:nvPr/>
        </p:nvSpPr>
        <p:spPr>
          <a:xfrm>
            <a:off x="5169724" y="2201756"/>
            <a:ext cx="4700140" cy="4142484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DD34653-CB7B-45C7-8FA2-6F251831C75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806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Neurons</a:t>
            </a:r>
            <a:endParaRPr lang="el-GR" u="sng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CA0A797-6FD0-4BDA-ACD5-E88013DBA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6109" y="955114"/>
            <a:ext cx="3699782" cy="522288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Multilayer Perceptron Model</a:t>
            </a:r>
          </a:p>
        </p:txBody>
      </p:sp>
      <p:sp>
        <p:nvSpPr>
          <p:cNvPr id="118982" name="Text Box 198">
            <a:extLst>
              <a:ext uri="{FF2B5EF4-FFF2-40B4-BE49-F238E27FC236}">
                <a16:creationId xmlns:a16="http://schemas.microsoft.com/office/drawing/2014/main" id="{C0D60B7D-AB4D-4F0C-9048-0EB41912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85" y="1616980"/>
            <a:ext cx="1098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</a:t>
            </a:r>
          </a:p>
        </p:txBody>
      </p:sp>
      <p:sp>
        <p:nvSpPr>
          <p:cNvPr id="118983" name="Text Box 199">
            <a:extLst>
              <a:ext uri="{FF2B5EF4-FFF2-40B4-BE49-F238E27FC236}">
                <a16:creationId xmlns:a16="http://schemas.microsoft.com/office/drawing/2014/main" id="{B1989043-F640-4D8D-8AA5-48EC078F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16980"/>
            <a:ext cx="1417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Hidden</a:t>
            </a:r>
          </a:p>
        </p:txBody>
      </p:sp>
      <p:sp>
        <p:nvSpPr>
          <p:cNvPr id="118984" name="Text Box 200">
            <a:extLst>
              <a:ext uri="{FF2B5EF4-FFF2-40B4-BE49-F238E27FC236}">
                <a16:creationId xmlns:a16="http://schemas.microsoft.com/office/drawing/2014/main" id="{BDC3B92F-C4FA-44B1-8C0E-3B80707A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589" y="1616980"/>
            <a:ext cx="137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Output</a:t>
            </a:r>
          </a:p>
        </p:txBody>
      </p:sp>
      <p:grpSp>
        <p:nvGrpSpPr>
          <p:cNvPr id="20487" name="Group 160">
            <a:extLst>
              <a:ext uri="{FF2B5EF4-FFF2-40B4-BE49-F238E27FC236}">
                <a16:creationId xmlns:a16="http://schemas.microsoft.com/office/drawing/2014/main" id="{59C952EF-63EB-4748-98E0-B73009995EFC}"/>
              </a:ext>
            </a:extLst>
          </p:cNvPr>
          <p:cNvGrpSpPr>
            <a:grpSpLocks/>
          </p:cNvGrpSpPr>
          <p:nvPr/>
        </p:nvGrpSpPr>
        <p:grpSpPr bwMode="auto">
          <a:xfrm>
            <a:off x="5756670" y="3357096"/>
            <a:ext cx="687828" cy="656647"/>
            <a:chOff x="691" y="3139"/>
            <a:chExt cx="375" cy="358"/>
          </a:xfrm>
          <a:solidFill>
            <a:srgbClr val="0070C0"/>
          </a:solidFill>
        </p:grpSpPr>
        <p:sp>
          <p:nvSpPr>
            <p:cNvPr id="118911" name="Oval 127">
              <a:extLst>
                <a:ext uri="{FF2B5EF4-FFF2-40B4-BE49-F238E27FC236}">
                  <a16:creationId xmlns:a16="http://schemas.microsoft.com/office/drawing/2014/main" id="{4EA51FFF-65AD-46BA-9B22-4955034F6B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139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8" name="Text Box 144">
              <a:extLst>
                <a:ext uri="{FF2B5EF4-FFF2-40B4-BE49-F238E27FC236}">
                  <a16:creationId xmlns:a16="http://schemas.microsoft.com/office/drawing/2014/main" id="{E9859516-622A-446C-A70D-9ADE1EAC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168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20488" name="Group 161">
            <a:extLst>
              <a:ext uri="{FF2B5EF4-FFF2-40B4-BE49-F238E27FC236}">
                <a16:creationId xmlns:a16="http://schemas.microsoft.com/office/drawing/2014/main" id="{99659B4F-48E0-46D1-8058-4C3E2BBCC38C}"/>
              </a:ext>
            </a:extLst>
          </p:cNvPr>
          <p:cNvGrpSpPr>
            <a:grpSpLocks/>
          </p:cNvGrpSpPr>
          <p:nvPr/>
        </p:nvGrpSpPr>
        <p:grpSpPr bwMode="auto">
          <a:xfrm>
            <a:off x="5754837" y="4474129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12" name="Oval 128">
              <a:extLst>
                <a:ext uri="{FF2B5EF4-FFF2-40B4-BE49-F238E27FC236}">
                  <a16:creationId xmlns:a16="http://schemas.microsoft.com/office/drawing/2014/main" id="{C3DE36D0-5366-4801-AA5E-2087516411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9" name="Text Box 145">
              <a:extLst>
                <a:ext uri="{FF2B5EF4-FFF2-40B4-BE49-F238E27FC236}">
                  <a16:creationId xmlns:a16="http://schemas.microsoft.com/office/drawing/2014/main" id="{7EEC6378-2636-47A3-A43A-E8A3EFC8C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5</a:t>
              </a:r>
            </a:p>
          </p:txBody>
        </p:sp>
      </p:grpSp>
      <p:grpSp>
        <p:nvGrpSpPr>
          <p:cNvPr id="20489" name="Group 173">
            <a:extLst>
              <a:ext uri="{FF2B5EF4-FFF2-40B4-BE49-F238E27FC236}">
                <a16:creationId xmlns:a16="http://schemas.microsoft.com/office/drawing/2014/main" id="{7F687FAC-7DC7-4EF4-AF02-35A803A699A5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2293255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58" name="Oval 174">
              <a:extLst>
                <a:ext uri="{FF2B5EF4-FFF2-40B4-BE49-F238E27FC236}">
                  <a16:creationId xmlns:a16="http://schemas.microsoft.com/office/drawing/2014/main" id="{50984E07-5C3B-49DD-A080-0D46551E1F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59" name="Text Box 175">
              <a:extLst>
                <a:ext uri="{FF2B5EF4-FFF2-40B4-BE49-F238E27FC236}">
                  <a16:creationId xmlns:a16="http://schemas.microsoft.com/office/drawing/2014/main" id="{D82505BE-0339-4E10-A598-8DFDA226C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20490" name="Group 176">
            <a:extLst>
              <a:ext uri="{FF2B5EF4-FFF2-40B4-BE49-F238E27FC236}">
                <a16:creationId xmlns:a16="http://schemas.microsoft.com/office/drawing/2014/main" id="{36336800-15AD-49BF-B47C-C90160C02A96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3349759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61" name="Oval 177">
              <a:extLst>
                <a:ext uri="{FF2B5EF4-FFF2-40B4-BE49-F238E27FC236}">
                  <a16:creationId xmlns:a16="http://schemas.microsoft.com/office/drawing/2014/main" id="{0FD9A33B-59AF-47F8-9152-A12FA79164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62" name="Text Box 178">
              <a:extLst>
                <a:ext uri="{FF2B5EF4-FFF2-40B4-BE49-F238E27FC236}">
                  <a16:creationId xmlns:a16="http://schemas.microsoft.com/office/drawing/2014/main" id="{08F1ECF9-B811-4F93-8019-11264983B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7</a:t>
              </a:r>
            </a:p>
          </p:txBody>
        </p:sp>
      </p:grpSp>
      <p:grpSp>
        <p:nvGrpSpPr>
          <p:cNvPr id="20491" name="Group 179">
            <a:extLst>
              <a:ext uri="{FF2B5EF4-FFF2-40B4-BE49-F238E27FC236}">
                <a16:creationId xmlns:a16="http://schemas.microsoft.com/office/drawing/2014/main" id="{4EBDA383-7C89-43A8-A2D4-B23E32C2B3EA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4474129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64" name="Oval 180">
              <a:extLst>
                <a:ext uri="{FF2B5EF4-FFF2-40B4-BE49-F238E27FC236}">
                  <a16:creationId xmlns:a16="http://schemas.microsoft.com/office/drawing/2014/main" id="{EA3E9F87-0551-4EC7-9D58-A339E42C7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65" name="Text Box 181">
              <a:extLst>
                <a:ext uri="{FF2B5EF4-FFF2-40B4-BE49-F238E27FC236}">
                  <a16:creationId xmlns:a16="http://schemas.microsoft.com/office/drawing/2014/main" id="{8992A8AD-7CF2-4461-9D98-C043DBF03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8</a:t>
              </a:r>
            </a:p>
          </p:txBody>
        </p:sp>
      </p:grpSp>
      <p:grpSp>
        <p:nvGrpSpPr>
          <p:cNvPr id="20492" name="Group 182">
            <a:extLst>
              <a:ext uri="{FF2B5EF4-FFF2-40B4-BE49-F238E27FC236}">
                <a16:creationId xmlns:a16="http://schemas.microsoft.com/office/drawing/2014/main" id="{B46B18D2-4891-4DEF-B3D4-DCD40DF9FA39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5530633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67" name="Oval 183">
              <a:extLst>
                <a:ext uri="{FF2B5EF4-FFF2-40B4-BE49-F238E27FC236}">
                  <a16:creationId xmlns:a16="http://schemas.microsoft.com/office/drawing/2014/main" id="{1B797F18-2D64-46CD-B60D-C8AA45217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68" name="Text Box 184">
              <a:extLst>
                <a:ext uri="{FF2B5EF4-FFF2-40B4-BE49-F238E27FC236}">
                  <a16:creationId xmlns:a16="http://schemas.microsoft.com/office/drawing/2014/main" id="{FEEF19DD-9F2B-4891-8870-F30D59B0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9</a:t>
              </a:r>
            </a:p>
          </p:txBody>
        </p:sp>
      </p:grpSp>
      <p:sp>
        <p:nvSpPr>
          <p:cNvPr id="118985" name="Line 201">
            <a:extLst>
              <a:ext uri="{FF2B5EF4-FFF2-40B4-BE49-F238E27FC236}">
                <a16:creationId xmlns:a16="http://schemas.microsoft.com/office/drawing/2014/main" id="{1418D1F5-CCA3-46A0-BE8E-AF11F2E086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2608738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986" name="Line 202">
            <a:extLst>
              <a:ext uri="{FF2B5EF4-FFF2-40B4-BE49-F238E27FC236}">
                <a16:creationId xmlns:a16="http://schemas.microsoft.com/office/drawing/2014/main" id="{CAEC69A6-8A1E-4800-8438-DACC10A1D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3665242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987" name="Line 203">
            <a:extLst>
              <a:ext uri="{FF2B5EF4-FFF2-40B4-BE49-F238E27FC236}">
                <a16:creationId xmlns:a16="http://schemas.microsoft.com/office/drawing/2014/main" id="{09BC928A-D3FA-4AEA-B3A4-3F99D63D3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4789612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988" name="Line 204">
            <a:extLst>
              <a:ext uri="{FF2B5EF4-FFF2-40B4-BE49-F238E27FC236}">
                <a16:creationId xmlns:a16="http://schemas.microsoft.com/office/drawing/2014/main" id="{58659445-798E-46BC-A18D-C8D648D1C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5846116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cxnSp>
        <p:nvCxnSpPr>
          <p:cNvPr id="20500" name="Straight Arrow Connector 52">
            <a:extLst>
              <a:ext uri="{FF2B5EF4-FFF2-40B4-BE49-F238E27FC236}">
                <a16:creationId xmlns:a16="http://schemas.microsoft.com/office/drawing/2014/main" id="{BF51681B-0F4B-42D2-AF24-573FDADCE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4810" y="4261361"/>
            <a:ext cx="797880" cy="183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Straight Arrow Connector 54">
            <a:extLst>
              <a:ext uri="{FF2B5EF4-FFF2-40B4-BE49-F238E27FC236}">
                <a16:creationId xmlns:a16="http://schemas.microsoft.com/office/drawing/2014/main" id="{21F13552-C8B9-4E38-A139-98FF9449813C}"/>
              </a:ext>
            </a:extLst>
          </p:cNvPr>
          <p:cNvCxnSpPr>
            <a:cxnSpLocks noChangeShapeType="1"/>
            <a:stCxn id="118910" idx="7"/>
          </p:cNvCxnSpPr>
          <p:nvPr/>
        </p:nvCxnSpPr>
        <p:spPr bwMode="auto">
          <a:xfrm rot="5400000" flipH="1" flipV="1">
            <a:off x="3225463" y="4263195"/>
            <a:ext cx="775871" cy="87858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Straight Arrow Connector 56">
            <a:extLst>
              <a:ext uri="{FF2B5EF4-FFF2-40B4-BE49-F238E27FC236}">
                <a16:creationId xmlns:a16="http://schemas.microsoft.com/office/drawing/2014/main" id="{B486D8A5-7496-45FB-96EE-321D991686AC}"/>
              </a:ext>
            </a:extLst>
          </p:cNvPr>
          <p:cNvCxnSpPr>
            <a:cxnSpLocks noChangeShapeType="1"/>
            <a:stCxn id="118898" idx="5"/>
          </p:cNvCxnSpPr>
          <p:nvPr/>
        </p:nvCxnSpPr>
        <p:spPr bwMode="auto">
          <a:xfrm rot="16200000" flipH="1">
            <a:off x="3230966" y="3386443"/>
            <a:ext cx="764864" cy="87858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Straight Arrow Connector 57">
            <a:extLst>
              <a:ext uri="{FF2B5EF4-FFF2-40B4-BE49-F238E27FC236}">
                <a16:creationId xmlns:a16="http://schemas.microsoft.com/office/drawing/2014/main" id="{D1FDAE32-86BD-427D-9214-0AF3927BF0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5884" y="4261361"/>
            <a:ext cx="744689" cy="183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Arrow Connector 64">
            <a:extLst>
              <a:ext uri="{FF2B5EF4-FFF2-40B4-BE49-F238E27FC236}">
                <a16:creationId xmlns:a16="http://schemas.microsoft.com/office/drawing/2014/main" id="{5A3F64A7-ADAE-49D8-9C89-FB2D8BC38BBB}"/>
              </a:ext>
            </a:extLst>
          </p:cNvPr>
          <p:cNvCxnSpPr>
            <a:cxnSpLocks noChangeShapeType="1"/>
            <a:endCxn id="118911" idx="2"/>
          </p:cNvCxnSpPr>
          <p:nvPr/>
        </p:nvCxnSpPr>
        <p:spPr bwMode="auto">
          <a:xfrm flipV="1">
            <a:off x="4903763" y="3685420"/>
            <a:ext cx="852907" cy="57594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Arrow Connector 67">
            <a:extLst>
              <a:ext uri="{FF2B5EF4-FFF2-40B4-BE49-F238E27FC236}">
                <a16:creationId xmlns:a16="http://schemas.microsoft.com/office/drawing/2014/main" id="{BC90715B-1770-45B9-BDC5-18933DC55493}"/>
              </a:ext>
            </a:extLst>
          </p:cNvPr>
          <p:cNvCxnSpPr>
            <a:cxnSpLocks noChangeShapeType="1"/>
            <a:endCxn id="118912" idx="2"/>
          </p:cNvCxnSpPr>
          <p:nvPr/>
        </p:nvCxnSpPr>
        <p:spPr bwMode="auto">
          <a:xfrm>
            <a:off x="4903763" y="4261360"/>
            <a:ext cx="851073" cy="5410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Arrow Connector 82">
            <a:extLst>
              <a:ext uri="{FF2B5EF4-FFF2-40B4-BE49-F238E27FC236}">
                <a16:creationId xmlns:a16="http://schemas.microsoft.com/office/drawing/2014/main" id="{699D5381-6041-4F2E-96C2-92962ABC76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46334" y="4261361"/>
            <a:ext cx="852906" cy="57594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83">
            <a:extLst>
              <a:ext uri="{FF2B5EF4-FFF2-40B4-BE49-F238E27FC236}">
                <a16:creationId xmlns:a16="http://schemas.microsoft.com/office/drawing/2014/main" id="{B6770CDA-761D-4A24-9D43-CC43E7E8A0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46333" y="3676248"/>
            <a:ext cx="851073" cy="54109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Straight Arrow Connector 84">
            <a:extLst>
              <a:ext uri="{FF2B5EF4-FFF2-40B4-BE49-F238E27FC236}">
                <a16:creationId xmlns:a16="http://schemas.microsoft.com/office/drawing/2014/main" id="{A4ECAD93-5EFE-47FC-BA55-F230D93512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6084" y="4246847"/>
            <a:ext cx="744689" cy="183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Straight Arrow Connector 86">
            <a:extLst>
              <a:ext uri="{FF2B5EF4-FFF2-40B4-BE49-F238E27FC236}">
                <a16:creationId xmlns:a16="http://schemas.microsoft.com/office/drawing/2014/main" id="{FAD578C7-53EF-4B3E-A701-3AD8CDC08E9C}"/>
              </a:ext>
            </a:extLst>
          </p:cNvPr>
          <p:cNvCxnSpPr>
            <a:cxnSpLocks noChangeShapeType="1"/>
            <a:endCxn id="118958" idx="3"/>
          </p:cNvCxnSpPr>
          <p:nvPr/>
        </p:nvCxnSpPr>
        <p:spPr bwMode="auto">
          <a:xfrm rot="5400000" flipH="1" flipV="1">
            <a:off x="7886187" y="3083798"/>
            <a:ext cx="1390330" cy="93177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Straight Arrow Connector 88">
            <a:extLst>
              <a:ext uri="{FF2B5EF4-FFF2-40B4-BE49-F238E27FC236}">
                <a16:creationId xmlns:a16="http://schemas.microsoft.com/office/drawing/2014/main" id="{FFFB1657-4CE8-4F7C-8729-DCF65C19B6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15463" y="3676249"/>
            <a:ext cx="832729" cy="56860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Straight Arrow Connector 90">
            <a:extLst>
              <a:ext uri="{FF2B5EF4-FFF2-40B4-BE49-F238E27FC236}">
                <a16:creationId xmlns:a16="http://schemas.microsoft.com/office/drawing/2014/main" id="{7ECD64E5-FBC8-439A-8C58-8F7D88984C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5463" y="4244852"/>
            <a:ext cx="830895" cy="557599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Straight Arrow Connector 91">
            <a:extLst>
              <a:ext uri="{FF2B5EF4-FFF2-40B4-BE49-F238E27FC236}">
                <a16:creationId xmlns:a16="http://schemas.microsoft.com/office/drawing/2014/main" id="{D352CF1F-93A2-4F69-A70E-3AEB7F7A8D2E}"/>
              </a:ext>
            </a:extLst>
          </p:cNvPr>
          <p:cNvCxnSpPr>
            <a:cxnSpLocks noChangeShapeType="1"/>
            <a:endCxn id="118967" idx="1"/>
          </p:cNvCxnSpPr>
          <p:nvPr/>
        </p:nvCxnSpPr>
        <p:spPr bwMode="auto">
          <a:xfrm>
            <a:off x="8115463" y="4244852"/>
            <a:ext cx="931626" cy="138194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TextBox 94">
            <a:extLst>
              <a:ext uri="{FF2B5EF4-FFF2-40B4-BE49-F238E27FC236}">
                <a16:creationId xmlns:a16="http://schemas.microsoft.com/office/drawing/2014/main" id="{85C4360D-06C8-4362-9F6D-DC732638F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4" y="3357095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14" name="TextBox 95">
            <a:extLst>
              <a:ext uri="{FF2B5EF4-FFF2-40B4-BE49-F238E27FC236}">
                <a16:creationId xmlns:a16="http://schemas.microsoft.com/office/drawing/2014/main" id="{300032A5-286F-4256-834C-4BB2F087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4" y="3889015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15" name="TextBox 96">
            <a:extLst>
              <a:ext uri="{FF2B5EF4-FFF2-40B4-BE49-F238E27FC236}">
                <a16:creationId xmlns:a16="http://schemas.microsoft.com/office/drawing/2014/main" id="{74D242CF-720F-422C-B137-324B6B963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4" y="4367744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16" name="TextBox 97">
            <a:extLst>
              <a:ext uri="{FF2B5EF4-FFF2-40B4-BE49-F238E27FC236}">
                <a16:creationId xmlns:a16="http://schemas.microsoft.com/office/drawing/2014/main" id="{3B87C3CF-B170-4730-8FA3-E29544CD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459" y="3889015"/>
            <a:ext cx="372345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517" name="TextBox 98">
            <a:extLst>
              <a:ext uri="{FF2B5EF4-FFF2-40B4-BE49-F238E27FC236}">
                <a16:creationId xmlns:a16="http://schemas.microsoft.com/office/drawing/2014/main" id="{B5B114AB-40FA-4610-9FA6-E1B87170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724" y="3569863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518" name="TextBox 99">
            <a:extLst>
              <a:ext uri="{FF2B5EF4-FFF2-40B4-BE49-F238E27FC236}">
                <a16:creationId xmlns:a16="http://schemas.microsoft.com/office/drawing/2014/main" id="{20F41E50-47AB-4BFE-A95E-1C31428B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724" y="4101783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519" name="TextBox 101">
            <a:extLst>
              <a:ext uri="{FF2B5EF4-FFF2-40B4-BE49-F238E27FC236}">
                <a16:creationId xmlns:a16="http://schemas.microsoft.com/office/drawing/2014/main" id="{0543DE46-7436-4389-B0DF-CBF49F75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101" y="3516671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20" name="TextBox 102">
            <a:extLst>
              <a:ext uri="{FF2B5EF4-FFF2-40B4-BE49-F238E27FC236}">
                <a16:creationId xmlns:a16="http://schemas.microsoft.com/office/drawing/2014/main" id="{247D76A7-9398-41A6-9320-AC52B9E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101" y="4154976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21" name="TextBox 103">
            <a:extLst>
              <a:ext uri="{FF2B5EF4-FFF2-40B4-BE49-F238E27FC236}">
                <a16:creationId xmlns:a16="http://schemas.microsoft.com/office/drawing/2014/main" id="{71D35556-C37E-4BFA-9BB5-F55623E7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173" y="3874501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2" name="TextBox 104">
            <a:extLst>
              <a:ext uri="{FF2B5EF4-FFF2-40B4-BE49-F238E27FC236}">
                <a16:creationId xmlns:a16="http://schemas.microsoft.com/office/drawing/2014/main" id="{BAAA759B-E297-4BF0-B81E-EA00D09F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2825174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3" name="TextBox 105">
            <a:extLst>
              <a:ext uri="{FF2B5EF4-FFF2-40B4-BE49-F238E27FC236}">
                <a16:creationId xmlns:a16="http://schemas.microsoft.com/office/drawing/2014/main" id="{32F93635-0CB6-4198-9DAC-57E31F8E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3410287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4" name="TextBox 106">
            <a:extLst>
              <a:ext uri="{FF2B5EF4-FFF2-40B4-BE49-F238E27FC236}">
                <a16:creationId xmlns:a16="http://schemas.microsoft.com/office/drawing/2014/main" id="{BE158F73-F0C9-40B7-8CD5-3317F098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4261360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5" name="TextBox 107">
            <a:extLst>
              <a:ext uri="{FF2B5EF4-FFF2-40B4-BE49-F238E27FC236}">
                <a16:creationId xmlns:a16="http://schemas.microsoft.com/office/drawing/2014/main" id="{8AD45B51-97FA-484D-88B1-B5674BA7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4740088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Line 201">
            <a:extLst>
              <a:ext uri="{FF2B5EF4-FFF2-40B4-BE49-F238E27FC236}">
                <a16:creationId xmlns:a16="http://schemas.microsoft.com/office/drawing/2014/main" id="{F80C4890-9AA6-47D8-8829-BAFC1B416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050" y="3197519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0" name="Line 201">
            <a:extLst>
              <a:ext uri="{FF2B5EF4-FFF2-40B4-BE49-F238E27FC236}">
                <a16:creationId xmlns:a16="http://schemas.microsoft.com/office/drawing/2014/main" id="{A599E596-8857-4A8D-BFE3-073E47C45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050" y="4261360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1" name="Line 201">
            <a:extLst>
              <a:ext uri="{FF2B5EF4-FFF2-40B4-BE49-F238E27FC236}">
                <a16:creationId xmlns:a16="http://schemas.microsoft.com/office/drawing/2014/main" id="{1953658B-C5C9-4B1E-8007-4727EC4BA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050" y="5325201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grpSp>
        <p:nvGrpSpPr>
          <p:cNvPr id="20484" name="Group 157">
            <a:extLst>
              <a:ext uri="{FF2B5EF4-FFF2-40B4-BE49-F238E27FC236}">
                <a16:creationId xmlns:a16="http://schemas.microsoft.com/office/drawing/2014/main" id="{0E8F804A-DF31-436D-A7EB-E46E18B8CA14}"/>
              </a:ext>
            </a:extLst>
          </p:cNvPr>
          <p:cNvGrpSpPr>
            <a:grpSpLocks/>
          </p:cNvGrpSpPr>
          <p:nvPr/>
        </p:nvGrpSpPr>
        <p:grpSpPr bwMode="auto">
          <a:xfrm>
            <a:off x="2587158" y="2882036"/>
            <a:ext cx="687828" cy="656647"/>
            <a:chOff x="691" y="1411"/>
            <a:chExt cx="375" cy="358"/>
          </a:xfrm>
          <a:solidFill>
            <a:srgbClr val="0070C0"/>
          </a:solidFill>
        </p:grpSpPr>
        <p:sp>
          <p:nvSpPr>
            <p:cNvPr id="118898" name="Oval 114">
              <a:extLst>
                <a:ext uri="{FF2B5EF4-FFF2-40B4-BE49-F238E27FC236}">
                  <a16:creationId xmlns:a16="http://schemas.microsoft.com/office/drawing/2014/main" id="{C2A1A1B5-A08E-4E5C-AA1F-01ED51E4E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1411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5" name="Text Box 141">
              <a:extLst>
                <a:ext uri="{FF2B5EF4-FFF2-40B4-BE49-F238E27FC236}">
                  <a16:creationId xmlns:a16="http://schemas.microsoft.com/office/drawing/2014/main" id="{BD0A5F70-B077-4A2A-87D7-2D1E22308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1440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20485" name="Group 158">
            <a:extLst>
              <a:ext uri="{FF2B5EF4-FFF2-40B4-BE49-F238E27FC236}">
                <a16:creationId xmlns:a16="http://schemas.microsoft.com/office/drawing/2014/main" id="{F29E192A-D16B-4813-9AD6-8C27473C1E79}"/>
              </a:ext>
            </a:extLst>
          </p:cNvPr>
          <p:cNvGrpSpPr>
            <a:grpSpLocks/>
          </p:cNvGrpSpPr>
          <p:nvPr/>
        </p:nvGrpSpPr>
        <p:grpSpPr bwMode="auto">
          <a:xfrm>
            <a:off x="2587158" y="3938541"/>
            <a:ext cx="687828" cy="656647"/>
            <a:chOff x="691" y="1987"/>
            <a:chExt cx="375" cy="358"/>
          </a:xfrm>
          <a:solidFill>
            <a:srgbClr val="0070C0"/>
          </a:solidFill>
        </p:grpSpPr>
        <p:sp>
          <p:nvSpPr>
            <p:cNvPr id="118909" name="Oval 125">
              <a:extLst>
                <a:ext uri="{FF2B5EF4-FFF2-40B4-BE49-F238E27FC236}">
                  <a16:creationId xmlns:a16="http://schemas.microsoft.com/office/drawing/2014/main" id="{BAD83735-F261-4345-B9E2-79CE25C22B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1987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6" name="Text Box 142">
              <a:extLst>
                <a:ext uri="{FF2B5EF4-FFF2-40B4-BE49-F238E27FC236}">
                  <a16:creationId xmlns:a16="http://schemas.microsoft.com/office/drawing/2014/main" id="{CEE39464-147C-478D-BB3F-6B08B5B1D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016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20486" name="Group 159">
            <a:extLst>
              <a:ext uri="{FF2B5EF4-FFF2-40B4-BE49-F238E27FC236}">
                <a16:creationId xmlns:a16="http://schemas.microsoft.com/office/drawing/2014/main" id="{8E59484C-8183-4C9F-BF9A-013A05EB51E2}"/>
              </a:ext>
            </a:extLst>
          </p:cNvPr>
          <p:cNvGrpSpPr>
            <a:grpSpLocks/>
          </p:cNvGrpSpPr>
          <p:nvPr/>
        </p:nvGrpSpPr>
        <p:grpSpPr bwMode="auto">
          <a:xfrm>
            <a:off x="2587158" y="4995045"/>
            <a:ext cx="687828" cy="656647"/>
            <a:chOff x="691" y="2563"/>
            <a:chExt cx="375" cy="358"/>
          </a:xfrm>
          <a:solidFill>
            <a:srgbClr val="0070C0"/>
          </a:solidFill>
        </p:grpSpPr>
        <p:sp>
          <p:nvSpPr>
            <p:cNvPr id="118910" name="Oval 126">
              <a:extLst>
                <a:ext uri="{FF2B5EF4-FFF2-40B4-BE49-F238E27FC236}">
                  <a16:creationId xmlns:a16="http://schemas.microsoft.com/office/drawing/2014/main" id="{8B028513-2756-47DD-A34F-CC1DBB07D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2563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7" name="Text Box 143">
              <a:extLst>
                <a:ext uri="{FF2B5EF4-FFF2-40B4-BE49-F238E27FC236}">
                  <a16:creationId xmlns:a16="http://schemas.microsoft.com/office/drawing/2014/main" id="{4C808FF7-3645-4C54-A404-B62EEF036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592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5C7-F835-4B06-A34D-ABEBD640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53935"/>
            <a:ext cx="11254683" cy="691606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F8938-CB05-45B3-8FC7-70125DCC6223}"/>
              </a:ext>
            </a:extLst>
          </p:cNvPr>
          <p:cNvSpPr txBox="1">
            <a:spLocks noChangeArrowheads="1"/>
          </p:cNvSpPr>
          <p:nvPr/>
        </p:nvSpPr>
        <p:spPr>
          <a:xfrm>
            <a:off x="4072388" y="1046503"/>
            <a:ext cx="4038600" cy="6048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800" dirty="0"/>
              <a:t>Feed-Forward Cycle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1AFEE8-68E5-4DB5-9C3B-B003AAD3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51" y="1668010"/>
            <a:ext cx="8870950" cy="4846637"/>
          </a:xfrm>
          <a:prstGeom prst="rect">
            <a:avLst/>
          </a:prstGeom>
          <a:solidFill>
            <a:srgbClr val="00000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E9CA54-C802-4461-84AB-C89464AF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01" y="2171247"/>
            <a:ext cx="6723063" cy="4114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03657B-CB07-46B5-BB82-072782EA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389" y="2628447"/>
            <a:ext cx="4710112" cy="3336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B632B6-22DE-4F90-840B-F83A8198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626" y="3177722"/>
            <a:ext cx="1690688" cy="1873250"/>
          </a:xfrm>
          <a:prstGeom prst="rect">
            <a:avLst/>
          </a:prstGeom>
          <a:solidFill>
            <a:srgbClr val="66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0930458-2803-4562-BCAF-3B3DA79D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839" y="367937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C5A11042-A5DD-4CFE-BD5C-C4F5D993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839" y="413657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C757E7E9-FF93-4641-A9BE-66EB5354D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626" y="4092122"/>
            <a:ext cx="684213" cy="1809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CF86E173-8881-48B9-8B7C-BE973E5A7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4626" y="3861935"/>
            <a:ext cx="684213" cy="2301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A3D8765B-32A0-441C-A082-AED9AB0D6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439" y="4092122"/>
            <a:ext cx="132556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8FC855F1-86EB-40AF-9FFB-13F589FE8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001" y="4090535"/>
            <a:ext cx="687388" cy="1587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91469DE7-FB55-47DB-8BC1-5CE0F0A66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314" y="4090535"/>
            <a:ext cx="412750" cy="15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F20D3CAF-B838-472E-9F74-F3BAAE441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4301" y="4088947"/>
            <a:ext cx="4572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7" name="Line 71">
            <a:extLst>
              <a:ext uri="{FF2B5EF4-FFF2-40B4-BE49-F238E27FC236}">
                <a16:creationId xmlns:a16="http://schemas.microsoft.com/office/drawing/2014/main" id="{5B663DC3-CAF6-4E92-8866-30B5E5BED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1501" y="4076021"/>
            <a:ext cx="1325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7560DB7D-7522-43CD-BE5F-8978253A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889" y="3587297"/>
            <a:ext cx="132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Inputs: 3</a:t>
            </a:r>
          </a:p>
        </p:txBody>
      </p:sp>
      <p:sp>
        <p:nvSpPr>
          <p:cNvPr id="19" name="Text Box 74">
            <a:extLst>
              <a:ext uri="{FF2B5EF4-FFF2-40B4-BE49-F238E27FC236}">
                <a16:creationId xmlns:a16="http://schemas.microsoft.com/office/drawing/2014/main" id="{DAA2DFD7-73A7-4799-80ED-2B937CBB0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501" y="3587297"/>
            <a:ext cx="132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Action: 1</a:t>
            </a:r>
          </a:p>
        </p:txBody>
      </p:sp>
      <p:sp>
        <p:nvSpPr>
          <p:cNvPr id="20" name="Text Box 75">
            <a:extLst>
              <a:ext uri="{FF2B5EF4-FFF2-40B4-BE49-F238E27FC236}">
                <a16:creationId xmlns:a16="http://schemas.microsoft.com/office/drawing/2014/main" id="{063B6CA4-C865-4787-987B-DEFED07A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114" y="3634922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3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D77A22D8-CF9F-44B4-9CAC-0B3E4C85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39" y="36793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3</a:t>
            </a:r>
          </a:p>
        </p:txBody>
      </p:sp>
      <p:sp>
        <p:nvSpPr>
          <p:cNvPr id="22" name="Text Box 78">
            <a:extLst>
              <a:ext uri="{FF2B5EF4-FFF2-40B4-BE49-F238E27FC236}">
                <a16:creationId xmlns:a16="http://schemas.microsoft.com/office/drawing/2014/main" id="{8320802F-6192-4E10-A891-3DFB208C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39" y="41365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3</a:t>
            </a:r>
          </a:p>
        </p:txBody>
      </p:sp>
      <p:sp>
        <p:nvSpPr>
          <p:cNvPr id="23" name="Text Box 94">
            <a:extLst>
              <a:ext uri="{FF2B5EF4-FFF2-40B4-BE49-F238E27FC236}">
                <a16:creationId xmlns:a16="http://schemas.microsoft.com/office/drawing/2014/main" id="{49DF8549-DEC0-44B1-9249-E6748BD4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789" y="3633335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4</a:t>
            </a:r>
          </a:p>
        </p:txBody>
      </p:sp>
      <p:sp>
        <p:nvSpPr>
          <p:cNvPr id="24" name="Text Box 95">
            <a:extLst>
              <a:ext uri="{FF2B5EF4-FFF2-40B4-BE49-F238E27FC236}">
                <a16:creationId xmlns:a16="http://schemas.microsoft.com/office/drawing/2014/main" id="{4EB8B72E-56C7-4106-A514-C13E5F52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551" y="1714047"/>
            <a:ext cx="960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Agent</a:t>
            </a:r>
          </a:p>
        </p:txBody>
      </p:sp>
      <p:sp>
        <p:nvSpPr>
          <p:cNvPr id="25" name="Text Box 96">
            <a:extLst>
              <a:ext uri="{FF2B5EF4-FFF2-40B4-BE49-F238E27FC236}">
                <a16:creationId xmlns:a16="http://schemas.microsoft.com/office/drawing/2014/main" id="{F8F2320C-CC5D-4FE5-B07B-E577B61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276" y="2217285"/>
            <a:ext cx="132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Network</a:t>
            </a:r>
          </a:p>
        </p:txBody>
      </p:sp>
      <p:sp>
        <p:nvSpPr>
          <p:cNvPr id="26" name="Text Box 97">
            <a:extLst>
              <a:ext uri="{FF2B5EF4-FFF2-40B4-BE49-F238E27FC236}">
                <a16:creationId xmlns:a16="http://schemas.microsoft.com/office/drawing/2014/main" id="{5A50E3AE-3CA9-489F-B43B-524377B4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626" y="2720522"/>
            <a:ext cx="1096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Hidden</a:t>
            </a:r>
          </a:p>
        </p:txBody>
      </p:sp>
      <p:sp>
        <p:nvSpPr>
          <p:cNvPr id="27" name="Text Box 98">
            <a:extLst>
              <a:ext uri="{FF2B5EF4-FFF2-40B4-BE49-F238E27FC236}">
                <a16:creationId xmlns:a16="http://schemas.microsoft.com/office/drawing/2014/main" id="{173F6952-E73E-48FC-B244-9F3859B7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064" y="271893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Output</a:t>
            </a:r>
          </a:p>
        </p:txBody>
      </p:sp>
      <p:sp>
        <p:nvSpPr>
          <p:cNvPr id="28" name="Rectangle 101">
            <a:extLst>
              <a:ext uri="{FF2B5EF4-FFF2-40B4-BE49-F238E27FC236}">
                <a16:creationId xmlns:a16="http://schemas.microsoft.com/office/drawing/2014/main" id="{0D011D99-E8B7-44C0-9215-A9615DBC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64" y="3176135"/>
            <a:ext cx="1646237" cy="1873250"/>
          </a:xfrm>
          <a:prstGeom prst="rect">
            <a:avLst/>
          </a:prstGeom>
          <a:solidFill>
            <a:srgbClr val="66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C0BB34B-94B0-4C80-9160-7FB4B670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32666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F69122FA-EF40-424B-A24B-4747F921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37238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60E7F71E-F14E-42F2-A6E6-20A7DEB5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41810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6BD7203F-F39D-41A8-ADC5-CD74F3E67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8064" y="4090535"/>
            <a:ext cx="685800" cy="6397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0979F768-4A82-4595-94AE-D5ABDD7DD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8064" y="4090535"/>
            <a:ext cx="685800" cy="1825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4" name="Line 18">
            <a:extLst>
              <a:ext uri="{FF2B5EF4-FFF2-40B4-BE49-F238E27FC236}">
                <a16:creationId xmlns:a16="http://schemas.microsoft.com/office/drawing/2014/main" id="{22D51AB7-CC18-42D1-9C66-381055A10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8064" y="3907972"/>
            <a:ext cx="685800" cy="1825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id="{81662D41-CAFE-4319-A84C-F8A0653FE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8064" y="3541260"/>
            <a:ext cx="731837" cy="5492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6" name="Text Box 84">
            <a:extLst>
              <a:ext uri="{FF2B5EF4-FFF2-40B4-BE49-F238E27FC236}">
                <a16:creationId xmlns:a16="http://schemas.microsoft.com/office/drawing/2014/main" id="{28477A06-0648-4B85-B656-15106DA6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39" y="34047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7" name="Text Box 85">
            <a:extLst>
              <a:ext uri="{FF2B5EF4-FFF2-40B4-BE49-F238E27FC236}">
                <a16:creationId xmlns:a16="http://schemas.microsoft.com/office/drawing/2014/main" id="{C50608DB-3E23-41DA-9910-AB441DA6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14" y="36333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8" name="Text Box 86">
            <a:extLst>
              <a:ext uri="{FF2B5EF4-FFF2-40B4-BE49-F238E27FC236}">
                <a16:creationId xmlns:a16="http://schemas.microsoft.com/office/drawing/2014/main" id="{E94FF1F1-94D8-4C38-9EDB-ED7D9916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14" y="395242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9" name="Text Box 87">
            <a:extLst>
              <a:ext uri="{FF2B5EF4-FFF2-40B4-BE49-F238E27FC236}">
                <a16:creationId xmlns:a16="http://schemas.microsoft.com/office/drawing/2014/main" id="{831FD442-D03B-49C0-893D-65E6B8C35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14" y="4273097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40" name="Line 110">
            <a:extLst>
              <a:ext uri="{FF2B5EF4-FFF2-40B4-BE49-F238E27FC236}">
                <a16:creationId xmlns:a16="http://schemas.microsoft.com/office/drawing/2014/main" id="{A34CDC59-9A5B-4A96-8123-0E892282D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8501" y="4090535"/>
            <a:ext cx="684213" cy="6397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1" name="Line 111">
            <a:extLst>
              <a:ext uri="{FF2B5EF4-FFF2-40B4-BE49-F238E27FC236}">
                <a16:creationId xmlns:a16="http://schemas.microsoft.com/office/drawing/2014/main" id="{6B46B9B6-29AB-412C-A978-19E22797E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4539" y="4090535"/>
            <a:ext cx="638175" cy="182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2" name="Line 112">
            <a:extLst>
              <a:ext uri="{FF2B5EF4-FFF2-40B4-BE49-F238E27FC236}">
                <a16:creationId xmlns:a16="http://schemas.microsoft.com/office/drawing/2014/main" id="{75A49F8A-1ED5-4F4E-B715-E8C79EBF96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4539" y="3906385"/>
            <a:ext cx="638175" cy="1841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3" name="Line 113">
            <a:extLst>
              <a:ext uri="{FF2B5EF4-FFF2-40B4-BE49-F238E27FC236}">
                <a16:creationId xmlns:a16="http://schemas.microsoft.com/office/drawing/2014/main" id="{4A151D8F-10D7-4BDA-A44A-17B2CE23B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56914" y="3541260"/>
            <a:ext cx="685800" cy="549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4" name="Text Box 114">
            <a:extLst>
              <a:ext uri="{FF2B5EF4-FFF2-40B4-BE49-F238E27FC236}">
                <a16:creationId xmlns:a16="http://schemas.microsoft.com/office/drawing/2014/main" id="{EBA82736-E40E-41EB-B1E6-58A9018CD11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395026" y="34047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5" name="Text Box 115">
            <a:extLst>
              <a:ext uri="{FF2B5EF4-FFF2-40B4-BE49-F238E27FC236}">
                <a16:creationId xmlns:a16="http://schemas.microsoft.com/office/drawing/2014/main" id="{11CFC6EF-8873-4495-B774-1211C120F31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8501" y="36333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6" name="Text Box 116">
            <a:extLst>
              <a:ext uri="{FF2B5EF4-FFF2-40B4-BE49-F238E27FC236}">
                <a16:creationId xmlns:a16="http://schemas.microsoft.com/office/drawing/2014/main" id="{800C4C58-0CF8-40BC-8BBC-907E50A258D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8501" y="395242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7" name="Text Box 117">
            <a:extLst>
              <a:ext uri="{FF2B5EF4-FFF2-40B4-BE49-F238E27FC236}">
                <a16:creationId xmlns:a16="http://schemas.microsoft.com/office/drawing/2014/main" id="{7D75B902-C657-4BC0-834A-A2DEF71D28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8501" y="4273097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8" name="Line 118">
            <a:extLst>
              <a:ext uri="{FF2B5EF4-FFF2-40B4-BE49-F238E27FC236}">
                <a16:creationId xmlns:a16="http://schemas.microsoft.com/office/drawing/2014/main" id="{629CFE2D-11EF-4FB6-9901-49F6494EF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9514" y="4090535"/>
            <a:ext cx="685800" cy="1825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9" name="Line 119">
            <a:extLst>
              <a:ext uri="{FF2B5EF4-FFF2-40B4-BE49-F238E27FC236}">
                <a16:creationId xmlns:a16="http://schemas.microsoft.com/office/drawing/2014/main" id="{28260137-F2A0-49AA-8FD7-71DE0D7F18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9514" y="3861935"/>
            <a:ext cx="685800" cy="228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0" name="Text Box 120">
            <a:extLst>
              <a:ext uri="{FF2B5EF4-FFF2-40B4-BE49-F238E27FC236}">
                <a16:creationId xmlns:a16="http://schemas.microsoft.com/office/drawing/2014/main" id="{4A3F5007-E9F1-4B4F-81FA-84D4944968B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28114" y="36793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51" name="Text Box 121">
            <a:extLst>
              <a:ext uri="{FF2B5EF4-FFF2-40B4-BE49-F238E27FC236}">
                <a16:creationId xmlns:a16="http://schemas.microsoft.com/office/drawing/2014/main" id="{A7E27465-7510-400F-BE9B-95883CF9AF7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28114" y="41365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52" name="Line 123">
            <a:extLst>
              <a:ext uri="{FF2B5EF4-FFF2-40B4-BE49-F238E27FC236}">
                <a16:creationId xmlns:a16="http://schemas.microsoft.com/office/drawing/2014/main" id="{149803AB-D73D-4F10-B862-FDC8FCB83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389" y="4090535"/>
            <a:ext cx="503237" cy="1587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3" name="Line 125">
            <a:extLst>
              <a:ext uri="{FF2B5EF4-FFF2-40B4-BE49-F238E27FC236}">
                <a16:creationId xmlns:a16="http://schemas.microsoft.com/office/drawing/2014/main" id="{DABD5CB8-4375-4FB1-9B66-0B0AE01C87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7064" y="4076021"/>
            <a:ext cx="593725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4" name="Text Box 126">
            <a:extLst>
              <a:ext uri="{FF2B5EF4-FFF2-40B4-BE49-F238E27FC236}">
                <a16:creationId xmlns:a16="http://schemas.microsoft.com/office/drawing/2014/main" id="{E9C5E371-D7B7-4565-BDCD-7E332DBD1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351" y="3633335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55" name="Oval 15">
            <a:extLst>
              <a:ext uri="{FF2B5EF4-FFF2-40B4-BE49-F238E27FC236}">
                <a16:creationId xmlns:a16="http://schemas.microsoft.com/office/drawing/2014/main" id="{626F36F2-583D-45F0-9202-70D498AC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46382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50" grpId="0"/>
      <p:bldP spid="51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21C268-4260-4671-93B9-8C31F48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" y="1211239"/>
            <a:ext cx="10718798" cy="1169716"/>
          </a:xfrm>
        </p:spPr>
        <p:txBody>
          <a:bodyPr/>
          <a:lstStyle/>
          <a:p>
            <a:pPr marL="0" indent="0" algn="ctr"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We use a training set of data to test the network; when the results are “wrong”, the errors are propagated back.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082BA-B0DB-4BC3-9ADD-AA05BADC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388621"/>
            <a:ext cx="11254683" cy="691606"/>
          </a:xfrm>
        </p:spPr>
        <p:txBody>
          <a:bodyPr/>
          <a:lstStyle/>
          <a:p>
            <a:r>
              <a:rPr lang="en-US" dirty="0"/>
              <a:t>Training Neurons</a:t>
            </a:r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id="{8AA628A3-5F09-4200-8A3A-83C0B2CD1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407536"/>
              </p:ext>
            </p:extLst>
          </p:nvPr>
        </p:nvGraphicFramePr>
        <p:xfrm>
          <a:off x="1244150" y="3266621"/>
          <a:ext cx="2196529" cy="2590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x</a:t>
                      </a:r>
                      <a:r>
                        <a:rPr kumimoji="0" lang="en-US" sz="2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x</a:t>
                      </a:r>
                      <a:r>
                        <a:rPr kumimoji="0" lang="en-US" sz="2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Result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1">
            <a:extLst>
              <a:ext uri="{FF2B5EF4-FFF2-40B4-BE49-F238E27FC236}">
                <a16:creationId xmlns:a16="http://schemas.microsoft.com/office/drawing/2014/main" id="{564389C7-0DD3-478B-BA60-E6B4EE16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175" y="2723696"/>
            <a:ext cx="2241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Goal Behavior</a:t>
            </a: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1BC17F04-96D2-4C5D-8A93-E353D831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63" y="3266621"/>
            <a:ext cx="5182966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+ 1·0.5 + 1·2 =  0.5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true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		</a:t>
            </a:r>
            <a:r>
              <a:rPr lang="en-US" sz="2400" dirty="0">
                <a:solidFill>
                  <a:srgbClr val="00FF00"/>
                </a:solidFill>
              </a:rPr>
              <a:t>✔</a:t>
            </a:r>
            <a:endParaRPr lang="en-US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+ 1·0.5 + 0·2 = -1.5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false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	</a:t>
            </a:r>
            <a:r>
              <a:rPr lang="en-US" sz="2400" dirty="0">
                <a:solidFill>
                  <a:srgbClr val="FF0000"/>
                </a:solidFill>
              </a:rPr>
              <a:t>❌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+ 0·0.5 + 1·2 =  0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false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❌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+ 0·0.5 + 0·2 = -2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false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00FF00"/>
                </a:solidFill>
              </a:rPr>
              <a:t>✔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" name="Text Box 43">
            <a:extLst>
              <a:ext uri="{FF2B5EF4-FFF2-40B4-BE49-F238E27FC236}">
                <a16:creationId xmlns:a16="http://schemas.microsoft.com/office/drawing/2014/main" id="{E53C89FE-2DF9-4BB9-85A0-7CD3A00B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62" y="2723696"/>
            <a:ext cx="4164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Run Training Set:</a:t>
            </a:r>
          </a:p>
        </p:txBody>
      </p:sp>
      <p:sp>
        <p:nvSpPr>
          <p:cNvPr id="8" name="Text Box 70">
            <a:extLst>
              <a:ext uri="{FF2B5EF4-FFF2-40B4-BE49-F238E27FC236}">
                <a16:creationId xmlns:a16="http://schemas.microsoft.com/office/drawing/2014/main" id="{5F6C0C8F-19A3-4C5D-845F-D719EF14C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230" y="3813623"/>
            <a:ext cx="1140053" cy="1015663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b   =   -2</a:t>
            </a:r>
            <a:b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</a:b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w</a:t>
            </a:r>
            <a:r>
              <a:rPr lang="en-US" altLang="ja-JP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1</a:t>
            </a: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= 0.5</a:t>
            </a:r>
            <a:b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</a:b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w</a:t>
            </a:r>
            <a:r>
              <a:rPr lang="en-US" altLang="ja-JP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2</a:t>
            </a: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=   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10333D-21CB-43A1-9B61-A1FE6EC31C03}"/>
              </a:ext>
            </a:extLst>
          </p:cNvPr>
          <p:cNvCxnSpPr/>
          <p:nvPr/>
        </p:nvCxnSpPr>
        <p:spPr>
          <a:xfrm>
            <a:off x="3983885" y="5043712"/>
            <a:ext cx="1262743" cy="0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D5DD0-009A-4531-B88C-31ECBAE9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224" y="1288476"/>
            <a:ext cx="5885544" cy="30226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Weight adjustment: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+=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learningFactor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x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 error</a:t>
            </a:r>
            <a:endParaRPr lang="en-US" sz="2000" baseline="-25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 for output neuron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= (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target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– 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)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(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(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1 - 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altLang="ja-JP" sz="2000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))</a:t>
            </a:r>
            <a:endParaRPr lang="en-US" sz="2000" baseline="-25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 for hidden neuron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for each output neuron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   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+=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(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(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1 - 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altLang="ja-JP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j</a:t>
            </a:r>
            <a:r>
              <a:rPr lang="en-US" altLang="ja-JP" sz="2000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99BF1-B188-4FA6-83EB-E7E23973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17650"/>
            <a:ext cx="11254683" cy="691606"/>
          </a:xfrm>
        </p:spPr>
        <p:txBody>
          <a:bodyPr/>
          <a:lstStyle/>
          <a:p>
            <a:r>
              <a:rPr lang="en-US" dirty="0"/>
              <a:t>Back-Propagation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A5935B-726E-410B-9116-65FC036B78A9}"/>
              </a:ext>
            </a:extLst>
          </p:cNvPr>
          <p:cNvSpPr txBox="1">
            <a:spLocks/>
          </p:cNvSpPr>
          <p:nvPr/>
        </p:nvSpPr>
        <p:spPr>
          <a:xfrm>
            <a:off x="3508824" y="4519365"/>
            <a:ext cx="5174345" cy="17783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800" u="sng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Running a Training Set</a:t>
            </a:r>
          </a:p>
          <a:p>
            <a:pPr>
              <a:spcBef>
                <a:spcPct val="20000"/>
              </a:spcBef>
              <a:buClr>
                <a:srgbClr val="FFC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For each inputs / expected outputs pair…</a:t>
            </a:r>
          </a:p>
          <a:p>
            <a:pPr marL="685800" lvl="1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Feed-forward inputs to generate outputs</a:t>
            </a:r>
          </a:p>
          <a:p>
            <a:pPr marL="685800" lvl="1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Compute output and hidden errors</a:t>
            </a:r>
          </a:p>
          <a:p>
            <a:pPr marL="685800" lvl="1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Back-propagate the errors to adjust the weights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260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748</TotalTime>
  <Words>739</Words>
  <Application>Microsoft Office PowerPoint</Application>
  <PresentationFormat>Widescreen</PresentationFormat>
  <Paragraphs>190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Regular</vt:lpstr>
      <vt:lpstr>Open Sans</vt:lpstr>
      <vt:lpstr>Arial</vt:lpstr>
      <vt:lpstr>Calibri</vt:lpstr>
      <vt:lpstr>Comic Sans MS</vt:lpstr>
      <vt:lpstr>Garamond</vt:lpstr>
      <vt:lpstr>Impact</vt:lpstr>
      <vt:lpstr>Tw Cen MT</vt:lpstr>
      <vt:lpstr>Wingdings</vt:lpstr>
      <vt:lpstr>Wingdings 3</vt:lpstr>
      <vt:lpstr>Integral</vt:lpstr>
      <vt:lpstr>Neural Networks</vt:lpstr>
      <vt:lpstr>Crash Course in Neurobiology</vt:lpstr>
      <vt:lpstr>Brains How are they different? </vt:lpstr>
      <vt:lpstr>Neuron Model</vt:lpstr>
      <vt:lpstr>Neuron Bias</vt:lpstr>
      <vt:lpstr>Neurons</vt:lpstr>
      <vt:lpstr>Neural Networks</vt:lpstr>
      <vt:lpstr>Training Neurons</vt:lpstr>
      <vt:lpstr>Back-Propagation </vt:lpstr>
      <vt:lpstr>Learning Cycle</vt:lpstr>
      <vt:lpstr>Neural Networks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121</cp:revision>
  <dcterms:created xsi:type="dcterms:W3CDTF">2018-09-23T01:33:33Z</dcterms:created>
  <dcterms:modified xsi:type="dcterms:W3CDTF">2020-04-07T18:50:56Z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