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1"/>
  </p:notesMasterIdLst>
  <p:sldIdLst>
    <p:sldId id="277" r:id="rId2"/>
    <p:sldId id="352" r:id="rId3"/>
    <p:sldId id="353" r:id="rId4"/>
    <p:sldId id="354" r:id="rId5"/>
    <p:sldId id="355" r:id="rId6"/>
    <p:sldId id="356" r:id="rId7"/>
    <p:sldId id="357" r:id="rId8"/>
    <p:sldId id="362" r:id="rId9"/>
    <p:sldId id="276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99" d="100"/>
          <a:sy n="99" d="100"/>
        </p:scale>
        <p:origin x="37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2020-03-25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B821444-416F-42C3-BB7A-976A7A025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F82E854F-B344-45D6-BBB2-B256FE82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33F585F-17FF-4255-8855-066BAF64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00BCDD34-84F9-40FD-9AED-827E56B3B157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FA939D2-18F7-4515-8CF5-29DF5061B7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86D176D3-8827-4AE8-AAEC-5C66267F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56485659-DB65-4F71-A967-90884DAF1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AF75B99B-32C6-4E03-8238-2C32DFAA0E6E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85485F5-37F6-44BD-96C4-99FA521878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F083F09-94A8-48C9-9AD5-CD7A8EA3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B0BDF17-E75B-43AE-9707-328E608DF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924DBA61-52BF-45C5-A4F2-F37EC61F2155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33EF6C0-4FA2-41F3-9152-C05280540A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24E59AC-4A42-4AA4-A45F-6AA8C7E1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7FE66B3-C2CA-4CE8-B43C-A18716134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BEA4D45E-D130-4A0D-929A-08F10189815A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F7E6351-626B-409B-B824-4CE8FF612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94BDF44-6718-482E-A595-9B6EF71D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0CB671F-BBCB-4C6F-B8A8-373331795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88CBDDFF-C6B3-4C0B-91DA-7F947A96DBA6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E11291B-C402-4066-9717-0B92F0298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31D5C8F-7364-4424-BBA2-C7EC1E30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5813FD4-A763-4881-BCD6-30BE2CAF1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64369662-7EE1-4ADE-90A5-CE32CF013AA5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igamedev.com/open/tutorial/influence-map-mechanics/" TargetMode="External"/><Relationship Id="rId2" Type="http://schemas.openxmlformats.org/officeDocument/2006/relationships/hyperlink" Target="http://gameschoolgems.blogspot.com/2009/12/influence-maps-i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Pattern-Based Solutions for Strategy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Maps</a:t>
            </a:r>
          </a:p>
        </p:txBody>
      </p:sp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1EAAD4-28EE-4A5C-9E7B-4D0F97472C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00915"/>
            <a:ext cx="8229600" cy="82939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Mapping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0474FCBF-39FF-4018-9277-6DDE7652C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288" y="1186230"/>
            <a:ext cx="9289424" cy="478867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In strategic decisions, rather than trying to decide the most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rational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action by predicting behavior, it may be useful to base decisions on some set of approximations (heuristics) across a swath of terrain. One way to do so for complex terrain is to use </a:t>
            </a:r>
            <a:r>
              <a:rPr lang="en-US" altLang="ja-JP" sz="2400" b="1" u="sng" dirty="0">
                <a:solidFill>
                  <a:srgbClr val="00FF00"/>
                </a:solidFill>
                <a:ea typeface="ＭＳ Ｐゴシック" charset="-128"/>
              </a:rPr>
              <a:t>influence maps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marL="0" indent="0" algn="just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Influence representations…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Break terrain into sections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Flood-fill “strength” into those sections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Are based on distance, reach, terrain, etc.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decay different</a:t>
            </a:r>
            <a:r>
              <a:rPr lang="en-US" altLang="ja-JP" sz="2400" dirty="0">
                <a:ea typeface="ＭＳ Ｐゴシック" charset="-128"/>
              </a:rPr>
              <a:t>ly</a:t>
            </a:r>
            <a:r>
              <a:rPr lang="en-US" altLang="en-US" sz="2400" dirty="0">
                <a:ea typeface="ＭＳ Ｐゴシック" charset="-128"/>
              </a:rPr>
              <a:t> (linear, </a:t>
            </a:r>
            <a:r>
              <a:rPr lang="en-US" altLang="ja-JP" sz="2400" dirty="0">
                <a:ea typeface="ＭＳ Ｐゴシック" charset="-128"/>
              </a:rPr>
              <a:t>exp.)</a:t>
            </a:r>
            <a:endParaRPr lang="en-US" altLang="en-US" sz="2400" dirty="0">
              <a:ea typeface="ＭＳ Ｐゴシック" charset="-128"/>
            </a:endParaRP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Should terminate after a certain value</a:t>
            </a:r>
          </a:p>
          <a:p>
            <a:pPr>
              <a:spcBef>
                <a:spcPts val="575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Don’t need to update each fram</a:t>
            </a:r>
            <a:r>
              <a:rPr lang="en-US" altLang="ja-JP" sz="2400" dirty="0">
                <a:ea typeface="ＭＳ Ｐゴシック" charset="-128"/>
              </a:rPr>
              <a:t>e</a:t>
            </a:r>
            <a:endParaRPr lang="en-US" altLang="en-US" sz="2400" dirty="0">
              <a:ea typeface="ＭＳ Ｐゴシック" charset="-128"/>
            </a:endParaRPr>
          </a:p>
          <a:p>
            <a:pPr marL="0" indent="0">
              <a:spcBef>
                <a:spcPts val="575"/>
              </a:spcBef>
              <a:buNone/>
              <a:defRPr/>
            </a:pPr>
            <a:endParaRPr lang="en-US" altLang="en-US" sz="2400" dirty="0">
              <a:ea typeface="ＭＳ Ｐゴシック" charset="-128"/>
            </a:endParaRPr>
          </a:p>
        </p:txBody>
      </p:sp>
      <p:pic>
        <p:nvPicPr>
          <p:cNvPr id="15364" name="Picture 2" descr="C:\Users\Jeremiah Blanchard\Desktop\influence_step_1.png">
            <a:extLst>
              <a:ext uri="{FF2B5EF4-FFF2-40B4-BE49-F238E27FC236}">
                <a16:creationId xmlns:a16="http://schemas.microsoft.com/office/drawing/2014/main" id="{5DEB77DC-1571-42DE-AD81-71098B81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28" y="2406582"/>
            <a:ext cx="3023384" cy="33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A705343-CD4F-412B-AC62-78D9D18BF5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732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424C361E-A781-4800-993E-FFA105544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48858"/>
            <a:ext cx="10908406" cy="84130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It</a:t>
            </a:r>
            <a:r>
              <a:rPr lang="en-US" altLang="ja-JP" sz="2400" dirty="0">
                <a:ea typeface="ＭＳ Ｐゴシック" charset="-128"/>
              </a:rPr>
              <a:t>’s great to know our own strengths, but on its own this information isn’t useful – we must pair it with our (sometimes imperfect) knowledge of the opponent to get an influence map:</a:t>
            </a:r>
            <a:endParaRPr lang="en-US" altLang="en-US" sz="2400" dirty="0">
              <a:ea typeface="ＭＳ Ｐゴシック" charset="-128"/>
            </a:endParaRPr>
          </a:p>
        </p:txBody>
      </p:sp>
      <p:pic>
        <p:nvPicPr>
          <p:cNvPr id="17412" name="Picture 2" descr="C:\Users\Jeremiah Blanchard\Desktop\influence_step_1.png">
            <a:extLst>
              <a:ext uri="{FF2B5EF4-FFF2-40B4-BE49-F238E27FC236}">
                <a16:creationId xmlns:a16="http://schemas.microsoft.com/office/drawing/2014/main" id="{8CA58619-0B80-40AD-94A9-C23311E9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69" y="2934124"/>
            <a:ext cx="3138042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 descr="C:\Users\Jeremiah Blanchard\Desktop\influence_step_2.png">
            <a:extLst>
              <a:ext uri="{FF2B5EF4-FFF2-40B4-BE49-F238E27FC236}">
                <a16:creationId xmlns:a16="http://schemas.microsoft.com/office/drawing/2014/main" id="{C87A8EF6-B1DC-445B-8641-ACD4D373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32" y="2934124"/>
            <a:ext cx="3157899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61B396D2-774C-4D14-9CEF-B9D464C7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69" y="2418008"/>
            <a:ext cx="313804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Our Influence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0ABB3E0-81C7-4D79-9D5C-A4A544FFE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331" y="2418008"/>
            <a:ext cx="313804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Influence Map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641A30A7-3B1C-41BD-B9F8-BAC05173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69" y="1869699"/>
            <a:ext cx="6432462" cy="41116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InfluenceMap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OurInfluence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EnemyInfluence</a:t>
            </a:r>
            <a:endParaRPr lang="en-US" altLang="en-US" sz="2400" b="0" u="none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" name="Picture 3" descr="C:\Users\Jeremiah Blanchard\Desktop\infl_ten_2_logo.png">
            <a:extLst>
              <a:ext uri="{FF2B5EF4-FFF2-40B4-BE49-F238E27FC236}">
                <a16:creationId xmlns:a16="http://schemas.microsoft.com/office/drawing/2014/main" id="{1D20D499-899F-43B4-9AB1-D38A90D2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67" y="2934124"/>
            <a:ext cx="6422337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6" grpId="0" build="p"/>
      <p:bldP spid="8" grpId="0" build="p"/>
      <p:bldP spid="1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AD86EA1-CA06-4570-9414-AD90136C47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68720"/>
            <a:ext cx="8229600" cy="78431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EF5B65AF-668D-480E-934E-446413F09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210" y="944343"/>
            <a:ext cx="9971580" cy="878016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dirty="0"/>
              <a:t>Usually we pair information about our units with information about our opponent. We can then use this to create a </a:t>
            </a:r>
            <a:r>
              <a:rPr lang="en-US" sz="2400" b="1" dirty="0">
                <a:solidFill>
                  <a:srgbClr val="00FF00"/>
                </a:solidFill>
              </a:rPr>
              <a:t>tension map</a:t>
            </a:r>
            <a:r>
              <a:rPr lang="en-US" sz="2400" dirty="0"/>
              <a:t> by summing the influences: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03B659-373B-4A3B-93D6-9FC7855F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831" y="1952616"/>
            <a:ext cx="6422337" cy="412750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TensionMap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OurInfluence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EnemyInfluence</a:t>
            </a:r>
            <a:endParaRPr lang="en-US" altLang="en-US" sz="2400" b="0" u="none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7426955-CA8E-49A5-A4AB-FB0217582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831" y="2462128"/>
            <a:ext cx="3119094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Influence Map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E7CA5C-B302-409B-9D0F-44060183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6" y="2468567"/>
            <a:ext cx="311909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  <p:pic>
        <p:nvPicPr>
          <p:cNvPr id="9" name="Picture 3" descr="C:\Users\Jeremiah Blanchard\Desktop\infl_ten_2_logo.png">
            <a:extLst>
              <a:ext uri="{FF2B5EF4-FFF2-40B4-BE49-F238E27FC236}">
                <a16:creationId xmlns:a16="http://schemas.microsoft.com/office/drawing/2014/main" id="{E238884A-FE3A-4C99-BEC8-46F04D26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31" y="2959886"/>
            <a:ext cx="6422337" cy="34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5" grpId="0" build="p" animBg="1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AD55429-0580-45B9-8299-B3CC40A2AE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8873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pic>
        <p:nvPicPr>
          <p:cNvPr id="21507" name="Picture 2" descr="C:\Users\Jeremiah Blanchard\Desktop\infl_ten_4_logo.png">
            <a:extLst>
              <a:ext uri="{FF2B5EF4-FFF2-40B4-BE49-F238E27FC236}">
                <a16:creationId xmlns:a16="http://schemas.microsoft.com/office/drawing/2014/main" id="{736E3A1C-4B53-45DC-81DE-604E08B41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98503"/>
            <a:ext cx="71628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1F76A025-CB3B-4319-B849-ECD8AA0E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983" y="971562"/>
            <a:ext cx="9102033" cy="84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Areas of high tension indicate locations where the most conflict is occurring. This is usually where our units can make the biggest difference.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CA82AD0-05D3-460C-857A-2FF1DDD2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1995265"/>
            <a:ext cx="351948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Influence Map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32ECF07-5CDB-4A08-AFA0-CAA13A22E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1995265"/>
            <a:ext cx="347345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28CF441-988E-4D79-B7A2-E056F3BBC0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909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F6CA3D99-41B2-43AE-8FB7-79F7C5990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932" y="1045788"/>
            <a:ext cx="11256135" cy="82232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It can also be useful to determine which areas of the map are most vulnerable by calculating a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vulnerability map</a:t>
            </a:r>
            <a:r>
              <a:rPr lang="en-US" altLang="en-US" sz="2400" dirty="0">
                <a:ea typeface="ＭＳ Ｐゴシック" charset="-128"/>
              </a:rPr>
              <a:t>, which gives us an approximation of where on the terrain is in contention: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A547101-4B72-4274-ABDD-4139C38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978833"/>
            <a:ext cx="6629400" cy="411163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VulnerabilityMap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TensionMap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abs(</a:t>
            </a:r>
            <a:r>
              <a:rPr lang="en-US" altLang="en-US" sz="2400" b="0" u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InfluenceMap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ACD2241-13CA-407A-9AC7-46CA7795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629548"/>
            <a:ext cx="32924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-abs(InfluenceMap)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D4A697B-09C0-47EC-ABB6-F56EDE72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4" y="2629548"/>
            <a:ext cx="28352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5392AD9-D983-42D3-9088-AF8A2B2B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629548"/>
            <a:ext cx="2925762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Vulnerability Map</a:t>
            </a:r>
          </a:p>
        </p:txBody>
      </p:sp>
      <p:pic>
        <p:nvPicPr>
          <p:cNvPr id="23560" name="Picture 9" descr="C:\Users\Jeremiah Blanchard\Desktop\Picture1.png">
            <a:extLst>
              <a:ext uri="{FF2B5EF4-FFF2-40B4-BE49-F238E27FC236}">
                <a16:creationId xmlns:a16="http://schemas.microsoft.com/office/drawing/2014/main" id="{7D740B27-8736-415A-88A6-BB8DFB9F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3132786"/>
            <a:ext cx="8843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5" grpId="0" build="p" animBg="1"/>
      <p:bldP spid="7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E8DB0A-92B5-4305-944A-3F0E306812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6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Influence Maps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1ECC0071-8213-478C-86E6-C03D55DE5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9484" y="1190674"/>
            <a:ext cx="11533031" cy="500016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dirty="0"/>
              <a:t>We can use vulnerability maps to determine where our front lines truly are and react accordingly. 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25604" name="Picture 2" descr="C:\Users\Jeremiah Blanchard\Desktop\infl_ten_vul_5_logo.png">
            <a:extLst>
              <a:ext uri="{FF2B5EF4-FFF2-40B4-BE49-F238E27FC236}">
                <a16:creationId xmlns:a16="http://schemas.microsoft.com/office/drawing/2014/main" id="{FDAFDAB9-ED74-49DE-86C4-56B0707D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01" y="2454726"/>
            <a:ext cx="10479798" cy="375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D93B1658-C481-4A30-8492-B1A1A21C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02" y="1873879"/>
            <a:ext cx="33874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Influence Map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921FF96-B540-4C23-A594-85C61F34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893" y="1873879"/>
            <a:ext cx="334206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Tension Map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8429FF-1B62-4B42-88F4-1CC25F54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263" y="1873879"/>
            <a:ext cx="338963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Vulnerability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74CD-E8A0-4D00-8A76-5C758C3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265764"/>
            <a:ext cx="11254683" cy="1126455"/>
          </a:xfrm>
        </p:spPr>
        <p:txBody>
          <a:bodyPr/>
          <a:lstStyle/>
          <a:p>
            <a:pPr>
              <a:defRPr/>
            </a:pPr>
            <a:r>
              <a:rPr lang="en-US" dirty="0"/>
              <a:t>Influence Maps</a:t>
            </a:r>
            <a:br>
              <a:rPr lang="en-US" dirty="0"/>
            </a:br>
            <a:r>
              <a:rPr lang="en-US" sz="3200" b="0" dirty="0"/>
              <a:t>Benefits &amp; Drawbacks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9C88-9F4D-46A5-98DE-33FF3BA0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7" y="1501686"/>
            <a:ext cx="9193145" cy="50214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Benefits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Provides good tactical awareness in complex RTS, FPS, and RPG games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Simple calculations that parallelize well (esp. for grid environments)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provide great historical information in some implementations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Drawbacks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Overkill for simple environments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Can use a lot of memory (and therefore also CPU)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For more information, see: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a typeface="ＭＳ Ｐゴシック" charset="-128"/>
                <a:hlinkClick r:id="rId2"/>
              </a:rPr>
              <a:t>http://gameschoolgems.blogspot.com/2009/12/influence-maps-i.html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ea typeface="ＭＳ Ｐゴシック" charset="-128"/>
                <a:hlinkClick r:id="rId3"/>
              </a:rPr>
              <a:t>http://aigamedev.com/open/tutorial/influence-map-mechanics/</a:t>
            </a:r>
            <a:endParaRPr lang="en-US" altLang="en-US" sz="2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450</TotalTime>
  <Words>413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Regular</vt:lpstr>
      <vt:lpstr>Open Sans</vt:lpstr>
      <vt:lpstr>Arial</vt:lpstr>
      <vt:lpstr>Calibri</vt:lpstr>
      <vt:lpstr>Garamond</vt:lpstr>
      <vt:lpstr>Tw Cen MT</vt:lpstr>
      <vt:lpstr>Wingdings</vt:lpstr>
      <vt:lpstr>Wingdings 3</vt:lpstr>
      <vt:lpstr>Integral</vt:lpstr>
      <vt:lpstr>Influence Maps</vt:lpstr>
      <vt:lpstr>Influence Mapping</vt:lpstr>
      <vt:lpstr>Influence Maps</vt:lpstr>
      <vt:lpstr>Influence Maps</vt:lpstr>
      <vt:lpstr>Influence Maps</vt:lpstr>
      <vt:lpstr>Influence Maps</vt:lpstr>
      <vt:lpstr>Influence Maps</vt:lpstr>
      <vt:lpstr>Influence Maps Benefits &amp; Drawbacks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89</cp:revision>
  <dcterms:created xsi:type="dcterms:W3CDTF">2018-09-23T01:33:33Z</dcterms:created>
  <dcterms:modified xsi:type="dcterms:W3CDTF">2020-03-25T19:36:41Z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