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300" r:id="rId15"/>
    <p:sldId id="301" r:id="rId16"/>
    <p:sldId id="302" r:id="rId17"/>
    <p:sldId id="303" r:id="rId18"/>
    <p:sldId id="304" r:id="rId19"/>
    <p:sldId id="269" r:id="rId20"/>
    <p:sldId id="270" r:id="rId21"/>
    <p:sldId id="293" r:id="rId22"/>
    <p:sldId id="271" r:id="rId23"/>
    <p:sldId id="273" r:id="rId24"/>
    <p:sldId id="274" r:id="rId25"/>
    <p:sldId id="275" r:id="rId26"/>
    <p:sldId id="294" r:id="rId27"/>
    <p:sldId id="276" r:id="rId28"/>
    <p:sldId id="277" r:id="rId29"/>
    <p:sldId id="278" r:id="rId30"/>
    <p:sldId id="295" r:id="rId31"/>
    <p:sldId id="279" r:id="rId32"/>
    <p:sldId id="296" r:id="rId33"/>
    <p:sldId id="297"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53F468-D1C0-91DE-18A2-85CD69F5FC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BB7A2B9-3A76-C0C1-04DF-6AF2B7288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C4CB117-1F6A-F304-2E43-FC7E4AF6543F}"/>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5" name="Footer Placeholder 4">
            <a:extLst>
              <a:ext uri="{FF2B5EF4-FFF2-40B4-BE49-F238E27FC236}">
                <a16:creationId xmlns:a16="http://schemas.microsoft.com/office/drawing/2014/main" xmlns="" id="{D1F6B5B5-EDD7-65FA-467D-F28FD53A7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088C9B3-A5D6-70F1-DC49-35B000A960A1}"/>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346615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27EBA-60AB-7834-7BF0-D9FD4E6FD9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8E70765-A9AC-F158-EE90-9758704C49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7A499EC-8377-1B42-274B-3B65165125D3}"/>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5" name="Footer Placeholder 4">
            <a:extLst>
              <a:ext uri="{FF2B5EF4-FFF2-40B4-BE49-F238E27FC236}">
                <a16:creationId xmlns:a16="http://schemas.microsoft.com/office/drawing/2014/main" xmlns="" id="{CFEE7AE8-7D6B-A1C5-FB2C-E20297CC6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510262-0D64-9469-757D-4746B4A0E8FD}"/>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18571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13196F6-71CD-AE0E-76AF-42EE470B9A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B06A130-1AFF-C8AC-2D7D-6E15346052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281750-CAE0-A2B3-01C3-0C6B317CB519}"/>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5" name="Footer Placeholder 4">
            <a:extLst>
              <a:ext uri="{FF2B5EF4-FFF2-40B4-BE49-F238E27FC236}">
                <a16:creationId xmlns:a16="http://schemas.microsoft.com/office/drawing/2014/main" xmlns="" id="{F89196D8-C58B-439E-BD2C-BE853508D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C8B020E-72FE-D22E-61C9-ED009F1EAEF8}"/>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29489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451E8-FB2E-0293-536F-924FEDE11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9D8EF7D-B6FA-0B8A-80FC-8DF85B6EAB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1DB8C39-1EC7-2DDC-785B-87AFC9A1E7EA}"/>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5" name="Footer Placeholder 4">
            <a:extLst>
              <a:ext uri="{FF2B5EF4-FFF2-40B4-BE49-F238E27FC236}">
                <a16:creationId xmlns:a16="http://schemas.microsoft.com/office/drawing/2014/main" xmlns="" id="{AA3301B0-1EDD-60A7-DBE7-1F0261936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DE91370-1405-1860-3145-4E097399DEB9}"/>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44824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C05AC-63F6-0596-9A07-7810C43DF9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13E4972-3FB0-EA4F-D11F-64C50920D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DB3D8A0-94CC-6894-EFFB-6593AEE2340B}"/>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5" name="Footer Placeholder 4">
            <a:extLst>
              <a:ext uri="{FF2B5EF4-FFF2-40B4-BE49-F238E27FC236}">
                <a16:creationId xmlns:a16="http://schemas.microsoft.com/office/drawing/2014/main" xmlns="" id="{C57384EC-FB32-0F24-388A-1192DF0E0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7DABB4-B518-5C6B-712F-B1C74E0C326D}"/>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181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37A5C2-0EE6-43C8-60DD-8CD4ABEE00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0527783-6F79-E5FD-8AD0-2EAA5C2360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BA38DED-81E1-2462-35D1-F8B5411D3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2EB3731-F82E-1763-ECEB-CAC5C4A36295}"/>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6" name="Footer Placeholder 5">
            <a:extLst>
              <a:ext uri="{FF2B5EF4-FFF2-40B4-BE49-F238E27FC236}">
                <a16:creationId xmlns:a16="http://schemas.microsoft.com/office/drawing/2014/main" xmlns="" id="{DD24F98A-FB7B-CA4C-F602-3C2A10299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FD4D9D4-18EC-DC8D-4183-DE807D57FA9A}"/>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75866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78A99-A36E-DF8B-B44B-0DA4C8BB87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79A397A-C66E-1B22-8F37-0DD643D88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DDCA8D8-65A4-4829-F81C-2EEAE5ADD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69B2156-BF2E-D45E-5C06-F9D4D9160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444914B-3693-CCD6-0F6F-36E558BD2F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4A207DA-0F7A-E098-02FA-0AFE6665E83D}"/>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8" name="Footer Placeholder 7">
            <a:extLst>
              <a:ext uri="{FF2B5EF4-FFF2-40B4-BE49-F238E27FC236}">
                <a16:creationId xmlns:a16="http://schemas.microsoft.com/office/drawing/2014/main" xmlns="" id="{A7216B95-27ED-DB49-5336-A1F565AD5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C50ED8B-41D0-F3E7-5D07-11E7BC7AB073}"/>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383773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4EB46-A4F0-6ED2-9715-425BAE8622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AB35A4C-E804-DCEF-C925-09F5E0504C83}"/>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4" name="Footer Placeholder 3">
            <a:extLst>
              <a:ext uri="{FF2B5EF4-FFF2-40B4-BE49-F238E27FC236}">
                <a16:creationId xmlns:a16="http://schemas.microsoft.com/office/drawing/2014/main" xmlns="" id="{97BCF524-D275-BDDC-0DB5-1913E7683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634632-002A-23C7-FE62-2E4045423E30}"/>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106968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5488D8B-8854-D0E0-F14F-B480A0B45687}"/>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3" name="Footer Placeholder 2">
            <a:extLst>
              <a:ext uri="{FF2B5EF4-FFF2-40B4-BE49-F238E27FC236}">
                <a16:creationId xmlns:a16="http://schemas.microsoft.com/office/drawing/2014/main" xmlns="" id="{44DA6D7A-DC5E-0BF0-BA9C-1A8AB0AF4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7D5070C-4F45-160B-E5B9-EBEC6ED23C20}"/>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176267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962007-2E5B-5FF5-D87B-EF8C46D63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CED7F44-30D6-E2D2-93F3-8320D6B86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E406EA6-5EE8-FA5F-2115-5FEB17328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FCB1C12-C11B-511E-6E99-820A95408309}"/>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6" name="Footer Placeholder 5">
            <a:extLst>
              <a:ext uri="{FF2B5EF4-FFF2-40B4-BE49-F238E27FC236}">
                <a16:creationId xmlns:a16="http://schemas.microsoft.com/office/drawing/2014/main" xmlns="" id="{FA7A4527-C687-8A20-BA4E-BF337731D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0B258E-22BE-19B3-633F-3FA2F571E7B0}"/>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375637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7DF3C-EF7B-7906-E987-E27F6464C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D4B2977-3E92-BDF8-7B13-7DCBC41C3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85979EE-7BB2-185D-D5C5-C6ED95E50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E84F94-928E-47DD-9240-0124B6D8EAFA}"/>
              </a:ext>
            </a:extLst>
          </p:cNvPr>
          <p:cNvSpPr>
            <a:spLocks noGrp="1"/>
          </p:cNvSpPr>
          <p:nvPr>
            <p:ph type="dt" sz="half" idx="10"/>
          </p:nvPr>
        </p:nvSpPr>
        <p:spPr/>
        <p:txBody>
          <a:bodyPr/>
          <a:lstStyle/>
          <a:p>
            <a:fld id="{BC9BD557-A295-4E63-84E2-AFE7275DEE8E}" type="datetimeFigureOut">
              <a:rPr lang="en-US" smtClean="0"/>
              <a:pPr/>
              <a:t>6/4/2024</a:t>
            </a:fld>
            <a:endParaRPr lang="en-US"/>
          </a:p>
        </p:txBody>
      </p:sp>
      <p:sp>
        <p:nvSpPr>
          <p:cNvPr id="6" name="Footer Placeholder 5">
            <a:extLst>
              <a:ext uri="{FF2B5EF4-FFF2-40B4-BE49-F238E27FC236}">
                <a16:creationId xmlns:a16="http://schemas.microsoft.com/office/drawing/2014/main" xmlns="" id="{74012E4F-C6D7-C8EA-BECA-35BEE3083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B5F3DC6-C077-9E65-8CDF-470C81A40B81}"/>
              </a:ext>
            </a:extLst>
          </p:cNvPr>
          <p:cNvSpPr>
            <a:spLocks noGrp="1"/>
          </p:cNvSpPr>
          <p:nvPr>
            <p:ph type="sldNum" sz="quarter" idx="12"/>
          </p:nvPr>
        </p:nvSpPr>
        <p:spPr/>
        <p:txBody>
          <a:body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316241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DC6E6DF-D0F2-1A32-94DB-0EDD60D59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26446727-FBDA-7BBC-BFAD-E44D99ABD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8BAAA2-EBB5-39F7-88C0-C48FC231F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BD557-A295-4E63-84E2-AFE7275DEE8E}" type="datetimeFigureOut">
              <a:rPr lang="en-US" smtClean="0"/>
              <a:pPr/>
              <a:t>6/4/2024</a:t>
            </a:fld>
            <a:endParaRPr lang="en-US"/>
          </a:p>
        </p:txBody>
      </p:sp>
      <p:sp>
        <p:nvSpPr>
          <p:cNvPr id="5" name="Footer Placeholder 4">
            <a:extLst>
              <a:ext uri="{FF2B5EF4-FFF2-40B4-BE49-F238E27FC236}">
                <a16:creationId xmlns:a16="http://schemas.microsoft.com/office/drawing/2014/main" xmlns="" id="{F5180136-EE7E-8749-0F02-A16B4E893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23EB347-729E-F140-27B0-C46593A28A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DC918-1195-4EFD-B65B-EF7D32F83361}" type="slidenum">
              <a:rPr lang="en-US" smtClean="0"/>
              <a:pPr/>
              <a:t>‹#›</a:t>
            </a:fld>
            <a:endParaRPr lang="en-US"/>
          </a:p>
        </p:txBody>
      </p:sp>
    </p:spTree>
    <p:extLst>
      <p:ext uri="{BB962C8B-B14F-4D97-AF65-F5344CB8AC3E}">
        <p14:creationId xmlns:p14="http://schemas.microsoft.com/office/powerpoint/2010/main" xmlns="" val="2533228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BB1513-8266-3264-F5B2-941E2F4CD7DD}"/>
              </a:ext>
            </a:extLst>
          </p:cNvPr>
          <p:cNvSpPr>
            <a:spLocks noGrp="1"/>
          </p:cNvSpPr>
          <p:nvPr>
            <p:ph type="ctrTitle"/>
          </p:nvPr>
        </p:nvSpPr>
        <p:spPr>
          <a:xfrm>
            <a:off x="1630017" y="1600200"/>
            <a:ext cx="9144000" cy="2387600"/>
          </a:xfrm>
        </p:spPr>
        <p:txBody>
          <a:bodyPr/>
          <a:lstStyle/>
          <a:p>
            <a:r>
              <a:rPr lang="en-US" dirty="0">
                <a:latin typeface="Times New Roman" panose="02020603050405020304" pitchFamily="18" charset="0"/>
                <a:cs typeface="Times New Roman" panose="02020603050405020304" pitchFamily="18" charset="0"/>
              </a:rPr>
              <a:t>MODULE</a:t>
            </a:r>
            <a:r>
              <a:rPr lang="en-US" dirty="0"/>
              <a:t> 5</a:t>
            </a:r>
          </a:p>
        </p:txBody>
      </p:sp>
    </p:spTree>
    <p:extLst>
      <p:ext uri="{BB962C8B-B14F-4D97-AF65-F5344CB8AC3E}">
        <p14:creationId xmlns:p14="http://schemas.microsoft.com/office/powerpoint/2010/main" xmlns="" val="182425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E22FE2D-ADE0-08C6-F3CE-C6BC6EDEFE2A}"/>
              </a:ext>
            </a:extLst>
          </p:cNvPr>
          <p:cNvPicPr>
            <a:picLocks noGrp="1" noChangeAspect="1"/>
          </p:cNvPicPr>
          <p:nvPr>
            <p:ph idx="4294967295"/>
          </p:nvPr>
        </p:nvPicPr>
        <p:blipFill>
          <a:blip r:embed="rId2">
            <a:extLst>
              <a:ext uri="{28A0092B-C50C-407E-A947-70E740481C1C}">
                <a14:useLocalDpi xmlns:a14="http://schemas.microsoft.com/office/drawing/2010/main" xmlns="" val="0"/>
              </a:ext>
            </a:extLst>
          </a:blip>
          <a:stretch>
            <a:fillRect/>
          </a:stretch>
        </p:blipFill>
        <p:spPr>
          <a:xfrm>
            <a:off x="2027583" y="211544"/>
            <a:ext cx="7500730" cy="6414544"/>
          </a:xfrm>
        </p:spPr>
      </p:pic>
    </p:spTree>
    <p:extLst>
      <p:ext uri="{BB962C8B-B14F-4D97-AF65-F5344CB8AC3E}">
        <p14:creationId xmlns:p14="http://schemas.microsoft.com/office/powerpoint/2010/main" xmlns="" val="245718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EE9F00-1D70-9A1E-BE62-B917BDBADBC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E051AEEA-4EDF-7525-1FA6-2FA5EA3B20F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83897" y="1934817"/>
            <a:ext cx="6035505" cy="3882887"/>
          </a:xfrm>
        </p:spPr>
      </p:pic>
    </p:spTree>
    <p:extLst>
      <p:ext uri="{BB962C8B-B14F-4D97-AF65-F5344CB8AC3E}">
        <p14:creationId xmlns:p14="http://schemas.microsoft.com/office/powerpoint/2010/main" xmlns="" val="1668154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A5F0B-9F78-155B-CEA8-21085D59F6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96A7EE5-FFDF-B06D-393C-00E398938C07}"/>
              </a:ext>
            </a:extLst>
          </p:cNvPr>
          <p:cNvSpPr>
            <a:spLocks noGrp="1"/>
          </p:cNvSpPr>
          <p:nvPr>
            <p:ph idx="1"/>
          </p:nvPr>
        </p:nvSpPr>
        <p:spPr/>
        <p:txBody>
          <a:bodyPr>
            <a:normAutofit/>
          </a:bodyPr>
          <a:lstStyle/>
          <a:p>
            <a:pPr marL="0" indent="0">
              <a:buNone/>
            </a:pPr>
            <a:r>
              <a:rPr lang="en-US" sz="2400" u="sng" dirty="0">
                <a:latin typeface="Times New Roman" panose="02020603050405020304" pitchFamily="18" charset="0"/>
                <a:cs typeface="Times New Roman" panose="02020603050405020304" pitchFamily="18" charset="0"/>
              </a:rPr>
              <a:t>Observations made</a:t>
            </a:r>
          </a:p>
          <a:p>
            <a:r>
              <a:rPr lang="en-US" sz="2400" dirty="0">
                <a:latin typeface="Times New Roman" panose="02020603050405020304" pitchFamily="18" charset="0"/>
                <a:cs typeface="Times New Roman" panose="02020603050405020304" pitchFamily="18" charset="0"/>
              </a:rPr>
              <a:t>Carefully designed attacks are able to affect the predictions with a small number of fake profile insertions. On the other hand, a carelessly injected attack may have no effect on the predicted ratings at all. </a:t>
            </a:r>
          </a:p>
          <a:p>
            <a:r>
              <a:rPr lang="en-US" sz="2400" dirty="0">
                <a:latin typeface="Times New Roman" panose="02020603050405020304" pitchFamily="18" charset="0"/>
                <a:cs typeface="Times New Roman" panose="02020603050405020304" pitchFamily="18" charset="0"/>
              </a:rPr>
              <a:t>When more knowledge about the statistics of the ratings database is available, an attacker is able to make more efficient attacks. However, it is often difficult to obtain a significant amount of knowledge about the ratings database.</a:t>
            </a:r>
          </a:p>
          <a:p>
            <a:r>
              <a:rPr lang="en-US" sz="2400" dirty="0">
                <a:latin typeface="Times New Roman" panose="02020603050405020304" pitchFamily="18" charset="0"/>
                <a:cs typeface="Times New Roman" panose="02020603050405020304" pitchFamily="18" charset="0"/>
              </a:rPr>
              <a:t>The effectiveness of an attack algorithm depends on the specific algorithm being attacked</a:t>
            </a:r>
          </a:p>
        </p:txBody>
      </p:sp>
    </p:spTree>
    <p:extLst>
      <p:ext uri="{BB962C8B-B14F-4D97-AF65-F5344CB8AC3E}">
        <p14:creationId xmlns:p14="http://schemas.microsoft.com/office/powerpoint/2010/main" xmlns="" val="292944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53F8200-A78F-4DF5-1EB4-1DD6C08A2B42}"/>
              </a:ext>
            </a:extLst>
          </p:cNvPr>
          <p:cNvPicPr>
            <a:picLocks noGrp="1" noChangeAspect="1"/>
          </p:cNvPicPr>
          <p:nvPr>
            <p:ph idx="4294967295"/>
          </p:nvPr>
        </p:nvPicPr>
        <p:blipFill>
          <a:blip r:embed="rId2">
            <a:extLst>
              <a:ext uri="{28A0092B-C50C-407E-A947-70E740481C1C}">
                <a14:useLocalDpi xmlns:a14="http://schemas.microsoft.com/office/drawing/2010/main" xmlns="" val="0"/>
              </a:ext>
            </a:extLst>
          </a:blip>
          <a:stretch>
            <a:fillRect/>
          </a:stretch>
        </p:blipFill>
        <p:spPr>
          <a:xfrm>
            <a:off x="2901950" y="1260336"/>
            <a:ext cx="7341980" cy="5305785"/>
          </a:xfrm>
        </p:spPr>
      </p:pic>
    </p:spTree>
    <p:extLst>
      <p:ext uri="{BB962C8B-B14F-4D97-AF65-F5344CB8AC3E}">
        <p14:creationId xmlns:p14="http://schemas.microsoft.com/office/powerpoint/2010/main" xmlns="" val="1086462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078302" y="1894067"/>
            <a:ext cx="9394166" cy="475466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14732" y="172529"/>
            <a:ext cx="9575320" cy="603301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582037" y="1440611"/>
            <a:ext cx="9850427" cy="433908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078302" y="1223963"/>
            <a:ext cx="9627079" cy="512507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354347" y="1595888"/>
            <a:ext cx="9126747" cy="4433976"/>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Types of Attacks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GB" dirty="0" smtClean="0">
                <a:latin typeface="Times New Roman" pitchFamily="18" charset="0"/>
                <a:cs typeface="Times New Roman" pitchFamily="18" charset="0"/>
              </a:rPr>
              <a:t>Although the rating of a particular item may be targeted in an attack, it is important to inject ratings of other items in order to make the attack eﬀective. </a:t>
            </a:r>
          </a:p>
          <a:p>
            <a:r>
              <a:rPr lang="en-GB" dirty="0" smtClean="0">
                <a:latin typeface="Times New Roman" pitchFamily="18" charset="0"/>
                <a:cs typeface="Times New Roman" pitchFamily="18" charset="0"/>
              </a:rPr>
              <a:t>If fake </a:t>
            </a:r>
            <a:r>
              <a:rPr lang="en-GB" dirty="0" err="1" smtClean="0">
                <a:latin typeface="Times New Roman" pitchFamily="18" charset="0"/>
                <a:cs typeface="Times New Roman" pitchFamily="18" charset="0"/>
              </a:rPr>
              <a:t>proﬁles</a:t>
            </a:r>
            <a:r>
              <a:rPr lang="en-GB" dirty="0" smtClean="0">
                <a:latin typeface="Times New Roman" pitchFamily="18" charset="0"/>
                <a:cs typeface="Times New Roman" pitchFamily="18" charset="0"/>
              </a:rPr>
              <a:t> of only a single (pushed or nuked) item are inserted, they generally do not </a:t>
            </a:r>
            <a:r>
              <a:rPr lang="en-GB" dirty="0" err="1" smtClean="0">
                <a:latin typeface="Times New Roman" pitchFamily="18" charset="0"/>
                <a:cs typeface="Times New Roman" pitchFamily="18" charset="0"/>
              </a:rPr>
              <a:t>signiﬁcantly</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aﬀect</a:t>
            </a:r>
            <a:r>
              <a:rPr lang="en-GB" dirty="0" smtClean="0">
                <a:latin typeface="Times New Roman" pitchFamily="18" charset="0"/>
                <a:cs typeface="Times New Roman" pitchFamily="18" charset="0"/>
              </a:rPr>
              <a:t> the outcome of many recommendation algorithms. </a:t>
            </a:r>
          </a:p>
          <a:p>
            <a:r>
              <a:rPr lang="en-GB" dirty="0" smtClean="0">
                <a:latin typeface="Times New Roman" pitchFamily="18" charset="0"/>
                <a:cs typeface="Times New Roman" pitchFamily="18" charset="0"/>
              </a:rPr>
              <a:t>Furthermore, such attacks are generally easy to detect using automated methods. Therefore, the ratings of additional items are included in the injected </a:t>
            </a:r>
            <a:r>
              <a:rPr lang="en-GB" dirty="0" err="1" smtClean="0">
                <a:latin typeface="Times New Roman" pitchFamily="18" charset="0"/>
                <a:cs typeface="Times New Roman" pitchFamily="18" charset="0"/>
              </a:rPr>
              <a:t>proﬁle</a:t>
            </a:r>
            <a:r>
              <a:rPr lang="en-GB" dirty="0" smtClean="0">
                <a:latin typeface="Times New Roman" pitchFamily="18" charset="0"/>
                <a:cs typeface="Times New Roman" pitchFamily="18" charset="0"/>
              </a:rPr>
              <a:t>. Such items are referred to as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D8891C-E59C-B4F9-5F22-A4F0370A00CB}"/>
              </a:ext>
            </a:extLst>
          </p:cNvPr>
          <p:cNvSpPr>
            <a:spLocks noGrp="1"/>
          </p:cNvSpPr>
          <p:nvPr>
            <p:ph type="title"/>
          </p:nvPr>
        </p:nvSpPr>
        <p:spPr/>
        <p:txBody>
          <a:bodyPr/>
          <a:lstStyle/>
          <a:p>
            <a:r>
              <a:rPr lang="en-US" dirty="0"/>
              <a:t>Attack-Resistant Recommender Systems </a:t>
            </a:r>
          </a:p>
        </p:txBody>
      </p:sp>
      <p:sp>
        <p:nvSpPr>
          <p:cNvPr id="3" name="Content Placeholder 2">
            <a:extLst>
              <a:ext uri="{FF2B5EF4-FFF2-40B4-BE49-F238E27FC236}">
                <a16:creationId xmlns:a16="http://schemas.microsoft.com/office/drawing/2014/main" xmlns="" id="{9538ECFD-90E9-481D-8DFA-4C884C9DF75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input to recommender systems is typically provided through open platforms.</a:t>
            </a:r>
          </a:p>
          <a:p>
            <a:r>
              <a:rPr lang="en-US" sz="2400" dirty="0">
                <a:latin typeface="Times New Roman" panose="02020603050405020304" pitchFamily="18" charset="0"/>
                <a:cs typeface="Times New Roman" panose="02020603050405020304" pitchFamily="18" charset="0"/>
              </a:rPr>
              <a:t>The effectiveness of a recommender system depends almost exclusively on the quality of the data available to it. </a:t>
            </a:r>
          </a:p>
          <a:p>
            <a:r>
              <a:rPr lang="en-US" sz="2400" dirty="0">
                <a:latin typeface="Times New Roman" panose="02020603050405020304" pitchFamily="18" charset="0"/>
                <a:cs typeface="Times New Roman" panose="02020603050405020304" pitchFamily="18" charset="0"/>
              </a:rPr>
              <a:t>Unfortunately, there are significant motivations for participants to submit incorrect feedback about items for personal gain or for malicious reasons:</a:t>
            </a:r>
          </a:p>
          <a:p>
            <a:pPr lvl="1"/>
            <a:r>
              <a:rPr lang="en-US" dirty="0">
                <a:latin typeface="Times New Roman" panose="02020603050405020304" pitchFamily="18" charset="0"/>
                <a:cs typeface="Times New Roman" panose="02020603050405020304" pitchFamily="18" charset="0"/>
              </a:rPr>
              <a:t>The manufacturer of an item or the author of a book might submit fake (positive) reviews on Amazon in order to maximize sales. Such attacks are also referred to as product </a:t>
            </a:r>
            <a:r>
              <a:rPr lang="en-US" b="1" i="1" dirty="0">
                <a:latin typeface="Times New Roman" panose="02020603050405020304" pitchFamily="18" charset="0"/>
                <a:cs typeface="Times New Roman" panose="02020603050405020304" pitchFamily="18" charset="0"/>
              </a:rPr>
              <a:t>push attacks</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The competitor of an item manufacturer might submit malicious reviews about the item. Such attacks are also referred to as </a:t>
            </a:r>
            <a:r>
              <a:rPr lang="en-US" b="1" i="1" dirty="0">
                <a:latin typeface="Times New Roman" panose="02020603050405020304" pitchFamily="18" charset="0"/>
                <a:cs typeface="Times New Roman" panose="02020603050405020304" pitchFamily="18" charset="0"/>
              </a:rPr>
              <a:t>nuke attacks</a:t>
            </a:r>
            <a:r>
              <a:rPr lang="en-US"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4249490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GB" u="sng" dirty="0" smtClean="0">
                <a:latin typeface="Times New Roman" pitchFamily="18" charset="0"/>
                <a:cs typeface="Times New Roman" pitchFamily="18" charset="0"/>
              </a:rPr>
              <a:t>1)Random Attack</a:t>
            </a:r>
          </a:p>
          <a:p>
            <a:r>
              <a:rPr lang="en-GB" dirty="0" smtClean="0">
                <a:latin typeface="Times New Roman" pitchFamily="18" charset="0"/>
                <a:cs typeface="Times New Roman" pitchFamily="18" charset="0"/>
              </a:rPr>
              <a:t>In the random attack, the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are assigned their ratings from a probability distribution that is distributed around the global mean of all ratings across all items. </a:t>
            </a:r>
          </a:p>
          <a:p>
            <a:r>
              <a:rPr lang="en-GB" dirty="0" smtClean="0">
                <a:latin typeface="Times New Roman" pitchFamily="18" charset="0"/>
                <a:cs typeface="Times New Roman" pitchFamily="18" charset="0"/>
              </a:rPr>
              <a:t>Because the global mean is used, the ratings of the various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are drawn from the same probability distribution.</a:t>
            </a:r>
          </a:p>
          <a:p>
            <a:r>
              <a:rPr lang="en-GB" dirty="0" err="1" smtClean="0">
                <a:latin typeface="Times New Roman" pitchFamily="18" charset="0"/>
                <a:cs typeface="Times New Roman" pitchFamily="18" charset="0"/>
              </a:rPr>
              <a:t>ie</a:t>
            </a:r>
            <a:r>
              <a:rPr lang="en-GB" dirty="0" smtClean="0">
                <a:latin typeface="Times New Roman" pitchFamily="18" charset="0"/>
                <a:cs typeface="Times New Roman" pitchFamily="18" charset="0"/>
              </a:rPr>
              <a:t>, A random attack is a way to manipulate a recommendation system by adding fake user profiles that include random ratings for various items. </a:t>
            </a:r>
          </a:p>
          <a:p>
            <a:r>
              <a:rPr lang="en-GB" dirty="0" smtClean="0">
                <a:latin typeface="Times New Roman" pitchFamily="18" charset="0"/>
                <a:cs typeface="Times New Roman" pitchFamily="18" charset="0"/>
              </a:rPr>
              <a:t>The goal is to change the rating of a specific item (called the target item) to make it look better or worse than it actually is.</a:t>
            </a:r>
          </a:p>
          <a:p>
            <a:endParaRPr lang="en-GB" dirty="0" smtClean="0">
              <a:latin typeface="Times New Roman" pitchFamily="18" charset="0"/>
              <a:cs typeface="Times New Roman" pitchFamily="18" charset="0"/>
            </a:endParaRPr>
          </a:p>
          <a:p>
            <a:endParaRPr lang="en-GB"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400" b="1" dirty="0" smtClean="0">
                <a:latin typeface="Times New Roman" pitchFamily="18" charset="0"/>
                <a:cs typeface="Times New Roman" pitchFamily="18" charset="0"/>
              </a:rPr>
              <a:t>How Does a Random Attack Work?</a:t>
            </a:r>
          </a:p>
          <a:p>
            <a:r>
              <a:rPr lang="en-GB" sz="2400" b="1" dirty="0" smtClean="0">
                <a:latin typeface="Times New Roman" pitchFamily="18" charset="0"/>
                <a:cs typeface="Times New Roman" pitchFamily="18" charset="0"/>
              </a:rPr>
              <a:t>Choose a Target Item</a:t>
            </a:r>
            <a:r>
              <a:rPr lang="en-GB" sz="2400" dirty="0" smtClean="0">
                <a:latin typeface="Times New Roman" pitchFamily="18" charset="0"/>
                <a:cs typeface="Times New Roman" pitchFamily="18" charset="0"/>
              </a:rPr>
              <a:t>: Decide which item you want to manipulate. For example, you might want to make a specific movie appear more popular (push attack) or less popular (nuke attack).</a:t>
            </a:r>
          </a:p>
          <a:p>
            <a:r>
              <a:rPr lang="en-GB" sz="2400" b="1" dirty="0" smtClean="0">
                <a:latin typeface="Times New Roman" pitchFamily="18" charset="0"/>
                <a:cs typeface="Times New Roman" pitchFamily="18" charset="0"/>
              </a:rPr>
              <a:t>Set the Target Item's Rating</a:t>
            </a:r>
            <a:r>
              <a:rPr lang="en-GB" sz="2400" dirty="0" smtClean="0">
                <a:latin typeface="Times New Roman" pitchFamily="18" charset="0"/>
                <a:cs typeface="Times New Roman" pitchFamily="18" charset="0"/>
              </a:rPr>
              <a:t>: For a push attack, you give the target item the highest possible rating. For a nuke attack, you give it the lowest possible rating.</a:t>
            </a:r>
          </a:p>
          <a:p>
            <a:r>
              <a:rPr lang="en-GB" sz="2400" b="1" dirty="0" smtClean="0">
                <a:latin typeface="Times New Roman" pitchFamily="18" charset="0"/>
                <a:cs typeface="Times New Roman" pitchFamily="18" charset="0"/>
              </a:rPr>
              <a:t>Select Filler Items</a:t>
            </a:r>
            <a:r>
              <a:rPr lang="en-GB" sz="2400" dirty="0" smtClean="0">
                <a:latin typeface="Times New Roman" pitchFamily="18" charset="0"/>
                <a:cs typeface="Times New Roman" pitchFamily="18" charset="0"/>
              </a:rPr>
              <a:t>: Randomly pick other items from the database to include in the fake profiles. These items are called filler items.</a:t>
            </a:r>
          </a:p>
          <a:p>
            <a:r>
              <a:rPr lang="en-GB" sz="2400" b="1" dirty="0" smtClean="0">
                <a:latin typeface="Times New Roman" pitchFamily="18" charset="0"/>
                <a:cs typeface="Times New Roman" pitchFamily="18" charset="0"/>
              </a:rPr>
              <a:t>Assign Ratings to Filler Items</a:t>
            </a:r>
            <a:r>
              <a:rPr lang="en-GB" sz="2400" dirty="0" smtClean="0">
                <a:latin typeface="Times New Roman" pitchFamily="18" charset="0"/>
                <a:cs typeface="Times New Roman" pitchFamily="18" charset="0"/>
              </a:rPr>
              <a:t>: Give these filler items ratings that are distributed around the average rating of all items in the system. This makes the fake profiles look like they're giving average ratings to random items, just like real users might.</a:t>
            </a:r>
          </a:p>
          <a:p>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GB" u="sng" dirty="0" smtClean="0">
                <a:latin typeface="Times New Roman" pitchFamily="18" charset="0"/>
                <a:cs typeface="Times New Roman" pitchFamily="18" charset="0"/>
              </a:rPr>
              <a:t>2)Average Attack</a:t>
            </a:r>
          </a:p>
          <a:p>
            <a:r>
              <a:rPr lang="en-GB" dirty="0" smtClean="0">
                <a:latin typeface="Times New Roman" pitchFamily="18" charset="0"/>
                <a:cs typeface="Times New Roman" pitchFamily="18" charset="0"/>
              </a:rPr>
              <a:t>The average attack is similar to the random attack in terms of how the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are selected for rating. </a:t>
            </a:r>
          </a:p>
          <a:p>
            <a:r>
              <a:rPr lang="en-GB" dirty="0" smtClean="0">
                <a:latin typeface="Times New Roman" pitchFamily="18" charset="0"/>
                <a:cs typeface="Times New Roman" pitchFamily="18" charset="0"/>
              </a:rPr>
              <a:t>The same set of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are selected for each </a:t>
            </a:r>
            <a:r>
              <a:rPr lang="en-GB" dirty="0" err="1" smtClean="0">
                <a:latin typeface="Times New Roman" pitchFamily="18" charset="0"/>
                <a:cs typeface="Times New Roman" pitchFamily="18" charset="0"/>
              </a:rPr>
              <a:t>proﬁle</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However, the average attack </a:t>
            </a:r>
            <a:r>
              <a:rPr lang="en-GB" dirty="0" err="1" smtClean="0">
                <a:latin typeface="Times New Roman" pitchFamily="18" charset="0"/>
                <a:cs typeface="Times New Roman" pitchFamily="18" charset="0"/>
              </a:rPr>
              <a:t>diﬀers</a:t>
            </a:r>
            <a:r>
              <a:rPr lang="en-GB" dirty="0" smtClean="0">
                <a:latin typeface="Times New Roman" pitchFamily="18" charset="0"/>
                <a:cs typeface="Times New Roman" pitchFamily="18" charset="0"/>
              </a:rPr>
              <a:t> from the random attack in terms of how the ratings are assigned to the selected items.</a:t>
            </a:r>
          </a:p>
          <a:p>
            <a:r>
              <a:rPr lang="en-GB" dirty="0" smtClean="0">
                <a:latin typeface="Times New Roman" pitchFamily="18" charset="0"/>
                <a:cs typeface="Times New Roman" pitchFamily="18" charset="0"/>
              </a:rPr>
              <a:t> In the average attack, the ratings that are assigned to the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have values that are </a:t>
            </a:r>
            <a:r>
              <a:rPr lang="en-GB" dirty="0" err="1" smtClean="0">
                <a:latin typeface="Times New Roman" pitchFamily="18" charset="0"/>
                <a:cs typeface="Times New Roman" pitchFamily="18" charset="0"/>
              </a:rPr>
              <a:t>speciﬁed</a:t>
            </a:r>
            <a:r>
              <a:rPr lang="en-GB" dirty="0" smtClean="0">
                <a:latin typeface="Times New Roman" pitchFamily="18" charset="0"/>
                <a:cs typeface="Times New Roman" pitchFamily="18" charset="0"/>
              </a:rPr>
              <a:t> at or approximately at the average of the </a:t>
            </a:r>
            <a:r>
              <a:rPr lang="en-GB" dirty="0" err="1" smtClean="0">
                <a:latin typeface="Times New Roman" pitchFamily="18" charset="0"/>
                <a:cs typeface="Times New Roman" pitchFamily="18" charset="0"/>
              </a:rPr>
              <a:t>speciﬁc</a:t>
            </a:r>
            <a:r>
              <a:rPr lang="en-GB" dirty="0" smtClean="0">
                <a:latin typeface="Times New Roman" pitchFamily="18" charset="0"/>
                <a:cs typeface="Times New Roman" pitchFamily="18" charset="0"/>
              </a:rPr>
              <a:t> item. The target item is assigned either the maximum rating or the minimum rating depending on whether the attack is a push attack or a nuke attack. </a:t>
            </a:r>
          </a:p>
          <a:p>
            <a:r>
              <a:rPr lang="en-GB" dirty="0" smtClean="0">
                <a:latin typeface="Times New Roman" pitchFamily="18" charset="0"/>
                <a:cs typeface="Times New Roman" pitchFamily="18" charset="0"/>
              </a:rPr>
              <a:t>Note that the average attack requires a greater amount of knowledge than the random attack, because knowing the global mean is not </a:t>
            </a:r>
            <a:r>
              <a:rPr lang="en-GB" dirty="0" err="1" smtClean="0">
                <a:latin typeface="Times New Roman" pitchFamily="18" charset="0"/>
                <a:cs typeface="Times New Roman" pitchFamily="18" charset="0"/>
              </a:rPr>
              <a:t>suﬃcient</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One also needs to know the mean of each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 Furthermore, the attack is somewhat conspicuous because the same set of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is used for each fake </a:t>
            </a:r>
            <a:r>
              <a:rPr lang="en-GB" dirty="0" err="1" smtClean="0">
                <a:latin typeface="Times New Roman" pitchFamily="18" charset="0"/>
                <a:cs typeface="Times New Roman" pitchFamily="18" charset="0"/>
              </a:rPr>
              <a:t>proﬁle</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In order to reduce the possibility of detection, one can also use randomly selected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for each injected user </a:t>
            </a:r>
            <a:r>
              <a:rPr lang="en-GB" dirty="0" err="1" smtClean="0">
                <a:latin typeface="Times New Roman" pitchFamily="18" charset="0"/>
                <a:cs typeface="Times New Roman" pitchFamily="18" charset="0"/>
              </a:rPr>
              <a:t>proﬁle</a:t>
            </a:r>
            <a:r>
              <a:rPr lang="en-GB" dirty="0" smtClean="0">
                <a:latin typeface="Times New Roman" pitchFamily="18" charset="0"/>
                <a:cs typeface="Times New Roman" pitchFamily="18" charset="0"/>
              </a:rPr>
              <a:t>. The drawback of doing this is that a greater amount of knowledge will be required for making the attack. </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sz="2400" dirty="0" smtClean="0">
                <a:latin typeface="Times New Roman" pitchFamily="18" charset="0"/>
                <a:cs typeface="Times New Roman" pitchFamily="18" charset="0"/>
              </a:rPr>
              <a:t>Bandwagon attack</a:t>
            </a:r>
          </a:p>
          <a:p>
            <a:r>
              <a:rPr lang="en-GB" sz="2400" dirty="0" smtClean="0">
                <a:latin typeface="Times New Roman" pitchFamily="18" charset="0"/>
                <a:cs typeface="Times New Roman" pitchFamily="18" charset="0"/>
              </a:rPr>
              <a:t>The </a:t>
            </a:r>
            <a:r>
              <a:rPr lang="en-GB" sz="2400" dirty="0" smtClean="0">
                <a:latin typeface="Times New Roman" pitchFamily="18" charset="0"/>
                <a:cs typeface="Times New Roman" pitchFamily="18" charset="0"/>
              </a:rPr>
              <a:t>basic idea of the bandwagon attack is to leverage the fact that a small number of items are very popular in terms of the number of ratings they receive. </a:t>
            </a:r>
          </a:p>
          <a:p>
            <a:r>
              <a:rPr lang="en-GB" sz="2400" dirty="0" smtClean="0">
                <a:latin typeface="Times New Roman" pitchFamily="18" charset="0"/>
                <a:cs typeface="Times New Roman" pitchFamily="18" charset="0"/>
              </a:rPr>
              <a:t>For example, a blockbuster movie or a widely used textbook might receive many ratings. Therefore, if these items are always rated in the fake user </a:t>
            </a:r>
            <a:r>
              <a:rPr lang="en-GB" sz="2400" dirty="0" err="1" smtClean="0">
                <a:latin typeface="Times New Roman" pitchFamily="18" charset="0"/>
                <a:cs typeface="Times New Roman" pitchFamily="18" charset="0"/>
              </a:rPr>
              <a:t>proﬁle</a:t>
            </a:r>
            <a:r>
              <a:rPr lang="en-GB" sz="2400" dirty="0" smtClean="0">
                <a:latin typeface="Times New Roman" pitchFamily="18" charset="0"/>
                <a:cs typeface="Times New Roman" pitchFamily="18" charset="0"/>
              </a:rPr>
              <a:t>, it increases the chance of a fake user </a:t>
            </a:r>
            <a:r>
              <a:rPr lang="en-GB" sz="2400" dirty="0" err="1" smtClean="0">
                <a:latin typeface="Times New Roman" pitchFamily="18" charset="0"/>
                <a:cs typeface="Times New Roman" pitchFamily="18" charset="0"/>
              </a:rPr>
              <a:t>proﬁle</a:t>
            </a:r>
            <a:r>
              <a:rPr lang="en-GB" sz="2400" dirty="0" smtClean="0">
                <a:latin typeface="Times New Roman" pitchFamily="18" charset="0"/>
                <a:cs typeface="Times New Roman" pitchFamily="18" charset="0"/>
              </a:rPr>
              <a:t> being similar to the target user. </a:t>
            </a:r>
          </a:p>
          <a:p>
            <a:r>
              <a:rPr lang="en-GB" sz="2400" dirty="0" smtClean="0">
                <a:latin typeface="Times New Roman" pitchFamily="18" charset="0"/>
                <a:cs typeface="Times New Roman" pitchFamily="18" charset="0"/>
              </a:rPr>
              <a:t>In such cases, the predicted ratings of the target user are more likely to be </a:t>
            </a:r>
            <a:r>
              <a:rPr lang="en-GB" sz="2400" dirty="0" err="1" smtClean="0">
                <a:latin typeface="Times New Roman" pitchFamily="18" charset="0"/>
                <a:cs typeface="Times New Roman" pitchFamily="18" charset="0"/>
              </a:rPr>
              <a:t>aﬀected</a:t>
            </a:r>
            <a:r>
              <a:rPr lang="en-GB" sz="2400" dirty="0" smtClean="0">
                <a:latin typeface="Times New Roman" pitchFamily="18" charset="0"/>
                <a:cs typeface="Times New Roman" pitchFamily="18" charset="0"/>
              </a:rPr>
              <a:t> by the attack. Therefore, the knowledge about the popularity of the items is used to improve the </a:t>
            </a:r>
            <a:r>
              <a:rPr lang="en-GB" sz="2400" dirty="0" err="1" smtClean="0">
                <a:latin typeface="Times New Roman" pitchFamily="18" charset="0"/>
                <a:cs typeface="Times New Roman" pitchFamily="18" charset="0"/>
              </a:rPr>
              <a:t>eﬃciency</a:t>
            </a:r>
            <a:r>
              <a:rPr lang="en-GB" sz="2400" dirty="0" smtClean="0">
                <a:latin typeface="Times New Roman" pitchFamily="18" charset="0"/>
                <a:cs typeface="Times New Roman" pitchFamily="18" charset="0"/>
              </a:rPr>
              <a:t> of the attack. In addition to the popular items, a set of random items is used as additional </a:t>
            </a:r>
            <a:r>
              <a:rPr lang="en-GB" sz="2400" dirty="0" err="1" smtClean="0">
                <a:latin typeface="Times New Roman" pitchFamily="18" charset="0"/>
                <a:cs typeface="Times New Roman" pitchFamily="18" charset="0"/>
              </a:rPr>
              <a:t>ﬁller</a:t>
            </a:r>
            <a:r>
              <a:rPr lang="en-GB" sz="2400" dirty="0" smtClean="0">
                <a:latin typeface="Times New Roman" pitchFamily="18" charset="0"/>
                <a:cs typeface="Times New Roman" pitchFamily="18" charset="0"/>
              </a:rPr>
              <a:t> items. </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sz="2600" i="1" dirty="0" smtClean="0">
                <a:latin typeface="Times New Roman" pitchFamily="18" charset="0"/>
                <a:cs typeface="Times New Roman" pitchFamily="18" charset="0"/>
              </a:rPr>
              <a:t>How Does a Bandwagon Attack Work?</a:t>
            </a:r>
          </a:p>
          <a:p>
            <a:r>
              <a:rPr lang="en-GB" sz="2600" dirty="0" smtClean="0">
                <a:latin typeface="Times New Roman" pitchFamily="18" charset="0"/>
                <a:cs typeface="Times New Roman" pitchFamily="18" charset="0"/>
              </a:rPr>
              <a:t>Choose a Target Item: Identify the item you want to manipulate (e.g., make it appear more or less popular).</a:t>
            </a:r>
          </a:p>
          <a:p>
            <a:r>
              <a:rPr lang="en-GB" sz="2600" i="1" dirty="0" smtClean="0">
                <a:latin typeface="Times New Roman" pitchFamily="18" charset="0"/>
                <a:cs typeface="Times New Roman" pitchFamily="18" charset="0"/>
              </a:rPr>
              <a:t>Set the Target Item's Rating:</a:t>
            </a:r>
          </a:p>
          <a:p>
            <a:pPr lvl="1"/>
            <a:r>
              <a:rPr lang="en-GB" sz="2600" dirty="0" smtClean="0">
                <a:latin typeface="Times New Roman" pitchFamily="18" charset="0"/>
                <a:cs typeface="Times New Roman" pitchFamily="18" charset="0"/>
              </a:rPr>
              <a:t>For a push attack (to promote the item), assign the highest possible rating to the target item.</a:t>
            </a:r>
          </a:p>
          <a:p>
            <a:pPr lvl="1"/>
            <a:r>
              <a:rPr lang="en-GB" sz="2600" dirty="0" smtClean="0">
                <a:latin typeface="Times New Roman" pitchFamily="18" charset="0"/>
                <a:cs typeface="Times New Roman" pitchFamily="18" charset="0"/>
              </a:rPr>
              <a:t>For a nuke attack (to demote the item), assign the lowest possible rating to the target item.</a:t>
            </a:r>
          </a:p>
          <a:p>
            <a:r>
              <a:rPr lang="en-GB" sz="2600" i="1" dirty="0" smtClean="0">
                <a:latin typeface="Times New Roman" pitchFamily="18" charset="0"/>
                <a:cs typeface="Times New Roman" pitchFamily="18" charset="0"/>
              </a:rPr>
              <a:t>Select Popular Items</a:t>
            </a:r>
            <a:r>
              <a:rPr lang="en-GB" sz="2600" dirty="0" smtClean="0">
                <a:latin typeface="Times New Roman" pitchFamily="18" charset="0"/>
                <a:cs typeface="Times New Roman" pitchFamily="18" charset="0"/>
              </a:rPr>
              <a:t>: Identify a set of very popular items that receive many ratings and are widely liked. These items will be rated in every fake profile.</a:t>
            </a:r>
          </a:p>
          <a:p>
            <a:r>
              <a:rPr lang="en-GB" sz="2600" i="1" dirty="0" smtClean="0">
                <a:latin typeface="Times New Roman" pitchFamily="18" charset="0"/>
                <a:cs typeface="Times New Roman" pitchFamily="18" charset="0"/>
              </a:rPr>
              <a:t>Assign Ratings to Popular Items</a:t>
            </a:r>
            <a:r>
              <a:rPr lang="en-GB" sz="2600" dirty="0" smtClean="0">
                <a:latin typeface="Times New Roman" pitchFamily="18" charset="0"/>
                <a:cs typeface="Times New Roman" pitchFamily="18" charset="0"/>
              </a:rPr>
              <a:t>: Give these popular items the highest possible rating. This increases the similarity between the fake profiles and many real user profiles, as popular items are often rated highly by many users.</a:t>
            </a:r>
          </a:p>
          <a:p>
            <a:r>
              <a:rPr lang="en-GB" sz="2600" i="1" dirty="0" smtClean="0">
                <a:latin typeface="Times New Roman" pitchFamily="18" charset="0"/>
                <a:cs typeface="Times New Roman" pitchFamily="18" charset="0"/>
              </a:rPr>
              <a:t>Add Random Filler Items</a:t>
            </a:r>
            <a:r>
              <a:rPr lang="en-GB" sz="2600" dirty="0" smtClean="0">
                <a:latin typeface="Times New Roman" pitchFamily="18" charset="0"/>
                <a:cs typeface="Times New Roman" pitchFamily="18" charset="0"/>
              </a:rPr>
              <a:t>: Choose additional random items as filler items and assign them random ratings. This helps to make the fake profiles look more natural and less suspicious.</a:t>
            </a:r>
          </a:p>
          <a:p>
            <a:pPr>
              <a:buNone/>
            </a:pPr>
            <a:r>
              <a:rPr lang="en-GB"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GB" sz="1800" dirty="0" smtClean="0">
                <a:latin typeface="Times New Roman" pitchFamily="18" charset="0"/>
                <a:cs typeface="Times New Roman" pitchFamily="18" charset="0"/>
              </a:rPr>
              <a:t>Popular Attack</a:t>
            </a:r>
          </a:p>
          <a:p>
            <a:r>
              <a:rPr lang="en-GB" sz="1800" dirty="0" smtClean="0">
                <a:latin typeface="Times New Roman" pitchFamily="18" charset="0"/>
                <a:cs typeface="Times New Roman" pitchFamily="18" charset="0"/>
              </a:rPr>
              <a:t>The popular attack shares a number of similarities with the bandwagon attack in that it also uses popular items in order to create the </a:t>
            </a:r>
            <a:r>
              <a:rPr lang="en-GB" sz="1800" dirty="0" err="1" smtClean="0">
                <a:latin typeface="Times New Roman" pitchFamily="18" charset="0"/>
                <a:cs typeface="Times New Roman" pitchFamily="18" charset="0"/>
              </a:rPr>
              <a:t>ﬁller</a:t>
            </a:r>
            <a:r>
              <a:rPr lang="en-GB" sz="1800" dirty="0" smtClean="0">
                <a:latin typeface="Times New Roman" pitchFamily="18" charset="0"/>
                <a:cs typeface="Times New Roman" pitchFamily="18" charset="0"/>
              </a:rPr>
              <a:t> items.</a:t>
            </a:r>
          </a:p>
          <a:p>
            <a:r>
              <a:rPr lang="en-GB" sz="1800" dirty="0" smtClean="0">
                <a:latin typeface="Times New Roman" pitchFamily="18" charset="0"/>
                <a:cs typeface="Times New Roman" pitchFamily="18" charset="0"/>
              </a:rPr>
              <a:t>However, the popular items might be either widely liked or widely disliked items, but they must have many ratings. </a:t>
            </a:r>
          </a:p>
          <a:p>
            <a:r>
              <a:rPr lang="en-GB" sz="1800" dirty="0" smtClean="0">
                <a:latin typeface="Times New Roman" pitchFamily="18" charset="0"/>
                <a:cs typeface="Times New Roman" pitchFamily="18" charset="0"/>
              </a:rPr>
              <a:t>The popular attack also assumes more knowledge about the ratings database to set the ratings of these popular items. Therefore, More popular items have to be used in this attack than in the case of the bandwagon attack. </a:t>
            </a:r>
          </a:p>
          <a:p>
            <a:r>
              <a:rPr lang="en-GB" sz="1800" dirty="0" smtClean="0">
                <a:latin typeface="Times New Roman" pitchFamily="18" charset="0"/>
                <a:cs typeface="Times New Roman" pitchFamily="18" charset="0"/>
              </a:rPr>
              <a:t>In order to achieve a push attack, the ratings of the various </a:t>
            </a:r>
            <a:r>
              <a:rPr lang="en-GB" sz="1800" dirty="0" err="1" smtClean="0">
                <a:latin typeface="Times New Roman" pitchFamily="18" charset="0"/>
                <a:cs typeface="Times New Roman" pitchFamily="18" charset="0"/>
              </a:rPr>
              <a:t>ﬁller</a:t>
            </a:r>
            <a:r>
              <a:rPr lang="en-GB" sz="1800" dirty="0" smtClean="0">
                <a:latin typeface="Times New Roman" pitchFamily="18" charset="0"/>
                <a:cs typeface="Times New Roman" pitchFamily="18" charset="0"/>
              </a:rPr>
              <a:t> items in a fake user </a:t>
            </a:r>
            <a:r>
              <a:rPr lang="en-GB" sz="1800" dirty="0" err="1" smtClean="0">
                <a:latin typeface="Times New Roman" pitchFamily="18" charset="0"/>
                <a:cs typeface="Times New Roman" pitchFamily="18" charset="0"/>
              </a:rPr>
              <a:t>proﬁle</a:t>
            </a:r>
            <a:r>
              <a:rPr lang="en-GB" sz="1800" dirty="0" smtClean="0">
                <a:latin typeface="Times New Roman" pitchFamily="18" charset="0"/>
                <a:cs typeface="Times New Roman" pitchFamily="18" charset="0"/>
              </a:rPr>
              <a:t> are set as follows:</a:t>
            </a:r>
          </a:p>
          <a:p>
            <a:pPr lvl="1"/>
            <a:r>
              <a:rPr lang="en-GB" sz="1800" dirty="0" smtClean="0">
                <a:latin typeface="Times New Roman" pitchFamily="18" charset="0"/>
                <a:cs typeface="Times New Roman" pitchFamily="18" charset="0"/>
              </a:rPr>
              <a:t> If the average rating of a </a:t>
            </a:r>
            <a:r>
              <a:rPr lang="en-GB" sz="1800" dirty="0" err="1" smtClean="0">
                <a:latin typeface="Times New Roman" pitchFamily="18" charset="0"/>
                <a:cs typeface="Times New Roman" pitchFamily="18" charset="0"/>
              </a:rPr>
              <a:t>ﬁller</a:t>
            </a:r>
            <a:r>
              <a:rPr lang="en-GB" sz="1800" dirty="0" smtClean="0">
                <a:latin typeface="Times New Roman" pitchFamily="18" charset="0"/>
                <a:cs typeface="Times New Roman" pitchFamily="18" charset="0"/>
              </a:rPr>
              <a:t> item in the ratings matrix is less than the global rating average over all items, then the rating of that item is set to its minimum possible value </a:t>
            </a:r>
            <a:r>
              <a:rPr lang="en-GB" sz="1800" dirty="0" err="1" smtClean="0">
                <a:latin typeface="Times New Roman" pitchFamily="18" charset="0"/>
                <a:cs typeface="Times New Roman" pitchFamily="18" charset="0"/>
              </a:rPr>
              <a:t>rmin</a:t>
            </a:r>
            <a:r>
              <a:rPr lang="en-GB" sz="1800" dirty="0" smtClean="0">
                <a:latin typeface="Times New Roman" pitchFamily="18" charset="0"/>
                <a:cs typeface="Times New Roman" pitchFamily="18" charset="0"/>
              </a:rPr>
              <a:t>.</a:t>
            </a:r>
          </a:p>
          <a:p>
            <a:pPr lvl="1"/>
            <a:r>
              <a:rPr lang="en-GB" sz="1800" dirty="0" smtClean="0">
                <a:latin typeface="Times New Roman" pitchFamily="18" charset="0"/>
                <a:cs typeface="Times New Roman" pitchFamily="18" charset="0"/>
              </a:rPr>
              <a:t>If the rating of a </a:t>
            </a:r>
            <a:r>
              <a:rPr lang="en-GB" sz="1800" dirty="0" err="1" smtClean="0">
                <a:latin typeface="Times New Roman" pitchFamily="18" charset="0"/>
                <a:cs typeface="Times New Roman" pitchFamily="18" charset="0"/>
              </a:rPr>
              <a:t>ﬁller</a:t>
            </a:r>
            <a:r>
              <a:rPr lang="en-GB" sz="1800" dirty="0" smtClean="0">
                <a:latin typeface="Times New Roman" pitchFamily="18" charset="0"/>
                <a:cs typeface="Times New Roman" pitchFamily="18" charset="0"/>
              </a:rPr>
              <a:t> item is greater than the overall average rating of all items, then the rating of the item is set to </a:t>
            </a:r>
            <a:r>
              <a:rPr lang="en-GB" sz="1800" dirty="0" err="1" smtClean="0">
                <a:latin typeface="Times New Roman" pitchFamily="18" charset="0"/>
                <a:cs typeface="Times New Roman" pitchFamily="18" charset="0"/>
              </a:rPr>
              <a:t>rmin</a:t>
            </a:r>
            <a:r>
              <a:rPr lang="en-GB" sz="1800" dirty="0" smtClean="0">
                <a:latin typeface="Times New Roman" pitchFamily="18" charset="0"/>
                <a:cs typeface="Times New Roman" pitchFamily="18" charset="0"/>
              </a:rPr>
              <a:t> + 1.</a:t>
            </a:r>
          </a:p>
          <a:p>
            <a:pPr lvl="1"/>
            <a:r>
              <a:rPr lang="en-GB" sz="1800" dirty="0" smtClean="0">
                <a:latin typeface="Times New Roman" pitchFamily="18" charset="0"/>
                <a:cs typeface="Times New Roman" pitchFamily="18" charset="0"/>
              </a:rPr>
              <a:t> The rating of the target item is always set to </a:t>
            </a:r>
            <a:r>
              <a:rPr lang="en-GB" sz="1800" dirty="0" err="1" smtClean="0">
                <a:latin typeface="Times New Roman" pitchFamily="18" charset="0"/>
                <a:cs typeface="Times New Roman" pitchFamily="18" charset="0"/>
              </a:rPr>
              <a:t>rmax</a:t>
            </a:r>
            <a:r>
              <a:rPr lang="en-GB" sz="1800" dirty="0" smtClean="0">
                <a:latin typeface="Times New Roman" pitchFamily="18" charset="0"/>
                <a:cs typeface="Times New Roman" pitchFamily="18" charset="0"/>
              </a:rPr>
              <a:t> in the fake user </a:t>
            </a:r>
            <a:r>
              <a:rPr lang="en-GB" sz="1800" dirty="0" err="1" smtClean="0">
                <a:latin typeface="Times New Roman" pitchFamily="18" charset="0"/>
                <a:cs typeface="Times New Roman" pitchFamily="18" charset="0"/>
              </a:rPr>
              <a:t>proﬁle</a:t>
            </a:r>
            <a:r>
              <a:rPr lang="en-GB" sz="1800" dirty="0" smtClean="0">
                <a:latin typeface="Times New Roman" pitchFamily="18" charset="0"/>
                <a:cs typeface="Times New Roman"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400" dirty="0" smtClean="0">
                <a:latin typeface="Times New Roman" pitchFamily="18" charset="0"/>
                <a:cs typeface="Times New Roman" pitchFamily="18" charset="0"/>
              </a:rPr>
              <a:t>The reason for setting the ratings in this unusual way is</a:t>
            </a:r>
          </a:p>
          <a:p>
            <a:pPr lvl="1"/>
            <a:r>
              <a:rPr lang="en-GB" sz="2000" dirty="0" smtClean="0">
                <a:latin typeface="Times New Roman" pitchFamily="18" charset="0"/>
                <a:cs typeface="Times New Roman" pitchFamily="18" charset="0"/>
              </a:rPr>
              <a:t> (a) to increase the likelihood of </a:t>
            </a:r>
            <a:r>
              <a:rPr lang="en-GB" sz="2000" dirty="0" err="1" smtClean="0">
                <a:latin typeface="Times New Roman" pitchFamily="18" charset="0"/>
                <a:cs typeface="Times New Roman" pitchFamily="18" charset="0"/>
              </a:rPr>
              <a:t>ﬁnding</a:t>
            </a:r>
            <a:r>
              <a:rPr lang="en-GB" sz="2000" dirty="0" smtClean="0">
                <a:latin typeface="Times New Roman" pitchFamily="18" charset="0"/>
                <a:cs typeface="Times New Roman" pitchFamily="18" charset="0"/>
              </a:rPr>
              <a:t> a </a:t>
            </a:r>
            <a:r>
              <a:rPr lang="en-GB" sz="2000" dirty="0" err="1" smtClean="0">
                <a:latin typeface="Times New Roman" pitchFamily="18" charset="0"/>
                <a:cs typeface="Times New Roman" pitchFamily="18" charset="0"/>
              </a:rPr>
              <a:t>proﬁle</a:t>
            </a:r>
            <a:r>
              <a:rPr lang="en-GB" sz="2000" dirty="0" smtClean="0">
                <a:latin typeface="Times New Roman" pitchFamily="18" charset="0"/>
                <a:cs typeface="Times New Roman" pitchFamily="18" charset="0"/>
              </a:rPr>
              <a:t> similar to that of the target user within the fake </a:t>
            </a:r>
            <a:r>
              <a:rPr lang="en-GB" sz="2000" dirty="0" err="1" smtClean="0">
                <a:latin typeface="Times New Roman" pitchFamily="18" charset="0"/>
                <a:cs typeface="Times New Roman" pitchFamily="18" charset="0"/>
              </a:rPr>
              <a:t>proﬁles</a:t>
            </a:r>
            <a:r>
              <a:rPr lang="en-GB" sz="2000" dirty="0" smtClean="0">
                <a:latin typeface="Times New Roman" pitchFamily="18" charset="0"/>
                <a:cs typeface="Times New Roman" pitchFamily="18" charset="0"/>
              </a:rPr>
              <a:t> by choosing </a:t>
            </a:r>
            <a:r>
              <a:rPr lang="en-GB" sz="2000" dirty="0" err="1" smtClean="0">
                <a:latin typeface="Times New Roman" pitchFamily="18" charset="0"/>
                <a:cs typeface="Times New Roman" pitchFamily="18" charset="0"/>
              </a:rPr>
              <a:t>diﬀerential</a:t>
            </a:r>
            <a:r>
              <a:rPr lang="en-GB" sz="2000" dirty="0" smtClean="0">
                <a:latin typeface="Times New Roman" pitchFamily="18" charset="0"/>
                <a:cs typeface="Times New Roman" pitchFamily="18" charset="0"/>
              </a:rPr>
              <a:t> ratings of </a:t>
            </a:r>
            <a:r>
              <a:rPr lang="en-GB" sz="2000" dirty="0" err="1" smtClean="0">
                <a:latin typeface="Times New Roman" pitchFamily="18" charset="0"/>
                <a:cs typeface="Times New Roman" pitchFamily="18" charset="0"/>
              </a:rPr>
              <a:t>rmin</a:t>
            </a:r>
            <a:r>
              <a:rPr lang="en-GB" sz="2000" dirty="0" smtClean="0">
                <a:latin typeface="Times New Roman" pitchFamily="18" charset="0"/>
                <a:cs typeface="Times New Roman" pitchFamily="18" charset="0"/>
              </a:rPr>
              <a:t> and </a:t>
            </a:r>
            <a:r>
              <a:rPr lang="en-GB" sz="2000" dirty="0" err="1" smtClean="0">
                <a:latin typeface="Times New Roman" pitchFamily="18" charset="0"/>
                <a:cs typeface="Times New Roman" pitchFamily="18" charset="0"/>
              </a:rPr>
              <a:t>rmin</a:t>
            </a:r>
            <a:r>
              <a:rPr lang="en-GB" sz="2000" dirty="0" smtClean="0">
                <a:latin typeface="Times New Roman" pitchFamily="18" charset="0"/>
                <a:cs typeface="Times New Roman" pitchFamily="18" charset="0"/>
              </a:rPr>
              <a:t> +1 for </a:t>
            </a:r>
            <a:r>
              <a:rPr lang="en-GB" sz="2000" dirty="0" err="1" smtClean="0">
                <a:latin typeface="Times New Roman" pitchFamily="18" charset="0"/>
                <a:cs typeface="Times New Roman" pitchFamily="18" charset="0"/>
              </a:rPr>
              <a:t>ﬁller</a:t>
            </a:r>
            <a:r>
              <a:rPr lang="en-GB" sz="2000" dirty="0" smtClean="0">
                <a:latin typeface="Times New Roman" pitchFamily="18" charset="0"/>
                <a:cs typeface="Times New Roman" pitchFamily="18" charset="0"/>
              </a:rPr>
              <a:t> items; and </a:t>
            </a:r>
          </a:p>
          <a:p>
            <a:pPr lvl="1"/>
            <a:r>
              <a:rPr lang="en-GB" sz="2000" dirty="0" smtClean="0">
                <a:latin typeface="Times New Roman" pitchFamily="18" charset="0"/>
                <a:cs typeface="Times New Roman" pitchFamily="18" charset="0"/>
              </a:rPr>
              <a:t>(b) to increase the ratings gap between the target item and the </a:t>
            </a:r>
            <a:r>
              <a:rPr lang="en-GB" sz="2000" dirty="0" err="1" smtClean="0">
                <a:latin typeface="Times New Roman" pitchFamily="18" charset="0"/>
                <a:cs typeface="Times New Roman" pitchFamily="18" charset="0"/>
              </a:rPr>
              <a:t>ﬁller</a:t>
            </a:r>
            <a:r>
              <a:rPr lang="en-GB" sz="2000" dirty="0" smtClean="0">
                <a:latin typeface="Times New Roman" pitchFamily="18" charset="0"/>
                <a:cs typeface="Times New Roman" pitchFamily="18" charset="0"/>
              </a:rPr>
              <a:t> items to push the item more </a:t>
            </a:r>
            <a:r>
              <a:rPr lang="en-GB" sz="2000" dirty="0" err="1" smtClean="0">
                <a:latin typeface="Times New Roman" pitchFamily="18" charset="0"/>
                <a:cs typeface="Times New Roman" pitchFamily="18" charset="0"/>
              </a:rPr>
              <a:t>eﬀectively</a:t>
            </a:r>
            <a:r>
              <a:rPr lang="en-GB" sz="2000" dirty="0" smtClean="0">
                <a:latin typeface="Times New Roman" pitchFamily="18" charset="0"/>
                <a:cs typeface="Times New Roman" pitchFamily="18" charset="0"/>
              </a:rPr>
              <a:t>.</a:t>
            </a:r>
          </a:p>
          <a:p>
            <a:pPr lvl="1">
              <a:buNone/>
            </a:pPr>
            <a:endParaRPr lang="en-GB" sz="2000" dirty="0" smtClean="0">
              <a:latin typeface="Times New Roman" pitchFamily="18" charset="0"/>
              <a:cs typeface="Times New Roman" pitchFamily="18" charset="0"/>
            </a:endParaRPr>
          </a:p>
          <a:p>
            <a:pPr lvl="1"/>
            <a:r>
              <a:rPr lang="en-GB" sz="2000" dirty="0" smtClean="0">
                <a:latin typeface="Times New Roman" pitchFamily="18" charset="0"/>
                <a:cs typeface="Times New Roman" pitchFamily="18" charset="0"/>
              </a:rPr>
              <a:t>This attack can also be used for the case of a nuke attack with minor </a:t>
            </a:r>
            <a:r>
              <a:rPr lang="en-GB" sz="2000" dirty="0" err="1" smtClean="0">
                <a:latin typeface="Times New Roman" pitchFamily="18" charset="0"/>
                <a:cs typeface="Times New Roman" pitchFamily="18" charset="0"/>
              </a:rPr>
              <a:t>modiﬁcations</a:t>
            </a:r>
            <a:r>
              <a:rPr lang="en-GB" sz="2000" dirty="0" smtClean="0">
                <a:latin typeface="Times New Roman" pitchFamily="18" charset="0"/>
                <a:cs typeface="Times New Roman" pitchFamily="18" charset="0"/>
              </a:rPr>
              <a:t>. </a:t>
            </a:r>
          </a:p>
          <a:p>
            <a:pPr lvl="1"/>
            <a:r>
              <a:rPr lang="en-GB" sz="2000" dirty="0" smtClean="0">
                <a:latin typeface="Times New Roman" pitchFamily="18" charset="0"/>
                <a:cs typeface="Times New Roman" pitchFamily="18" charset="0"/>
              </a:rPr>
              <a:t>In a nuke attack, the ratings of </a:t>
            </a:r>
            <a:r>
              <a:rPr lang="en-GB" sz="2000" dirty="0" err="1" smtClean="0">
                <a:latin typeface="Times New Roman" pitchFamily="18" charset="0"/>
                <a:cs typeface="Times New Roman" pitchFamily="18" charset="0"/>
              </a:rPr>
              <a:t>ﬁller</a:t>
            </a:r>
            <a:r>
              <a:rPr lang="en-GB" sz="2000" dirty="0" smtClean="0">
                <a:latin typeface="Times New Roman" pitchFamily="18" charset="0"/>
                <a:cs typeface="Times New Roman" pitchFamily="18" charset="0"/>
              </a:rPr>
              <a:t> items are set to </a:t>
            </a:r>
            <a:r>
              <a:rPr lang="en-GB" sz="2000" dirty="0" err="1" smtClean="0">
                <a:latin typeface="Times New Roman" pitchFamily="18" charset="0"/>
                <a:cs typeface="Times New Roman" pitchFamily="18" charset="0"/>
              </a:rPr>
              <a:t>rmax</a:t>
            </a:r>
            <a:r>
              <a:rPr lang="en-GB" sz="2000" dirty="0" smtClean="0">
                <a:latin typeface="Times New Roman" pitchFamily="18" charset="0"/>
                <a:cs typeface="Times New Roman" pitchFamily="18" charset="0"/>
              </a:rPr>
              <a:t> −1 for low-rated popular items, </a:t>
            </a:r>
            <a:r>
              <a:rPr lang="en-GB" sz="2000" dirty="0" err="1" smtClean="0">
                <a:latin typeface="Times New Roman" pitchFamily="18" charset="0"/>
                <a:cs typeface="Times New Roman" pitchFamily="18" charset="0"/>
              </a:rPr>
              <a:t>rmax</a:t>
            </a:r>
            <a:r>
              <a:rPr lang="en-GB" sz="2000" dirty="0" smtClean="0">
                <a:latin typeface="Times New Roman" pitchFamily="18" charset="0"/>
                <a:cs typeface="Times New Roman" pitchFamily="18" charset="0"/>
              </a:rPr>
              <a:t> for highly rated popular items, and </a:t>
            </a:r>
            <a:r>
              <a:rPr lang="en-GB" sz="2000" dirty="0" err="1" smtClean="0">
                <a:latin typeface="Times New Roman" pitchFamily="18" charset="0"/>
                <a:cs typeface="Times New Roman" pitchFamily="18" charset="0"/>
              </a:rPr>
              <a:t>rmin</a:t>
            </a:r>
            <a:r>
              <a:rPr lang="en-GB" sz="2000" dirty="0" smtClean="0">
                <a:latin typeface="Times New Roman" pitchFamily="18" charset="0"/>
                <a:cs typeface="Times New Roman" pitchFamily="18" charset="0"/>
              </a:rPr>
              <a:t> for the target item. </a:t>
            </a:r>
            <a:endParaRPr lang="en-US" sz="2000" dirty="0" smtClean="0">
              <a:latin typeface="Times New Roman" pitchFamily="18" charset="0"/>
              <a:cs typeface="Times New Roman" pitchFamily="18" charset="0"/>
            </a:endParaRPr>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46826" y="1825625"/>
            <a:ext cx="10515600" cy="4351338"/>
          </a:xfrm>
        </p:spPr>
        <p:txBody>
          <a:bodyPr>
            <a:normAutofit fontScale="77500" lnSpcReduction="20000"/>
          </a:bodyPr>
          <a:lstStyle/>
          <a:p>
            <a:pPr>
              <a:buNone/>
            </a:pPr>
            <a:r>
              <a:rPr lang="en-GB" dirty="0" smtClean="0">
                <a:latin typeface="Times New Roman" pitchFamily="18" charset="0"/>
                <a:cs typeface="Times New Roman" pitchFamily="18" charset="0"/>
              </a:rPr>
              <a:t>Love/Hate Attack</a:t>
            </a:r>
          </a:p>
          <a:p>
            <a:r>
              <a:rPr lang="en-GB" dirty="0" smtClean="0">
                <a:latin typeface="Times New Roman" pitchFamily="18" charset="0"/>
                <a:cs typeface="Times New Roman" pitchFamily="18" charset="0"/>
              </a:rPr>
              <a:t>The love/hate attack is </a:t>
            </a:r>
            <a:r>
              <a:rPr lang="en-GB" dirty="0" err="1" smtClean="0">
                <a:latin typeface="Times New Roman" pitchFamily="18" charset="0"/>
                <a:cs typeface="Times New Roman" pitchFamily="18" charset="0"/>
              </a:rPr>
              <a:t>speciﬁcally</a:t>
            </a:r>
            <a:r>
              <a:rPr lang="en-GB" dirty="0" smtClean="0">
                <a:latin typeface="Times New Roman" pitchFamily="18" charset="0"/>
                <a:cs typeface="Times New Roman" pitchFamily="18" charset="0"/>
              </a:rPr>
              <a:t> designed to be a nuke attack, and its main advantage is that it requires very little knowledge to mount this attack.</a:t>
            </a:r>
          </a:p>
          <a:p>
            <a:r>
              <a:rPr lang="en-GB" dirty="0" smtClean="0">
                <a:latin typeface="Times New Roman" pitchFamily="18" charset="0"/>
                <a:cs typeface="Times New Roman" pitchFamily="18" charset="0"/>
              </a:rPr>
              <a:t> In the love/hate attack, the nuked item is set to the minimum rating value </a:t>
            </a:r>
            <a:r>
              <a:rPr lang="en-GB" dirty="0" err="1" smtClean="0">
                <a:latin typeface="Times New Roman" pitchFamily="18" charset="0"/>
                <a:cs typeface="Times New Roman" pitchFamily="18" charset="0"/>
              </a:rPr>
              <a:t>rmin</a:t>
            </a:r>
            <a:r>
              <a:rPr lang="en-GB" dirty="0" smtClean="0">
                <a:latin typeface="Times New Roman" pitchFamily="18" charset="0"/>
                <a:cs typeface="Times New Roman" pitchFamily="18" charset="0"/>
              </a:rPr>
              <a:t>, whereas the other items are set to the maximum rating value </a:t>
            </a:r>
            <a:r>
              <a:rPr lang="en-GB" dirty="0" err="1" smtClean="0">
                <a:latin typeface="Times New Roman" pitchFamily="18" charset="0"/>
                <a:cs typeface="Times New Roman" pitchFamily="18" charset="0"/>
              </a:rPr>
              <a:t>rmax</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In spite of the minimal knowledge requirements, this attack is very eﬀective.</a:t>
            </a:r>
          </a:p>
          <a:p>
            <a:r>
              <a:rPr lang="en-GB" dirty="0" smtClean="0">
                <a:latin typeface="Times New Roman" pitchFamily="18" charset="0"/>
                <a:cs typeface="Times New Roman" pitchFamily="18" charset="0"/>
              </a:rPr>
              <a:t>Nuke attacks are generally easier to mount than push attacks. Therefore, such low-knowledge attacks often have a better chance of being successful in the case of nuke attacks as compared to push attacks. </a:t>
            </a:r>
          </a:p>
          <a:p>
            <a:r>
              <a:rPr lang="en-GB" dirty="0" smtClean="0">
                <a:latin typeface="Times New Roman" pitchFamily="18" charset="0"/>
                <a:cs typeface="Times New Roman" pitchFamily="18" charset="0"/>
              </a:rPr>
              <a:t>For example, a symmetrically designed attack in which the ratings of the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are set to </a:t>
            </a:r>
            <a:r>
              <a:rPr lang="en-GB" dirty="0" err="1" smtClean="0">
                <a:latin typeface="Times New Roman" pitchFamily="18" charset="0"/>
                <a:cs typeface="Times New Roman" pitchFamily="18" charset="0"/>
              </a:rPr>
              <a:t>rmin</a:t>
            </a:r>
            <a:r>
              <a:rPr lang="en-GB" dirty="0" smtClean="0">
                <a:latin typeface="Times New Roman" pitchFamily="18" charset="0"/>
                <a:cs typeface="Times New Roman" pitchFamily="18" charset="0"/>
              </a:rPr>
              <a:t> and the rating of the target item is set to </a:t>
            </a:r>
            <a:r>
              <a:rPr lang="en-GB" dirty="0" err="1" smtClean="0">
                <a:latin typeface="Times New Roman" pitchFamily="18" charset="0"/>
                <a:cs typeface="Times New Roman" pitchFamily="18" charset="0"/>
              </a:rPr>
              <a:t>rmax</a:t>
            </a:r>
            <a:r>
              <a:rPr lang="en-GB" dirty="0" smtClean="0">
                <a:latin typeface="Times New Roman" pitchFamily="18" charset="0"/>
                <a:cs typeface="Times New Roman" pitchFamily="18" charset="0"/>
              </a:rPr>
              <a:t>, is not quite as successful for pushing items. </a:t>
            </a:r>
          </a:p>
          <a:p>
            <a:r>
              <a:rPr lang="en-GB" dirty="0" smtClean="0">
                <a:latin typeface="Times New Roman" pitchFamily="18" charset="0"/>
                <a:cs typeface="Times New Roman" pitchFamily="18" charset="0"/>
              </a:rPr>
              <a:t>The love/hate attack is highly </a:t>
            </a:r>
            <a:r>
              <a:rPr lang="en-GB" dirty="0" err="1" smtClean="0">
                <a:latin typeface="Times New Roman" pitchFamily="18" charset="0"/>
                <a:cs typeface="Times New Roman" pitchFamily="18" charset="0"/>
              </a:rPr>
              <a:t>speciﬁc</a:t>
            </a:r>
            <a:r>
              <a:rPr lang="en-GB" dirty="0" smtClean="0">
                <a:latin typeface="Times New Roman" pitchFamily="18" charset="0"/>
                <a:cs typeface="Times New Roman" pitchFamily="18" charset="0"/>
              </a:rPr>
              <a:t> to user-based collaborative </a:t>
            </a:r>
            <a:r>
              <a:rPr lang="en-GB" dirty="0" err="1" smtClean="0">
                <a:latin typeface="Times New Roman" pitchFamily="18" charset="0"/>
                <a:cs typeface="Times New Roman" pitchFamily="18" charset="0"/>
              </a:rPr>
              <a:t>ﬁltering</a:t>
            </a:r>
            <a:r>
              <a:rPr lang="en-GB" dirty="0" smtClean="0">
                <a:latin typeface="Times New Roman" pitchFamily="18" charset="0"/>
                <a:cs typeface="Times New Roman" pitchFamily="18" charset="0"/>
              </a:rPr>
              <a:t> algorithms, and it is almost completely </a:t>
            </a:r>
            <a:r>
              <a:rPr lang="en-GB" dirty="0" err="1" smtClean="0">
                <a:latin typeface="Times New Roman" pitchFamily="18" charset="0"/>
                <a:cs typeface="Times New Roman" pitchFamily="18" charset="0"/>
              </a:rPr>
              <a:t>ineﬀective</a:t>
            </a:r>
            <a:r>
              <a:rPr lang="en-GB" dirty="0" smtClean="0">
                <a:latin typeface="Times New Roman" pitchFamily="18" charset="0"/>
                <a:cs typeface="Times New Roman" pitchFamily="18" charset="0"/>
              </a:rPr>
              <a:t> with item-based collaborative </a:t>
            </a:r>
            <a:r>
              <a:rPr lang="en-GB" dirty="0" err="1" smtClean="0">
                <a:latin typeface="Times New Roman" pitchFamily="18" charset="0"/>
                <a:cs typeface="Times New Roman" pitchFamily="18" charset="0"/>
              </a:rPr>
              <a:t>ﬁltering</a:t>
            </a:r>
            <a:r>
              <a:rPr lang="en-GB" dirty="0" smtClean="0">
                <a:latin typeface="Times New Roman" pitchFamily="18" charset="0"/>
                <a:cs typeface="Times New Roman" pitchFamily="18" charset="0"/>
              </a:rPr>
              <a:t> algorithms.</a:t>
            </a:r>
          </a:p>
          <a:p>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r>
              <a:rPr lang="en-GB" dirty="0" smtClean="0">
                <a:latin typeface="Times New Roman" pitchFamily="18" charset="0"/>
                <a:cs typeface="Times New Roman" pitchFamily="18" charset="0"/>
              </a:rPr>
              <a:t>Reverse Bandwagon Attack</a:t>
            </a:r>
          </a:p>
          <a:p>
            <a:r>
              <a:rPr lang="en-GB" dirty="0" smtClean="0">
                <a:latin typeface="Times New Roman" pitchFamily="18" charset="0"/>
                <a:cs typeface="Times New Roman" pitchFamily="18" charset="0"/>
              </a:rPr>
              <a:t>This attack is </a:t>
            </a:r>
            <a:r>
              <a:rPr lang="en-GB" dirty="0" err="1" smtClean="0">
                <a:latin typeface="Times New Roman" pitchFamily="18" charset="0"/>
                <a:cs typeface="Times New Roman" pitchFamily="18" charset="0"/>
              </a:rPr>
              <a:t>speciﬁcally</a:t>
            </a:r>
            <a:r>
              <a:rPr lang="en-GB" dirty="0" smtClean="0">
                <a:latin typeface="Times New Roman" pitchFamily="18" charset="0"/>
                <a:cs typeface="Times New Roman" pitchFamily="18" charset="0"/>
              </a:rPr>
              <a:t> designed to nuke items. </a:t>
            </a:r>
          </a:p>
          <a:p>
            <a:r>
              <a:rPr lang="en-GB" dirty="0" smtClean="0">
                <a:latin typeface="Times New Roman" pitchFamily="18" charset="0"/>
                <a:cs typeface="Times New Roman" pitchFamily="18" charset="0"/>
              </a:rPr>
              <a:t>The reverse bandwagon attack is a variation of the bandwagon attack, in which widely disliked items are used as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to mount the attack. </a:t>
            </a:r>
          </a:p>
          <a:p>
            <a:r>
              <a:rPr lang="en-GB" dirty="0" smtClean="0">
                <a:latin typeface="Times New Roman" pitchFamily="18" charset="0"/>
                <a:cs typeface="Times New Roman" pitchFamily="18" charset="0"/>
              </a:rPr>
              <a:t>The fact that such items are “widely disliked” means that they have received many ratings. </a:t>
            </a:r>
          </a:p>
          <a:p>
            <a:r>
              <a:rPr lang="en-GB" dirty="0" smtClean="0">
                <a:latin typeface="Times New Roman" pitchFamily="18" charset="0"/>
                <a:cs typeface="Times New Roman" pitchFamily="18" charset="0"/>
              </a:rPr>
              <a:t>For example, if a movie is highly promoted before its release but then turns out to be a box-</a:t>
            </a:r>
            <a:r>
              <a:rPr lang="en-GB" dirty="0" err="1" smtClean="0">
                <a:latin typeface="Times New Roman" pitchFamily="18" charset="0"/>
                <a:cs typeface="Times New Roman" pitchFamily="18" charset="0"/>
              </a:rPr>
              <a:t>oﬃce</a:t>
            </a:r>
            <a:r>
              <a:rPr lang="en-GB" dirty="0" smtClean="0">
                <a:latin typeface="Times New Roman" pitchFamily="18" charset="0"/>
                <a:cs typeface="Times New Roman" pitchFamily="18" charset="0"/>
              </a:rPr>
              <a:t> failure, then it will receive many low ratings. </a:t>
            </a:r>
          </a:p>
          <a:p>
            <a:r>
              <a:rPr lang="en-GB" dirty="0" smtClean="0">
                <a:latin typeface="Times New Roman" pitchFamily="18" charset="0"/>
                <a:cs typeface="Times New Roman" pitchFamily="18" charset="0"/>
              </a:rPr>
              <a:t>These items are selected as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Such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are assigned low ratings together with the nuked item. </a:t>
            </a:r>
          </a:p>
          <a:p>
            <a:r>
              <a:rPr lang="en-GB" dirty="0" smtClean="0">
                <a:latin typeface="Times New Roman" pitchFamily="18" charset="0"/>
                <a:cs typeface="Times New Roman" pitchFamily="18" charset="0"/>
              </a:rPr>
              <a:t>As in the case of the bandwagon attack, it is often not very </a:t>
            </a:r>
            <a:r>
              <a:rPr lang="en-GB" dirty="0" err="1" smtClean="0">
                <a:latin typeface="Times New Roman" pitchFamily="18" charset="0"/>
                <a:cs typeface="Times New Roman" pitchFamily="18" charset="0"/>
              </a:rPr>
              <a:t>diﬃcult</a:t>
            </a:r>
            <a:r>
              <a:rPr lang="en-GB" dirty="0" smtClean="0">
                <a:latin typeface="Times New Roman" pitchFamily="18" charset="0"/>
                <a:cs typeface="Times New Roman" pitchFamily="18" charset="0"/>
              </a:rPr>
              <a:t> to discover such items from other channels. </a:t>
            </a:r>
          </a:p>
          <a:p>
            <a:r>
              <a:rPr lang="en-GB" dirty="0" smtClean="0">
                <a:latin typeface="Times New Roman" pitchFamily="18" charset="0"/>
                <a:cs typeface="Times New Roman" pitchFamily="18" charset="0"/>
              </a:rPr>
              <a:t>This attack works very well as a nuke attack when an item-based collaborative </a:t>
            </a:r>
            <a:r>
              <a:rPr lang="en-GB" dirty="0" err="1" smtClean="0">
                <a:latin typeface="Times New Roman" pitchFamily="18" charset="0"/>
                <a:cs typeface="Times New Roman" pitchFamily="18" charset="0"/>
              </a:rPr>
              <a:t>ﬁltering</a:t>
            </a:r>
            <a:r>
              <a:rPr lang="en-GB" dirty="0" smtClean="0">
                <a:latin typeface="Times New Roman" pitchFamily="18" charset="0"/>
                <a:cs typeface="Times New Roman" pitchFamily="18" charset="0"/>
              </a:rPr>
              <a:t> algorithm is used for recommendation. </a:t>
            </a:r>
          </a:p>
          <a:p>
            <a:endParaRPr lang="en-US"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GB" dirty="0" smtClean="0">
                <a:latin typeface="Times New Roman" pitchFamily="18" charset="0"/>
                <a:cs typeface="Times New Roman" pitchFamily="18" charset="0"/>
              </a:rPr>
              <a:t>Probe Attack</a:t>
            </a:r>
          </a:p>
          <a:p>
            <a:r>
              <a:rPr lang="en-GB" dirty="0" smtClean="0">
                <a:latin typeface="Times New Roman" pitchFamily="18" charset="0"/>
                <a:cs typeface="Times New Roman" pitchFamily="18" charset="0"/>
              </a:rPr>
              <a:t>An important aspect of many of the aforementioned methods is that the ratings are often </a:t>
            </a:r>
            <a:r>
              <a:rPr lang="en-GB" dirty="0" err="1" smtClean="0">
                <a:latin typeface="Times New Roman" pitchFamily="18" charset="0"/>
                <a:cs typeface="Times New Roman" pitchFamily="18" charset="0"/>
              </a:rPr>
              <a:t>artiﬁcially</a:t>
            </a:r>
            <a:r>
              <a:rPr lang="en-GB" dirty="0" smtClean="0">
                <a:latin typeface="Times New Roman" pitchFamily="18" charset="0"/>
                <a:cs typeface="Times New Roman" pitchFamily="18" charset="0"/>
              </a:rPr>
              <a:t> set to values, such as </a:t>
            </a:r>
            <a:r>
              <a:rPr lang="en-GB" dirty="0" err="1" smtClean="0">
                <a:latin typeface="Times New Roman" pitchFamily="18" charset="0"/>
                <a:cs typeface="Times New Roman" pitchFamily="18" charset="0"/>
              </a:rPr>
              <a:t>rmin</a:t>
            </a:r>
            <a:r>
              <a:rPr lang="en-GB" dirty="0" smtClean="0">
                <a:latin typeface="Times New Roman" pitchFamily="18" charset="0"/>
                <a:cs typeface="Times New Roman" pitchFamily="18" charset="0"/>
              </a:rPr>
              <a:t> and </a:t>
            </a:r>
            <a:r>
              <a:rPr lang="en-GB" dirty="0" err="1" smtClean="0">
                <a:latin typeface="Times New Roman" pitchFamily="18" charset="0"/>
                <a:cs typeface="Times New Roman" pitchFamily="18" charset="0"/>
              </a:rPr>
              <a:t>rmin</a:t>
            </a:r>
            <a:r>
              <a:rPr lang="en-GB" dirty="0" smtClean="0">
                <a:latin typeface="Times New Roman" pitchFamily="18" charset="0"/>
                <a:cs typeface="Times New Roman" pitchFamily="18" charset="0"/>
              </a:rPr>
              <a:t> +1, in an identical way across many </a:t>
            </a:r>
            <a:r>
              <a:rPr lang="en-GB" dirty="0" err="1" smtClean="0">
                <a:latin typeface="Times New Roman" pitchFamily="18" charset="0"/>
                <a:cs typeface="Times New Roman" pitchFamily="18" charset="0"/>
              </a:rPr>
              <a:t>proﬁles</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The use of such ratings tends to make the attack rather conspicuous, and therefore easily detectable. </a:t>
            </a:r>
          </a:p>
          <a:p>
            <a:r>
              <a:rPr lang="en-GB" dirty="0" smtClean="0">
                <a:latin typeface="Times New Roman" pitchFamily="18" charset="0"/>
                <a:cs typeface="Times New Roman" pitchFamily="18" charset="0"/>
              </a:rPr>
              <a:t>The probe attack tries to obtain more realistic ratings for items directly from a user-based recommender system in order to use these values in the attack. </a:t>
            </a:r>
          </a:p>
          <a:p>
            <a:r>
              <a:rPr lang="en-GB" dirty="0" smtClean="0">
                <a:latin typeface="Times New Roman" pitchFamily="18" charset="0"/>
                <a:cs typeface="Times New Roman" pitchFamily="18" charset="0"/>
              </a:rPr>
              <a:t>In other words, the operation of a recommender system is probed to mount the attack.</a:t>
            </a:r>
          </a:p>
          <a:p>
            <a:r>
              <a:rPr lang="en-GB" dirty="0" smtClean="0">
                <a:latin typeface="Times New Roman" pitchFamily="18" charset="0"/>
                <a:cs typeface="Times New Roman" pitchFamily="18" charset="0"/>
              </a:rPr>
              <a:t>In the probe attack, a seed </a:t>
            </a:r>
            <a:r>
              <a:rPr lang="en-GB" dirty="0" err="1" smtClean="0">
                <a:latin typeface="Times New Roman" pitchFamily="18" charset="0"/>
                <a:cs typeface="Times New Roman" pitchFamily="18" charset="0"/>
              </a:rPr>
              <a:t>proﬁle</a:t>
            </a:r>
            <a:r>
              <a:rPr lang="en-GB" dirty="0" smtClean="0">
                <a:latin typeface="Times New Roman" pitchFamily="18" charset="0"/>
                <a:cs typeface="Times New Roman" pitchFamily="18" charset="0"/>
              </a:rPr>
              <a:t> is created by the attacker, and the predictions generated by the recommender system are used to learn related items and their ratings. </a:t>
            </a:r>
          </a:p>
          <a:p>
            <a:r>
              <a:rPr lang="en-GB" dirty="0" smtClean="0">
                <a:latin typeface="Times New Roman" pitchFamily="18" charset="0"/>
                <a:cs typeface="Times New Roman" pitchFamily="18" charset="0"/>
              </a:rPr>
              <a:t>Since these recommendations have been generated by user-</a:t>
            </a:r>
            <a:r>
              <a:rPr lang="en-GB" dirty="0" err="1" smtClean="0">
                <a:latin typeface="Times New Roman" pitchFamily="18" charset="0"/>
                <a:cs typeface="Times New Roman" pitchFamily="18" charset="0"/>
              </a:rPr>
              <a:t>neighbors</a:t>
            </a:r>
            <a:r>
              <a:rPr lang="en-GB" dirty="0" smtClean="0">
                <a:latin typeface="Times New Roman" pitchFamily="18" charset="0"/>
                <a:cs typeface="Times New Roman" pitchFamily="18" charset="0"/>
              </a:rPr>
              <a:t> of this seed </a:t>
            </a:r>
            <a:r>
              <a:rPr lang="en-GB" dirty="0" err="1" smtClean="0">
                <a:latin typeface="Times New Roman" pitchFamily="18" charset="0"/>
                <a:cs typeface="Times New Roman" pitchFamily="18" charset="0"/>
              </a:rPr>
              <a:t>proﬁle</a:t>
            </a:r>
            <a:r>
              <a:rPr lang="en-GB" dirty="0" smtClean="0">
                <a:latin typeface="Times New Roman" pitchFamily="18" charset="0"/>
                <a:cs typeface="Times New Roman" pitchFamily="18" charset="0"/>
              </a:rPr>
              <a:t>, they are highly likely to be correlated with the seed </a:t>
            </a:r>
            <a:r>
              <a:rPr lang="en-GB" dirty="0" err="1" smtClean="0">
                <a:latin typeface="Times New Roman" pitchFamily="18" charset="0"/>
                <a:cs typeface="Times New Roman" pitchFamily="18" charset="0"/>
              </a:rPr>
              <a:t>proﬁle</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One can also use this approach to learn the ratings of items within a </a:t>
            </a:r>
            <a:r>
              <a:rPr lang="en-GB" dirty="0" err="1" smtClean="0">
                <a:latin typeface="Times New Roman" pitchFamily="18" charset="0"/>
                <a:cs typeface="Times New Roman" pitchFamily="18" charset="0"/>
              </a:rPr>
              <a:t>speciﬁc</a:t>
            </a:r>
            <a:r>
              <a:rPr lang="en-GB" dirty="0" smtClean="0">
                <a:latin typeface="Times New Roman" pitchFamily="18" charset="0"/>
                <a:cs typeface="Times New Roman" pitchFamily="18" charset="0"/>
              </a:rPr>
              <a:t> genre.</a:t>
            </a:r>
          </a:p>
          <a:p>
            <a:r>
              <a:rPr lang="en-GB" dirty="0" smtClean="0">
                <a:latin typeface="Times New Roman" pitchFamily="18" charset="0"/>
                <a:cs typeface="Times New Roman" pitchFamily="18" charset="0"/>
              </a:rPr>
              <a:t> For example, in a movie recommendation scenario, consider the case where the target item to be pushed or nuked corresponds to action movies. </a:t>
            </a:r>
          </a:p>
          <a:p>
            <a:r>
              <a:rPr lang="en-GB" dirty="0" smtClean="0">
                <a:latin typeface="Times New Roman" pitchFamily="18" charset="0"/>
                <a:cs typeface="Times New Roman" pitchFamily="18" charset="0"/>
              </a:rPr>
              <a:t>The seed </a:t>
            </a:r>
            <a:r>
              <a:rPr lang="en-GB" dirty="0" err="1" smtClean="0">
                <a:latin typeface="Times New Roman" pitchFamily="18" charset="0"/>
                <a:cs typeface="Times New Roman" pitchFamily="18" charset="0"/>
              </a:rPr>
              <a:t>proﬁle</a:t>
            </a:r>
            <a:r>
              <a:rPr lang="en-GB" dirty="0" smtClean="0">
                <a:latin typeface="Times New Roman" pitchFamily="18" charset="0"/>
                <a:cs typeface="Times New Roman" pitchFamily="18" charset="0"/>
              </a:rPr>
              <a:t> might contain the ratings of a set of popular action movies.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8ADA8F3-B0D8-47A4-3507-73F1AE7191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3A28C52-4E36-F459-F457-DFD10F7C0B8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person making the attack on the recommender system is also referred to as the </a:t>
            </a:r>
            <a:r>
              <a:rPr lang="en-US" sz="2400" b="1" i="1" dirty="0">
                <a:latin typeface="Times New Roman" panose="02020603050405020304" pitchFamily="18" charset="0"/>
                <a:cs typeface="Times New Roman" panose="02020603050405020304" pitchFamily="18" charset="0"/>
              </a:rPr>
              <a:t>adversary.</a:t>
            </a:r>
          </a:p>
          <a:p>
            <a:r>
              <a:rPr lang="en-US" sz="2400" dirty="0">
                <a:latin typeface="Times New Roman" panose="02020603050405020304" pitchFamily="18" charset="0"/>
                <a:cs typeface="Times New Roman" panose="02020603050405020304" pitchFamily="18" charset="0"/>
              </a:rPr>
              <a:t>By creating a concerted set of fake feedbacks from many different users, it is possible to change the predictions of the recommender system. </a:t>
            </a:r>
          </a:p>
          <a:p>
            <a:r>
              <a:rPr lang="en-US" sz="2400" dirty="0">
                <a:latin typeface="Times New Roman" panose="02020603050405020304" pitchFamily="18" charset="0"/>
                <a:cs typeface="Times New Roman" panose="02020603050405020304" pitchFamily="18" charset="0"/>
              </a:rPr>
              <a:t>Such users become </a:t>
            </a:r>
            <a:r>
              <a:rPr lang="en-US" sz="2400" i="1" dirty="0">
                <a:latin typeface="Times New Roman" panose="02020603050405020304" pitchFamily="18" charset="0"/>
                <a:cs typeface="Times New Roman" panose="02020603050405020304" pitchFamily="18" charset="0"/>
              </a:rPr>
              <a:t>shills</a:t>
            </a:r>
            <a:r>
              <a:rPr lang="en-US" sz="2400" dirty="0">
                <a:latin typeface="Times New Roman" panose="02020603050405020304" pitchFamily="18" charset="0"/>
                <a:cs typeface="Times New Roman" panose="02020603050405020304" pitchFamily="18" charset="0"/>
              </a:rPr>
              <a:t> in the attack process. Therefore, such attacks are also referred to as </a:t>
            </a:r>
            <a:r>
              <a:rPr lang="en-US" sz="2400" b="1" i="1" dirty="0">
                <a:latin typeface="Times New Roman" panose="02020603050405020304" pitchFamily="18" charset="0"/>
                <a:cs typeface="Times New Roman" panose="02020603050405020304" pitchFamily="18" charset="0"/>
              </a:rPr>
              <a:t>shilling attacks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An adversary would need to create a large number of fake users (or fake profiles) to achieve the desired outcome. </a:t>
            </a:r>
          </a:p>
          <a:p>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profile</a:t>
            </a:r>
            <a:r>
              <a:rPr lang="en-US" sz="2400" dirty="0">
                <a:latin typeface="Times New Roman" panose="02020603050405020304" pitchFamily="18" charset="0"/>
                <a:cs typeface="Times New Roman" panose="02020603050405020304" pitchFamily="18" charset="0"/>
              </a:rPr>
              <a:t> refers to a set of ratings corresponding to a fake user created by the adversary.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69957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400" dirty="0" smtClean="0">
                <a:latin typeface="Times New Roman" pitchFamily="18" charset="0"/>
                <a:cs typeface="Times New Roman" pitchFamily="18" charset="0"/>
              </a:rPr>
              <a:t>The seed </a:t>
            </a:r>
            <a:r>
              <a:rPr lang="en-GB" sz="2400" dirty="0" err="1" smtClean="0">
                <a:latin typeface="Times New Roman" pitchFamily="18" charset="0"/>
                <a:cs typeface="Times New Roman" pitchFamily="18" charset="0"/>
              </a:rPr>
              <a:t>proﬁle</a:t>
            </a:r>
            <a:r>
              <a:rPr lang="en-GB" sz="2400" dirty="0" smtClean="0">
                <a:latin typeface="Times New Roman" pitchFamily="18" charset="0"/>
                <a:cs typeface="Times New Roman" pitchFamily="18" charset="0"/>
              </a:rPr>
              <a:t> can then be extended further by observing the operation of a user-based collaborative </a:t>
            </a:r>
            <a:r>
              <a:rPr lang="en-GB" sz="2400" dirty="0" err="1" smtClean="0">
                <a:latin typeface="Times New Roman" pitchFamily="18" charset="0"/>
                <a:cs typeface="Times New Roman" pitchFamily="18" charset="0"/>
              </a:rPr>
              <a:t>ﬁltering</a:t>
            </a:r>
            <a:r>
              <a:rPr lang="en-GB" sz="2400" dirty="0" smtClean="0">
                <a:latin typeface="Times New Roman" pitchFamily="18" charset="0"/>
                <a:cs typeface="Times New Roman" pitchFamily="18" charset="0"/>
              </a:rPr>
              <a:t> algorithm when the seed </a:t>
            </a:r>
            <a:r>
              <a:rPr lang="en-GB" sz="2400" dirty="0" err="1" smtClean="0">
                <a:latin typeface="Times New Roman" pitchFamily="18" charset="0"/>
                <a:cs typeface="Times New Roman" pitchFamily="18" charset="0"/>
              </a:rPr>
              <a:t>proﬁle</a:t>
            </a:r>
            <a:r>
              <a:rPr lang="en-GB" sz="2400" dirty="0" smtClean="0">
                <a:latin typeface="Times New Roman" pitchFamily="18" charset="0"/>
                <a:cs typeface="Times New Roman" pitchFamily="18" charset="0"/>
              </a:rPr>
              <a:t> is used as the target user. </a:t>
            </a:r>
          </a:p>
          <a:p>
            <a:r>
              <a:rPr lang="en-GB" sz="2400" dirty="0" smtClean="0">
                <a:latin typeface="Times New Roman" pitchFamily="18" charset="0"/>
                <a:cs typeface="Times New Roman" pitchFamily="18" charset="0"/>
              </a:rPr>
              <a:t>The recommended items and their predicted ratings can be used to augment the seed </a:t>
            </a:r>
            <a:r>
              <a:rPr lang="en-GB" sz="2400" dirty="0" err="1" smtClean="0">
                <a:latin typeface="Times New Roman" pitchFamily="18" charset="0"/>
                <a:cs typeface="Times New Roman" pitchFamily="18" charset="0"/>
              </a:rPr>
              <a:t>proﬁle</a:t>
            </a:r>
            <a:r>
              <a:rPr lang="en-GB" sz="2400" dirty="0" smtClean="0">
                <a:latin typeface="Times New Roman" pitchFamily="18" charset="0"/>
                <a:cs typeface="Times New Roman" pitchFamily="18" charset="0"/>
              </a:rPr>
              <a:t> in a realistic way. </a:t>
            </a:r>
          </a:p>
          <a:p>
            <a:r>
              <a:rPr lang="en-GB" sz="2400" dirty="0" smtClean="0">
                <a:latin typeface="Times New Roman" pitchFamily="18" charset="0"/>
                <a:cs typeface="Times New Roman" pitchFamily="18" charset="0"/>
              </a:rPr>
              <a:t>The rating of the target item is set to </a:t>
            </a:r>
            <a:r>
              <a:rPr lang="en-GB" sz="2400" dirty="0" err="1" smtClean="0">
                <a:latin typeface="Times New Roman" pitchFamily="18" charset="0"/>
                <a:cs typeface="Times New Roman" pitchFamily="18" charset="0"/>
              </a:rPr>
              <a:t>rmax</a:t>
            </a:r>
            <a:r>
              <a:rPr lang="en-GB" sz="2400" dirty="0" smtClean="0">
                <a:latin typeface="Times New Roman" pitchFamily="18" charset="0"/>
                <a:cs typeface="Times New Roman" pitchFamily="18" charset="0"/>
              </a:rPr>
              <a:t> or </a:t>
            </a:r>
            <a:r>
              <a:rPr lang="en-GB" sz="2400" dirty="0" err="1" smtClean="0">
                <a:latin typeface="Times New Roman" pitchFamily="18" charset="0"/>
                <a:cs typeface="Times New Roman" pitchFamily="18" charset="0"/>
              </a:rPr>
              <a:t>rmin</a:t>
            </a:r>
            <a:r>
              <a:rPr lang="en-GB" sz="2400" dirty="0" smtClean="0">
                <a:latin typeface="Times New Roman" pitchFamily="18" charset="0"/>
                <a:cs typeface="Times New Roman" pitchFamily="18" charset="0"/>
              </a:rPr>
              <a:t>, depending on whether it is pushed or nuked, respectively. </a:t>
            </a:r>
          </a:p>
          <a:p>
            <a:r>
              <a:rPr lang="en-GB" sz="2400" dirty="0" smtClean="0">
                <a:latin typeface="Times New Roman" pitchFamily="18" charset="0"/>
                <a:cs typeface="Times New Roman" pitchFamily="18" charset="0"/>
              </a:rPr>
              <a:t>The ratings of other </a:t>
            </a:r>
            <a:r>
              <a:rPr lang="en-GB" sz="2400" dirty="0" err="1" smtClean="0">
                <a:latin typeface="Times New Roman" pitchFamily="18" charset="0"/>
                <a:cs typeface="Times New Roman" pitchFamily="18" charset="0"/>
              </a:rPr>
              <a:t>ﬁller</a:t>
            </a:r>
            <a:r>
              <a:rPr lang="en-GB" sz="2400" dirty="0" smtClean="0">
                <a:latin typeface="Times New Roman" pitchFamily="18" charset="0"/>
                <a:cs typeface="Times New Roman" pitchFamily="18" charset="0"/>
              </a:rPr>
              <a:t> items learned from the probing approach are set to the average values predicted by the recommender system.</a:t>
            </a:r>
            <a:endParaRPr lang="en-US" sz="2400" dirty="0" smtClean="0">
              <a:latin typeface="Times New Roman" pitchFamily="18" charset="0"/>
              <a:cs typeface="Times New Roman" pitchFamily="18" charset="0"/>
            </a:endParaRPr>
          </a:p>
          <a:p>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GB" dirty="0" smtClean="0">
                <a:latin typeface="Times New Roman" pitchFamily="18" charset="0"/>
                <a:cs typeface="Times New Roman" pitchFamily="18" charset="0"/>
              </a:rPr>
              <a:t>Segment Attack</a:t>
            </a:r>
          </a:p>
          <a:p>
            <a:r>
              <a:rPr lang="en-GB" dirty="0" smtClean="0">
                <a:latin typeface="Times New Roman" pitchFamily="18" charset="0"/>
                <a:cs typeface="Times New Roman" pitchFamily="18" charset="0"/>
              </a:rPr>
              <a:t>Almost all the aforementioned attack methods work </a:t>
            </a:r>
            <a:r>
              <a:rPr lang="en-GB" dirty="0" err="1" smtClean="0">
                <a:latin typeface="Times New Roman" pitchFamily="18" charset="0"/>
                <a:cs typeface="Times New Roman" pitchFamily="18" charset="0"/>
              </a:rPr>
              <a:t>eﬀectively</a:t>
            </a:r>
            <a:r>
              <a:rPr lang="en-GB" dirty="0" smtClean="0">
                <a:latin typeface="Times New Roman" pitchFamily="18" charset="0"/>
                <a:cs typeface="Times New Roman" pitchFamily="18" charset="0"/>
              </a:rPr>
              <a:t> with user-based collaborative </a:t>
            </a:r>
            <a:r>
              <a:rPr lang="en-GB" dirty="0" err="1" smtClean="0">
                <a:latin typeface="Times New Roman" pitchFamily="18" charset="0"/>
                <a:cs typeface="Times New Roman" pitchFamily="18" charset="0"/>
              </a:rPr>
              <a:t>ﬁltering</a:t>
            </a:r>
            <a:r>
              <a:rPr lang="en-GB" dirty="0" smtClean="0">
                <a:latin typeface="Times New Roman" pitchFamily="18" charset="0"/>
                <a:cs typeface="Times New Roman" pitchFamily="18" charset="0"/>
              </a:rPr>
              <a:t> algorithms, but they do not work quite as </a:t>
            </a:r>
            <a:r>
              <a:rPr lang="en-GB" dirty="0" err="1" smtClean="0">
                <a:latin typeface="Times New Roman" pitchFamily="18" charset="0"/>
                <a:cs typeface="Times New Roman" pitchFamily="18" charset="0"/>
              </a:rPr>
              <a:t>eﬀectively</a:t>
            </a:r>
            <a:r>
              <a:rPr lang="en-GB" dirty="0" smtClean="0">
                <a:latin typeface="Times New Roman" pitchFamily="18" charset="0"/>
                <a:cs typeface="Times New Roman" pitchFamily="18" charset="0"/>
              </a:rPr>
              <a:t> with item-based algorithms. </a:t>
            </a:r>
          </a:p>
          <a:p>
            <a:r>
              <a:rPr lang="en-GB" dirty="0" smtClean="0">
                <a:latin typeface="Times New Roman" pitchFamily="18" charset="0"/>
                <a:cs typeface="Times New Roman" pitchFamily="18" charset="0"/>
              </a:rPr>
              <a:t>The only exception is the reverse bandwagon attack, which is designed only to nuke items, but not to push items. </a:t>
            </a:r>
          </a:p>
          <a:p>
            <a:r>
              <a:rPr lang="en-GB" dirty="0" smtClean="0">
                <a:latin typeface="Times New Roman" pitchFamily="18" charset="0"/>
                <a:cs typeface="Times New Roman" pitchFamily="18" charset="0"/>
              </a:rPr>
              <a:t>It is generally harder to attack item-based collaborative </a:t>
            </a:r>
            <a:r>
              <a:rPr lang="en-GB" dirty="0" err="1" smtClean="0">
                <a:latin typeface="Times New Roman" pitchFamily="18" charset="0"/>
                <a:cs typeface="Times New Roman" pitchFamily="18" charset="0"/>
              </a:rPr>
              <a:t>ﬁltering</a:t>
            </a:r>
            <a:r>
              <a:rPr lang="en-GB" dirty="0" smtClean="0">
                <a:latin typeface="Times New Roman" pitchFamily="18" charset="0"/>
                <a:cs typeface="Times New Roman" pitchFamily="18" charset="0"/>
              </a:rPr>
              <a:t> algorithms. One of the reasons for this phenomenon is that an item-based algorithm leverages the target user’s own ratings in order to make attacks. </a:t>
            </a:r>
          </a:p>
          <a:p>
            <a:r>
              <a:rPr lang="en-GB" dirty="0" smtClean="0">
                <a:latin typeface="Times New Roman" pitchFamily="18" charset="0"/>
                <a:cs typeface="Times New Roman" pitchFamily="18" charset="0"/>
              </a:rPr>
              <a:t>The target user is always an authentic user. Obviously, one cannot use fake </a:t>
            </a:r>
            <a:r>
              <a:rPr lang="en-GB" dirty="0" err="1" smtClean="0">
                <a:latin typeface="Times New Roman" pitchFamily="18" charset="0"/>
                <a:cs typeface="Times New Roman" pitchFamily="18" charset="0"/>
              </a:rPr>
              <a:t>proﬁle</a:t>
            </a:r>
            <a:r>
              <a:rPr lang="en-GB" dirty="0" smtClean="0">
                <a:latin typeface="Times New Roman" pitchFamily="18" charset="0"/>
                <a:cs typeface="Times New Roman" pitchFamily="18" charset="0"/>
              </a:rPr>
              <a:t> injection to manipulate a genuine user’s </a:t>
            </a:r>
            <a:r>
              <a:rPr lang="en-GB" dirty="0" err="1" smtClean="0">
                <a:latin typeface="Times New Roman" pitchFamily="18" charset="0"/>
                <a:cs typeface="Times New Roman" pitchFamily="18" charset="0"/>
              </a:rPr>
              <a:t>speciﬁed</a:t>
            </a:r>
            <a:r>
              <a:rPr lang="en-GB" dirty="0" smtClean="0">
                <a:latin typeface="Times New Roman" pitchFamily="18" charset="0"/>
                <a:cs typeface="Times New Roman" pitchFamily="18" charset="0"/>
              </a:rPr>
              <a:t> ratings.</a:t>
            </a:r>
          </a:p>
          <a:p>
            <a:r>
              <a:rPr lang="en-GB" dirty="0" smtClean="0">
                <a:latin typeface="Times New Roman" pitchFamily="18" charset="0"/>
                <a:cs typeface="Times New Roman" pitchFamily="18" charset="0"/>
              </a:rPr>
              <a:t> However, it is possible to change the peer items with the use of fake </a:t>
            </a:r>
            <a:r>
              <a:rPr lang="en-GB" dirty="0" err="1" smtClean="0">
                <a:latin typeface="Times New Roman" pitchFamily="18" charset="0"/>
                <a:cs typeface="Times New Roman" pitchFamily="18" charset="0"/>
              </a:rPr>
              <a:t>proﬁles</a:t>
            </a:r>
            <a:r>
              <a:rPr lang="en-GB" dirty="0" smtClean="0">
                <a:latin typeface="Times New Roman" pitchFamily="18" charset="0"/>
                <a:cs typeface="Times New Roman" pitchFamily="18" charset="0"/>
              </a:rPr>
              <a:t>. </a:t>
            </a:r>
          </a:p>
          <a:p>
            <a:r>
              <a:rPr lang="en-GB" dirty="0" smtClean="0">
                <a:latin typeface="Times New Roman" pitchFamily="18" charset="0"/>
                <a:cs typeface="Times New Roman" pitchFamily="18" charset="0"/>
              </a:rPr>
              <a:t>Changing the peer items has an </a:t>
            </a:r>
            <a:r>
              <a:rPr lang="en-GB" dirty="0" err="1" smtClean="0">
                <a:latin typeface="Times New Roman" pitchFamily="18" charset="0"/>
                <a:cs typeface="Times New Roman" pitchFamily="18" charset="0"/>
              </a:rPr>
              <a:t>eﬀect</a:t>
            </a:r>
            <a:r>
              <a:rPr lang="en-GB" dirty="0" smtClean="0">
                <a:latin typeface="Times New Roman" pitchFamily="18" charset="0"/>
                <a:cs typeface="Times New Roman" pitchFamily="18" charset="0"/>
              </a:rPr>
              <a:t> on the quality of the predicted ratings. </a:t>
            </a:r>
          </a:p>
          <a:p>
            <a:r>
              <a:rPr lang="en-GB" dirty="0" smtClean="0">
                <a:latin typeface="Times New Roman" pitchFamily="18" charset="0"/>
                <a:cs typeface="Times New Roman" pitchFamily="18" charset="0"/>
              </a:rPr>
              <a:t>In the segment attack, the attacker uses their domain knowledge to identify a targeted set of users (i.e., users with </a:t>
            </a:r>
            <a:r>
              <a:rPr lang="en-GB" dirty="0" err="1" smtClean="0">
                <a:latin typeface="Times New Roman" pitchFamily="18" charset="0"/>
                <a:cs typeface="Times New Roman" pitchFamily="18" charset="0"/>
              </a:rPr>
              <a:t>speciﬁc</a:t>
            </a:r>
            <a:r>
              <a:rPr lang="en-GB" dirty="0" smtClean="0">
                <a:latin typeface="Times New Roman" pitchFamily="18" charset="0"/>
                <a:cs typeface="Times New Roman" pitchFamily="18" charset="0"/>
              </a:rPr>
              <a:t> interests) to which they push the item.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GB" dirty="0" smtClean="0">
                <a:latin typeface="Times New Roman" pitchFamily="18" charset="0"/>
                <a:cs typeface="Times New Roman" pitchFamily="18" charset="0"/>
              </a:rPr>
              <a:t>For example, the attacker might decide to push a historical movie, such as Gladiator, to users who have liked historical movies in the past. </a:t>
            </a:r>
          </a:p>
          <a:p>
            <a:r>
              <a:rPr lang="en-GB" dirty="0" smtClean="0">
                <a:latin typeface="Times New Roman" pitchFamily="18" charset="0"/>
                <a:cs typeface="Times New Roman" pitchFamily="18" charset="0"/>
              </a:rPr>
              <a:t>Note that the relevant genre for a particular movie is often common knowledge, and it does not require any </a:t>
            </a:r>
            <a:r>
              <a:rPr lang="en-GB" dirty="0" err="1" smtClean="0">
                <a:latin typeface="Times New Roman" pitchFamily="18" charset="0"/>
                <a:cs typeface="Times New Roman" pitchFamily="18" charset="0"/>
              </a:rPr>
              <a:t>speciﬁc</a:t>
            </a:r>
            <a:r>
              <a:rPr lang="en-GB" dirty="0" smtClean="0">
                <a:latin typeface="Times New Roman" pitchFamily="18" charset="0"/>
                <a:cs typeface="Times New Roman" pitchFamily="18" charset="0"/>
              </a:rPr>
              <a:t> information from the ratings matrix. T</a:t>
            </a:r>
          </a:p>
          <a:p>
            <a:r>
              <a:rPr lang="en-GB" dirty="0" err="1" smtClean="0">
                <a:latin typeface="Times New Roman" pitchFamily="18" charset="0"/>
                <a:cs typeface="Times New Roman" pitchFamily="18" charset="0"/>
              </a:rPr>
              <a:t>herefore</a:t>
            </a:r>
            <a:r>
              <a:rPr lang="en-GB" dirty="0" smtClean="0">
                <a:latin typeface="Times New Roman" pitchFamily="18" charset="0"/>
                <a:cs typeface="Times New Roman" pitchFamily="18" charset="0"/>
              </a:rPr>
              <a:t>, the </a:t>
            </a:r>
            <a:r>
              <a:rPr lang="en-GB" dirty="0" err="1" smtClean="0">
                <a:latin typeface="Times New Roman" pitchFamily="18" charset="0"/>
                <a:cs typeface="Times New Roman" pitchFamily="18" charset="0"/>
              </a:rPr>
              <a:t>ﬁrst</a:t>
            </a:r>
            <a:r>
              <a:rPr lang="en-GB" dirty="0" smtClean="0">
                <a:latin typeface="Times New Roman" pitchFamily="18" charset="0"/>
                <a:cs typeface="Times New Roman" pitchFamily="18" charset="0"/>
              </a:rPr>
              <a:t> step for the attacker is to determine which segment (i.e., category or genre) of items are the closest to a given item. </a:t>
            </a:r>
          </a:p>
          <a:p>
            <a:r>
              <a:rPr lang="en-GB" dirty="0" smtClean="0">
                <a:latin typeface="Times New Roman" pitchFamily="18" charset="0"/>
                <a:cs typeface="Times New Roman" pitchFamily="18" charset="0"/>
              </a:rPr>
              <a:t>Such items are assigned the maximum possible rating together with the pushed item. </a:t>
            </a:r>
          </a:p>
          <a:p>
            <a:r>
              <a:rPr lang="en-GB" dirty="0" smtClean="0">
                <a:latin typeface="Times New Roman" pitchFamily="18" charset="0"/>
                <a:cs typeface="Times New Roman" pitchFamily="18" charset="0"/>
              </a:rPr>
              <a:t>An additional set of sampled </a:t>
            </a:r>
            <a:r>
              <a:rPr lang="en-GB" dirty="0" err="1" smtClean="0">
                <a:latin typeface="Times New Roman" pitchFamily="18" charset="0"/>
                <a:cs typeface="Times New Roman" pitchFamily="18" charset="0"/>
              </a:rPr>
              <a:t>ﬁller</a:t>
            </a:r>
            <a:r>
              <a:rPr lang="en-GB" dirty="0" smtClean="0">
                <a:latin typeface="Times New Roman" pitchFamily="18" charset="0"/>
                <a:cs typeface="Times New Roman" pitchFamily="18" charset="0"/>
              </a:rPr>
              <a:t> items are assigned the minimum rating. </a:t>
            </a:r>
          </a:p>
          <a:p>
            <a:r>
              <a:rPr lang="en-GB" dirty="0" smtClean="0">
                <a:latin typeface="Times New Roman" pitchFamily="18" charset="0"/>
                <a:cs typeface="Times New Roman" pitchFamily="18" charset="0"/>
              </a:rPr>
              <a:t>This maximizes the variations in the item similarities towards items of the same genre. </a:t>
            </a:r>
          </a:p>
          <a:p>
            <a:r>
              <a:rPr lang="en-GB" dirty="0" smtClean="0">
                <a:latin typeface="Times New Roman" pitchFamily="18" charset="0"/>
                <a:cs typeface="Times New Roman" pitchFamily="18" charset="0"/>
              </a:rPr>
              <a:t>The basic idea is for the attacker to make sure that only very similar items are used in the item-based recommendation process.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400" b="1" dirty="0" smtClean="0">
                <a:latin typeface="Times New Roman" pitchFamily="18" charset="0"/>
                <a:cs typeface="Times New Roman" pitchFamily="18" charset="0"/>
              </a:rPr>
              <a:t>How Does a Segment Attack Work?</a:t>
            </a:r>
          </a:p>
          <a:p>
            <a:r>
              <a:rPr lang="en-GB" sz="2400" b="1" dirty="0" smtClean="0">
                <a:latin typeface="Times New Roman" pitchFamily="18" charset="0"/>
                <a:cs typeface="Times New Roman" pitchFamily="18" charset="0"/>
              </a:rPr>
              <a:t>Identify the Target Item</a:t>
            </a:r>
            <a:r>
              <a:rPr lang="en-GB" sz="2400" dirty="0" smtClean="0">
                <a:latin typeface="Times New Roman" pitchFamily="18" charset="0"/>
                <a:cs typeface="Times New Roman" pitchFamily="18" charset="0"/>
              </a:rPr>
              <a:t>: Select the item you want to promote.</a:t>
            </a:r>
          </a:p>
          <a:p>
            <a:r>
              <a:rPr lang="en-GB" sz="2400" b="1" dirty="0" smtClean="0">
                <a:latin typeface="Times New Roman" pitchFamily="18" charset="0"/>
                <a:cs typeface="Times New Roman" pitchFamily="18" charset="0"/>
              </a:rPr>
              <a:t>Determine the Relevant Segment</a:t>
            </a:r>
            <a:r>
              <a:rPr lang="en-GB" sz="2400" dirty="0" smtClean="0">
                <a:latin typeface="Times New Roman" pitchFamily="18" charset="0"/>
                <a:cs typeface="Times New Roman" pitchFamily="18" charset="0"/>
              </a:rPr>
              <a:t>: Identify the category or genre of items that are most similar to the target item. For instance, if the target item is a historical movie like "Gladiator," identify other historical movies.</a:t>
            </a:r>
          </a:p>
          <a:p>
            <a:r>
              <a:rPr lang="en-GB" sz="2400" b="1" dirty="0" smtClean="0">
                <a:latin typeface="Times New Roman" pitchFamily="18" charset="0"/>
                <a:cs typeface="Times New Roman" pitchFamily="18" charset="0"/>
              </a:rPr>
              <a:t>Assign Ratings to the Segment</a:t>
            </a:r>
            <a:r>
              <a:rPr lang="en-GB" sz="2400" dirty="0" smtClean="0">
                <a:latin typeface="Times New Roman" pitchFamily="18" charset="0"/>
                <a:cs typeface="Times New Roman" pitchFamily="18" charset="0"/>
              </a:rPr>
              <a:t>:</a:t>
            </a:r>
          </a:p>
          <a:p>
            <a:pPr lvl="1"/>
            <a:r>
              <a:rPr lang="en-GB" dirty="0" smtClean="0">
                <a:latin typeface="Times New Roman" pitchFamily="18" charset="0"/>
                <a:cs typeface="Times New Roman" pitchFamily="18" charset="0"/>
              </a:rPr>
              <a:t>Set the ratings of items within the same segment as the target item to the maximum possible value (</a:t>
            </a:r>
            <a:r>
              <a:rPr lang="en-GB" dirty="0" err="1" smtClean="0">
                <a:latin typeface="Times New Roman" pitchFamily="18" charset="0"/>
                <a:cs typeface="Times New Roman" pitchFamily="18" charset="0"/>
              </a:rPr>
              <a:t>rmax</a:t>
            </a:r>
            <a:r>
              <a:rPr lang="en-GB" dirty="0" smtClean="0">
                <a:latin typeface="Times New Roman" pitchFamily="18" charset="0"/>
                <a:cs typeface="Times New Roman" pitchFamily="18" charset="0"/>
              </a:rPr>
              <a:t>).</a:t>
            </a:r>
          </a:p>
          <a:p>
            <a:pPr lvl="1"/>
            <a:r>
              <a:rPr lang="en-GB" dirty="0" smtClean="0">
                <a:latin typeface="Times New Roman" pitchFamily="18" charset="0"/>
                <a:cs typeface="Times New Roman" pitchFamily="18" charset="0"/>
              </a:rPr>
              <a:t>Select a set of unrelated items (filler items) and assign them the minimum rating value (</a:t>
            </a:r>
            <a:r>
              <a:rPr lang="en-GB" dirty="0" err="1" smtClean="0">
                <a:latin typeface="Times New Roman" pitchFamily="18" charset="0"/>
                <a:cs typeface="Times New Roman" pitchFamily="18" charset="0"/>
              </a:rPr>
              <a:t>rmin</a:t>
            </a:r>
            <a:r>
              <a:rPr lang="en-GB" dirty="0" smtClean="0">
                <a:latin typeface="Times New Roman" pitchFamily="18" charset="0"/>
                <a:cs typeface="Times New Roman" pitchFamily="18" charset="0"/>
              </a:rPr>
              <a:t>).</a:t>
            </a:r>
          </a:p>
          <a:p>
            <a:pPr>
              <a:buNone/>
            </a:pPr>
            <a:endParaRPr lang="en-GB" sz="2400" dirty="0" smtClean="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dirty="0" smtClean="0">
                <a:latin typeface="Times New Roman" pitchFamily="18" charset="0"/>
                <a:cs typeface="Times New Roman" pitchFamily="18" charset="0"/>
              </a:rPr>
              <a:t>Advantages</a:t>
            </a:r>
            <a:r>
              <a:rPr lang="en-GB" dirty="0" smtClean="0">
                <a:latin typeface="Times New Roman" pitchFamily="18" charset="0"/>
                <a:cs typeface="Times New Roman" pitchFamily="18" charset="0"/>
              </a:rPr>
              <a:t>:</a:t>
            </a:r>
          </a:p>
          <a:p>
            <a:pPr lvl="1"/>
            <a:r>
              <a:rPr lang="en-GB" dirty="0" smtClean="0">
                <a:latin typeface="Times New Roman" pitchFamily="18" charset="0"/>
                <a:cs typeface="Times New Roman" pitchFamily="18" charset="0"/>
              </a:rPr>
              <a:t>Effective for item-based collaborative filtering algorithms.</a:t>
            </a:r>
          </a:p>
          <a:p>
            <a:pPr lvl="1"/>
            <a:r>
              <a:rPr lang="en-GB" dirty="0" smtClean="0">
                <a:latin typeface="Times New Roman" pitchFamily="18" charset="0"/>
                <a:cs typeface="Times New Roman" pitchFamily="18" charset="0"/>
              </a:rPr>
              <a:t>Leverages common knowledge about item genres or categories, requiring less specific data about individual ratings.</a:t>
            </a:r>
          </a:p>
          <a:p>
            <a:pPr lvl="1"/>
            <a:r>
              <a:rPr lang="en-GB" dirty="0" smtClean="0">
                <a:latin typeface="Times New Roman" pitchFamily="18" charset="0"/>
                <a:cs typeface="Times New Roman" pitchFamily="18" charset="0"/>
              </a:rPr>
              <a:t>Can be used for push attacks with a higher success rate.</a:t>
            </a:r>
          </a:p>
          <a:p>
            <a:r>
              <a:rPr lang="en-GB" b="1" dirty="0" smtClean="0">
                <a:latin typeface="Times New Roman" pitchFamily="18" charset="0"/>
                <a:cs typeface="Times New Roman" pitchFamily="18" charset="0"/>
              </a:rPr>
              <a:t>Limitations</a:t>
            </a:r>
            <a:r>
              <a:rPr lang="en-GB" dirty="0" smtClean="0">
                <a:latin typeface="Times New Roman" pitchFamily="18" charset="0"/>
                <a:cs typeface="Times New Roman" pitchFamily="18" charset="0"/>
              </a:rPr>
              <a:t>:</a:t>
            </a:r>
          </a:p>
          <a:p>
            <a:pPr lvl="1"/>
            <a:r>
              <a:rPr lang="en-GB" dirty="0" smtClean="0">
                <a:latin typeface="Times New Roman" pitchFamily="18" charset="0"/>
                <a:cs typeface="Times New Roman" pitchFamily="18" charset="0"/>
              </a:rPr>
              <a:t>Requires some domain knowledge to identify the relevant segment.</a:t>
            </a:r>
          </a:p>
          <a:p>
            <a:pPr lvl="1"/>
            <a:r>
              <a:rPr lang="en-GB" dirty="0" smtClean="0">
                <a:latin typeface="Times New Roman" pitchFamily="18" charset="0"/>
                <a:cs typeface="Times New Roman" pitchFamily="18" charset="0"/>
              </a:rPr>
              <a:t>Less effective for nuke attacks compared to push attacks.</a:t>
            </a:r>
          </a:p>
          <a:p>
            <a:pPr lvl="1"/>
            <a:r>
              <a:rPr lang="en-GB" dirty="0" smtClean="0">
                <a:latin typeface="Times New Roman" pitchFamily="18" charset="0"/>
                <a:cs typeface="Times New Roman" pitchFamily="18" charset="0"/>
              </a:rPr>
              <a:t>Might still be detectable if the pattern of maximum and minimum ratings is too obvious.</a:t>
            </a:r>
          </a:p>
          <a:p>
            <a:pPr>
              <a:buNone/>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B02F2-001F-BE8A-E84D-230892B6D7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BC97D0D-7814-4251-0A2D-59A89DB436A2}"/>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number of injected profiles may depend on the specific recommendation algorithm being attacked, and the specific approach used to attack it. </a:t>
            </a:r>
          </a:p>
          <a:p>
            <a:r>
              <a:rPr lang="en-US" sz="2400" dirty="0">
                <a:latin typeface="Times New Roman" panose="02020603050405020304" pitchFamily="18" charset="0"/>
                <a:cs typeface="Times New Roman" panose="02020603050405020304" pitchFamily="18" charset="0"/>
              </a:rPr>
              <a:t>An attack that requires a </a:t>
            </a:r>
            <a:r>
              <a:rPr lang="en-US" sz="2400" i="1" dirty="0">
                <a:latin typeface="Times New Roman" panose="02020603050405020304" pitchFamily="18" charset="0"/>
                <a:cs typeface="Times New Roman" panose="02020603050405020304" pitchFamily="18" charset="0"/>
              </a:rPr>
              <a:t>smaller number of injected profiles </a:t>
            </a:r>
            <a:r>
              <a:rPr lang="en-US" sz="2400" dirty="0">
                <a:latin typeface="Times New Roman" panose="02020603050405020304" pitchFamily="18" charset="0"/>
                <a:cs typeface="Times New Roman" panose="02020603050405020304" pitchFamily="18" charset="0"/>
              </a:rPr>
              <a:t>is referred to as an </a:t>
            </a:r>
            <a:r>
              <a:rPr lang="en-US" sz="2400" i="1" dirty="0">
                <a:latin typeface="Times New Roman" panose="02020603050405020304" pitchFamily="18" charset="0"/>
                <a:cs typeface="Times New Roman" panose="02020603050405020304" pitchFamily="18" charset="0"/>
              </a:rPr>
              <a:t>efficient attack</a:t>
            </a:r>
            <a:r>
              <a:rPr lang="en-US" sz="2400" dirty="0">
                <a:latin typeface="Times New Roman" panose="02020603050405020304" pitchFamily="18" charset="0"/>
                <a:cs typeface="Times New Roman" panose="02020603050405020304" pitchFamily="18" charset="0"/>
              </a:rPr>
              <a:t> because such attacks are often difficult to detect. </a:t>
            </a:r>
          </a:p>
          <a:p>
            <a:r>
              <a:rPr lang="en-US" sz="2400" dirty="0">
                <a:latin typeface="Times New Roman" panose="02020603050405020304" pitchFamily="18" charset="0"/>
                <a:cs typeface="Times New Roman" panose="02020603050405020304" pitchFamily="18" charset="0"/>
              </a:rPr>
              <a:t>If an attack requires </a:t>
            </a:r>
            <a:r>
              <a:rPr lang="en-US" sz="2400" i="1" dirty="0">
                <a:latin typeface="Times New Roman" panose="02020603050405020304" pitchFamily="18" charset="0"/>
                <a:cs typeface="Times New Roman" panose="02020603050405020304" pitchFamily="18" charset="0"/>
              </a:rPr>
              <a:t>a large number of injected profiles</a:t>
            </a:r>
            <a:r>
              <a:rPr lang="en-US" sz="2400" dirty="0">
                <a:latin typeface="Times New Roman" panose="02020603050405020304" pitchFamily="18" charset="0"/>
                <a:cs typeface="Times New Roman" panose="02020603050405020304" pitchFamily="18" charset="0"/>
              </a:rPr>
              <a:t>, then such an attack is </a:t>
            </a:r>
            <a:r>
              <a:rPr lang="en-US" sz="2400" i="1" dirty="0" smtClean="0">
                <a:latin typeface="Times New Roman" panose="02020603050405020304" pitchFamily="18" charset="0"/>
                <a:cs typeface="Times New Roman" panose="02020603050405020304" pitchFamily="18" charset="0"/>
              </a:rPr>
              <a:t>inefficient attack </a:t>
            </a:r>
            <a:r>
              <a:rPr lang="en-US" sz="2400" i="1" dirty="0">
                <a:latin typeface="Times New Roman" panose="02020603050405020304" pitchFamily="18" charset="0"/>
                <a:cs typeface="Times New Roman" panose="02020603050405020304" pitchFamily="18" charset="0"/>
              </a:rPr>
              <a:t>.</a:t>
            </a:r>
          </a:p>
          <a:p>
            <a:endParaRPr lang="en-US" sz="2400" i="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effectiveness of the attacks may depend on the specific recommendation algorithm being used.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recommendation algorithms are more robust to attacks than others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087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17C3A-5228-D811-A62B-6F8A8A2072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68BFB93-48A1-FCBA-1872-0CF140F765B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Attacks can also be classified based on the </a:t>
            </a:r>
            <a:r>
              <a:rPr lang="en-US" sz="2400" i="1" dirty="0">
                <a:latin typeface="Times New Roman" panose="02020603050405020304" pitchFamily="18" charset="0"/>
                <a:cs typeface="Times New Roman" panose="02020603050405020304" pitchFamily="18" charset="0"/>
              </a:rPr>
              <a:t>amount of knowledge </a:t>
            </a:r>
            <a:r>
              <a:rPr lang="en-US" sz="2400" dirty="0">
                <a:latin typeface="Times New Roman" panose="02020603050405020304" pitchFamily="18" charset="0"/>
                <a:cs typeface="Times New Roman" panose="02020603050405020304" pitchFamily="18" charset="0"/>
              </a:rPr>
              <a:t>required to mount them successfully. </a:t>
            </a:r>
          </a:p>
          <a:p>
            <a:pPr lvl="1"/>
            <a:r>
              <a:rPr lang="en-US" sz="2000" dirty="0">
                <a:latin typeface="Times New Roman" panose="02020603050405020304" pitchFamily="18" charset="0"/>
                <a:cs typeface="Times New Roman" panose="02020603050405020304" pitchFamily="18" charset="0"/>
              </a:rPr>
              <a:t>low-knowledge attacks</a:t>
            </a:r>
          </a:p>
          <a:p>
            <a:pPr lvl="1"/>
            <a:r>
              <a:rPr lang="en-US" sz="2000" dirty="0">
                <a:latin typeface="Times New Roman" panose="02020603050405020304" pitchFamily="18" charset="0"/>
                <a:cs typeface="Times New Roman" panose="02020603050405020304" pitchFamily="18" charset="0"/>
              </a:rPr>
              <a:t>high knowledge attacks</a:t>
            </a:r>
          </a:p>
          <a:p>
            <a:r>
              <a:rPr lang="en-US" sz="2400" dirty="0">
                <a:latin typeface="Times New Roman" panose="02020603050405020304" pitchFamily="18" charset="0"/>
                <a:cs typeface="Times New Roman" panose="02020603050405020304" pitchFamily="18" charset="0"/>
              </a:rPr>
              <a:t>Some attacks require only limited knowledge about the ratings distribution. Such attacks are referred to as low-knowledge attacks.</a:t>
            </a:r>
          </a:p>
          <a:p>
            <a:r>
              <a:rPr lang="en-US" sz="2400" dirty="0">
                <a:latin typeface="Times New Roman" panose="02020603050405020304" pitchFamily="18" charset="0"/>
                <a:cs typeface="Times New Roman" panose="02020603050405020304" pitchFamily="18" charset="0"/>
              </a:rPr>
              <a:t>Attacks that require a large amount of knowledge about the ratings distribution are referred to as high knowledge attacks.</a:t>
            </a:r>
          </a:p>
          <a:p>
            <a:pPr marL="0" indent="0">
              <a:buNone/>
            </a:pP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If adversaries have more knowledge about the ratings distribution, then they can generally make more efficient attacks</a:t>
            </a:r>
            <a:r>
              <a:rPr lang="en-US" sz="1600" dirty="0"/>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78063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0926B-AE72-4D3D-DB30-410D8A1A6EE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Understanding the Trade-Offs in Attack Models</a:t>
            </a:r>
          </a:p>
        </p:txBody>
      </p:sp>
      <p:sp>
        <p:nvSpPr>
          <p:cNvPr id="3" name="Content Placeholder 2">
            <a:extLst>
              <a:ext uri="{FF2B5EF4-FFF2-40B4-BE49-F238E27FC236}">
                <a16:creationId xmlns:a16="http://schemas.microsoft.com/office/drawing/2014/main" xmlns="" id="{84372968-15E0-2AEE-DE5F-644E617A67E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Example 1- Naïve attack</a:t>
            </a:r>
          </a:p>
          <a:p>
            <a:r>
              <a:rPr lang="en-US" sz="2400" dirty="0">
                <a:latin typeface="Times New Roman" panose="02020603050405020304" pitchFamily="18" charset="0"/>
                <a:cs typeface="Times New Roman" panose="02020603050405020304" pitchFamily="18" charset="0"/>
              </a:rPr>
              <a:t>5 items and 6 (real) users. </a:t>
            </a:r>
          </a:p>
          <a:p>
            <a:r>
              <a:rPr lang="en-US" sz="2400" dirty="0">
                <a:latin typeface="Times New Roman" panose="02020603050405020304" pitchFamily="18" charset="0"/>
                <a:cs typeface="Times New Roman" panose="02020603050405020304" pitchFamily="18" charset="0"/>
              </a:rPr>
              <a:t>The ratings are all drawn from the range of 1 to 7, where 1 indicates extreme dislike and 7 indicates extreme like.</a:t>
            </a:r>
          </a:p>
          <a:p>
            <a:r>
              <a:rPr lang="en-US" sz="2400" dirty="0">
                <a:latin typeface="Times New Roman" panose="02020603050405020304" pitchFamily="18" charset="0"/>
                <a:cs typeface="Times New Roman" panose="02020603050405020304" pitchFamily="18" charset="0"/>
              </a:rPr>
              <a:t> Furthermore, an attacker has injected 5 fake profiles, which are denoted with the labels Fake-1, Fake-2, Fake-3, Fake-4, and Fake-5. </a:t>
            </a:r>
          </a:p>
          <a:p>
            <a:r>
              <a:rPr lang="en-US" sz="2400" dirty="0">
                <a:latin typeface="Times New Roman" panose="02020603050405020304" pitchFamily="18" charset="0"/>
                <a:cs typeface="Times New Roman" panose="02020603050405020304" pitchFamily="18" charset="0"/>
              </a:rPr>
              <a:t>The goal of this attacker is to inflate the ratings of item 3.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2945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B43DD-CAE1-FBF7-14A4-51EA0A85D6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971B728-95F5-2539-91B1-888E152C79B3}"/>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Therefore, this attacker has chosen a rather naive attack, in which they have inserted fake profiles containing a single item corresponding to the item 3. </a:t>
            </a:r>
          </a:p>
          <a:p>
            <a:r>
              <a:rPr lang="en-US" sz="2400" dirty="0">
                <a:latin typeface="Times New Roman" panose="02020603050405020304" pitchFamily="18" charset="0"/>
                <a:cs typeface="Times New Roman" panose="02020603050405020304" pitchFamily="18" charset="0"/>
              </a:rPr>
              <a:t>However, such an attack is not particularly efficient. It is highly detectable because only a single item is included in every injected profile with a very similar rating. </a:t>
            </a:r>
          </a:p>
          <a:p>
            <a:r>
              <a:rPr lang="en-US" sz="2400" dirty="0">
                <a:latin typeface="Times New Roman" panose="02020603050405020304" pitchFamily="18" charset="0"/>
                <a:cs typeface="Times New Roman" panose="02020603050405020304" pitchFamily="18" charset="0"/>
              </a:rPr>
              <a:t>Furthermore, such ratings injections are unlikely to have a large impact on most recommendation algorithms.</a:t>
            </a:r>
          </a:p>
          <a:p>
            <a:r>
              <a:rPr lang="en-US" sz="2400" dirty="0">
                <a:latin typeface="Times New Roman" panose="02020603050405020304" pitchFamily="18" charset="0"/>
                <a:cs typeface="Times New Roman" panose="02020603050405020304" pitchFamily="18" charset="0"/>
              </a:rPr>
              <a:t>Consider, a user-based neighborhood algorithm in which the profiles are used to make predictions for Mary. </a:t>
            </a:r>
          </a:p>
          <a:p>
            <a:r>
              <a:rPr lang="en-US" sz="2400" dirty="0">
                <a:latin typeface="Times New Roman" panose="02020603050405020304" pitchFamily="18" charset="0"/>
                <a:cs typeface="Times New Roman" panose="02020603050405020304" pitchFamily="18" charset="0"/>
              </a:rPr>
              <a:t>None of the injected profiles will be close to the rating profile of Mary; therefore, Mary’s predicted ratings of item 3 will not be affected by the injection of the fake profiles.</a:t>
            </a:r>
          </a:p>
        </p:txBody>
      </p:sp>
    </p:spTree>
    <p:extLst>
      <p:ext uri="{BB962C8B-B14F-4D97-AF65-F5344CB8AC3E}">
        <p14:creationId xmlns:p14="http://schemas.microsoft.com/office/powerpoint/2010/main" xmlns="" val="116462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464BD9-F097-5C0A-FF0C-23133063F6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8E140A4-5F75-0356-11FC-99CA2741859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Example 2</a:t>
            </a:r>
          </a:p>
          <a:p>
            <a:r>
              <a:rPr lang="en-US" sz="2400" dirty="0">
                <a:latin typeface="Times New Roman" panose="02020603050405020304" pitchFamily="18" charset="0"/>
                <a:cs typeface="Times New Roman" panose="02020603050405020304" pitchFamily="18" charset="0"/>
              </a:rPr>
              <a:t>Here the attacker is trying to promote item 3, but he or she also adds random ratings to other items in order to reduce the detectability.</a:t>
            </a:r>
          </a:p>
          <a:p>
            <a:r>
              <a:rPr lang="en-US" sz="2400" dirty="0">
                <a:latin typeface="Times New Roman" panose="02020603050405020304" pitchFamily="18" charset="0"/>
                <a:cs typeface="Times New Roman" panose="02020603050405020304" pitchFamily="18" charset="0"/>
              </a:rPr>
              <a:t>Consider the case where a user-based neighborhood is used to perform the recommendation. </a:t>
            </a:r>
          </a:p>
          <a:p>
            <a:r>
              <a:rPr lang="en-US" sz="2400" dirty="0">
                <a:latin typeface="Times New Roman" panose="02020603050405020304" pitchFamily="18" charset="0"/>
                <a:cs typeface="Times New Roman" panose="02020603050405020304" pitchFamily="18" charset="0"/>
              </a:rPr>
              <a:t>When only genuine profiles are used, John and </a:t>
            </a:r>
            <a:r>
              <a:rPr lang="en-US" sz="2400" dirty="0" err="1">
                <a:latin typeface="Times New Roman" panose="02020603050405020304" pitchFamily="18" charset="0"/>
                <a:cs typeface="Times New Roman" panose="02020603050405020304" pitchFamily="18" charset="0"/>
              </a:rPr>
              <a:t>Sayani</a:t>
            </a:r>
            <a:r>
              <a:rPr lang="en-US" sz="2400" dirty="0">
                <a:latin typeface="Times New Roman" panose="02020603050405020304" pitchFamily="18" charset="0"/>
                <a:cs typeface="Times New Roman" panose="02020603050405020304" pitchFamily="18" charset="0"/>
              </a:rPr>
              <a:t> are among Mary’s neighbors and item 3 will have a low predicted rating for Mary. </a:t>
            </a:r>
          </a:p>
          <a:p>
            <a:r>
              <a:rPr lang="en-US" sz="2400" dirty="0">
                <a:latin typeface="Times New Roman" panose="02020603050405020304" pitchFamily="18" charset="0"/>
                <a:cs typeface="Times New Roman" panose="02020603050405020304" pitchFamily="18" charset="0"/>
              </a:rPr>
              <a:t>When fake profiles are also injected before user-based recommendation, most of the fake profiles are not close to Mary because the ratings are randomly chosen. </a:t>
            </a:r>
          </a:p>
        </p:txBody>
      </p:sp>
    </p:spTree>
    <p:extLst>
      <p:ext uri="{BB962C8B-B14F-4D97-AF65-F5344CB8AC3E}">
        <p14:creationId xmlns:p14="http://schemas.microsoft.com/office/powerpoint/2010/main" xmlns="" val="1636300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DB0E4-C821-52F8-A603-45FADA42AF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BB5F6CF-D5C1-47B0-DF85-48FC40C8E8AD}"/>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However, the to be close to Mary by chance. </a:t>
            </a:r>
          </a:p>
          <a:p>
            <a:r>
              <a:rPr lang="en-US" sz="2400" dirty="0">
                <a:latin typeface="Times New Roman" panose="02020603050405020304" pitchFamily="18" charset="0"/>
                <a:cs typeface="Times New Roman" panose="02020603050405020304" pitchFamily="18" charset="0"/>
              </a:rPr>
              <a:t>As a result, the predicted rating of Mary for item 3 will increase. </a:t>
            </a:r>
          </a:p>
          <a:p>
            <a:r>
              <a:rPr lang="en-US" sz="2400" dirty="0">
                <a:latin typeface="Times New Roman" panose="02020603050405020304" pitchFamily="18" charset="0"/>
                <a:cs typeface="Times New Roman" panose="02020603050405020304" pitchFamily="18" charset="0"/>
              </a:rPr>
              <a:t>Therefore, from the point of view of an adversary, this type of attack does a better job than a completely naive attack with a single item. </a:t>
            </a:r>
          </a:p>
          <a:p>
            <a:r>
              <a:rPr lang="en-US" sz="2400" dirty="0">
                <a:latin typeface="Times New Roman" panose="02020603050405020304" pitchFamily="18" charset="0"/>
                <a:cs typeface="Times New Roman" panose="02020603050405020304" pitchFamily="18" charset="0"/>
              </a:rPr>
              <a:t>But this attack is quite inefficient because a large number of injected profiles would be required to affect the results of a neighborhood-based algorithm.</a:t>
            </a:r>
          </a:p>
          <a:p>
            <a:r>
              <a:rPr lang="en-US" sz="2400" dirty="0">
                <a:latin typeface="Times New Roman" panose="02020603050405020304" pitchFamily="18" charset="0"/>
                <a:cs typeface="Times New Roman" panose="02020603050405020304" pitchFamily="18" charset="0"/>
              </a:rPr>
              <a:t> In general, it is hard to ensure that randomly injected ratings will be close enough to a particular target user to whom the recommendation is to be made. </a:t>
            </a:r>
          </a:p>
          <a:p>
            <a:r>
              <a:rPr lang="en-US" sz="2400" dirty="0">
                <a:latin typeface="Times New Roman" panose="02020603050405020304" pitchFamily="18" charset="0"/>
                <a:cs typeface="Times New Roman" panose="02020603050405020304" pitchFamily="18" charset="0"/>
              </a:rPr>
              <a:t>After all, it is important for fake profiles to be close to target users in order to significantly affect the recommendation in any way. </a:t>
            </a:r>
          </a:p>
        </p:txBody>
      </p:sp>
    </p:spTree>
    <p:extLst>
      <p:ext uri="{BB962C8B-B14F-4D97-AF65-F5344CB8AC3E}">
        <p14:creationId xmlns:p14="http://schemas.microsoft.com/office/powerpoint/2010/main" xmlns="" val="207882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8757</TotalTime>
  <Words>3313</Words>
  <Application>Microsoft Office PowerPoint</Application>
  <PresentationFormat>Custom</PresentationFormat>
  <Paragraphs>159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MODULE 5</vt:lpstr>
      <vt:lpstr>Attack-Resistant Recommender Systems </vt:lpstr>
      <vt:lpstr>Slide 3</vt:lpstr>
      <vt:lpstr>Slide 4</vt:lpstr>
      <vt:lpstr>Slide 5</vt:lpstr>
      <vt:lpstr>Understanding the Trade-Offs in Attack Models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Types of Attacks</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csadmin</dc:creator>
  <cp:lastModifiedBy>User</cp:lastModifiedBy>
  <cp:revision>53</cp:revision>
  <dcterms:created xsi:type="dcterms:W3CDTF">2024-04-23T05:23:53Z</dcterms:created>
  <dcterms:modified xsi:type="dcterms:W3CDTF">2024-06-04T18:45:52Z</dcterms:modified>
</cp:coreProperties>
</file>