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3" r:id="rId5"/>
    <p:sldId id="275" r:id="rId6"/>
    <p:sldId id="274" r:id="rId7"/>
    <p:sldId id="263" r:id="rId8"/>
    <p:sldId id="260" r:id="rId9"/>
    <p:sldId id="276" r:id="rId10"/>
    <p:sldId id="314" r:id="rId11"/>
    <p:sldId id="259" r:id="rId12"/>
    <p:sldId id="288" r:id="rId13"/>
    <p:sldId id="286" r:id="rId14"/>
    <p:sldId id="278" r:id="rId15"/>
    <p:sldId id="279" r:id="rId16"/>
    <p:sldId id="289" r:id="rId17"/>
    <p:sldId id="315" r:id="rId18"/>
    <p:sldId id="290" r:id="rId19"/>
    <p:sldId id="291" r:id="rId20"/>
    <p:sldId id="298" r:id="rId21"/>
    <p:sldId id="293" r:id="rId22"/>
    <p:sldId id="299" r:id="rId23"/>
    <p:sldId id="294" r:id="rId24"/>
    <p:sldId id="295" r:id="rId25"/>
    <p:sldId id="296" r:id="rId26"/>
    <p:sldId id="300" r:id="rId27"/>
    <p:sldId id="301" r:id="rId28"/>
    <p:sldId id="302" r:id="rId29"/>
    <p:sldId id="303" r:id="rId30"/>
    <p:sldId id="316" r:id="rId31"/>
    <p:sldId id="304" r:id="rId32"/>
    <p:sldId id="269" r:id="rId33"/>
    <p:sldId id="317" r:id="rId34"/>
    <p:sldId id="318" r:id="rId35"/>
    <p:sldId id="305" r:id="rId36"/>
    <p:sldId id="306" r:id="rId37"/>
    <p:sldId id="307" r:id="rId38"/>
    <p:sldId id="308" r:id="rId39"/>
    <p:sldId id="310" r:id="rId40"/>
    <p:sldId id="311" r:id="rId41"/>
    <p:sldId id="312" r:id="rId42"/>
    <p:sldId id="313"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9D7E0BC-9AD9-4586-9170-42D23AE8640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7E0BC-9AD9-4586-9170-42D23AE8640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7E0BC-9AD9-4586-9170-42D23AE8640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9D7E0BC-9AD9-4586-9170-42D23AE8640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9D7E0BC-9AD9-4586-9170-42D23AE86401}" type="datetimeFigureOut">
              <a:rPr lang="en-US" smtClean="0"/>
              <a:pPr/>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9D7E0BC-9AD9-4586-9170-42D23AE8640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9D7E0BC-9AD9-4586-9170-42D23AE86401}" type="datetimeFigureOut">
              <a:rPr lang="en-US" smtClean="0"/>
              <a:pPr/>
              <a:t>1/22/2025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9D7E0BC-9AD9-4586-9170-42D23AE86401}" type="datetimeFigureOut">
              <a:rPr lang="en-US" smtClean="0"/>
              <a:pPr/>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D7E0BC-9AD9-4586-9170-42D23AE86401}" type="datetimeFigureOut">
              <a:rPr lang="en-US" smtClean="0"/>
              <a:pPr/>
              <a:t>1/22/2025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D7E0BC-9AD9-4586-9170-42D23AE8640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9D7E0BC-9AD9-4586-9170-42D23AE86401}" type="datetimeFigureOut">
              <a:rPr lang="en-US" smtClean="0"/>
              <a:pPr/>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2F912A-252F-48BE-97C2-E8A9AAC5844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D7E0BC-9AD9-4586-9170-42D23AE86401}" type="datetimeFigureOut">
              <a:rPr lang="en-US" smtClean="0"/>
              <a:pPr/>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2F912A-252F-48BE-97C2-E8A9AAC5844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analyticssteps.com/blogs/using-data-handling-and-digital-marketing-maximise-customer-experience-netflix-case-study"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latin typeface="Times New Roman" pitchFamily="18" charset="0"/>
                <a:cs typeface="Times New Roman" pitchFamily="18" charset="0"/>
              </a:rPr>
              <a:t>RECOMMENDATION SYSTEM</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p:txBody>
          <a:bodyPr/>
          <a:lstStyle/>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simi\MESCE\23-24 even\s6 ADS\IMAGES\types of CF.PNG"/>
          <p:cNvPicPr>
            <a:picLocks noChangeAspect="1" noChangeArrowheads="1"/>
          </p:cNvPicPr>
          <p:nvPr/>
        </p:nvPicPr>
        <p:blipFill>
          <a:blip r:embed="rId2"/>
          <a:srcRect/>
          <a:stretch>
            <a:fillRect/>
          </a:stretch>
        </p:blipFill>
        <p:spPr bwMode="auto">
          <a:xfrm>
            <a:off x="857224" y="2285992"/>
            <a:ext cx="7705399" cy="3976702"/>
          </a:xfrm>
          <a:prstGeom prst="rect">
            <a:avLst/>
          </a:prstGeom>
          <a:noFill/>
        </p:spPr>
      </p:pic>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a:bodyPr>
          <a:lstStyle/>
          <a:p>
            <a:pPr>
              <a:buNone/>
            </a:pPr>
            <a:r>
              <a:rPr lang="en-IN" sz="2800" u="sng" dirty="0" smtClean="0">
                <a:latin typeface="Times New Roman" pitchFamily="18" charset="0"/>
                <a:cs typeface="Times New Roman" pitchFamily="18" charset="0"/>
              </a:rPr>
              <a:t>Types of CF approaches</a:t>
            </a:r>
            <a:endParaRPr lang="en-US" sz="2800" u="sng" dirty="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GB" b="1" u="sng" dirty="0" smtClean="0">
                <a:latin typeface="Times New Roman" pitchFamily="18" charset="0"/>
                <a:cs typeface="Times New Roman" pitchFamily="18" charset="0"/>
              </a:rPr>
              <a:t/>
            </a:r>
            <a:br>
              <a:rPr lang="en-GB" b="1" u="sng" dirty="0" smtClean="0">
                <a:latin typeface="Times New Roman" pitchFamily="18" charset="0"/>
                <a:cs typeface="Times New Roman" pitchFamily="18" charset="0"/>
              </a:rPr>
            </a:b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GB" sz="2400" b="1" u="sng" dirty="0" smtClean="0">
                <a:latin typeface="Times New Roman" pitchFamily="18" charset="0"/>
                <a:cs typeface="Times New Roman" pitchFamily="18" charset="0"/>
              </a:rPr>
              <a:t>Content-based recommendation:</a:t>
            </a:r>
            <a:endParaRPr lang="en-GB" sz="2400" b="1" dirty="0" smtClean="0">
              <a:latin typeface="Times New Roman" pitchFamily="18" charset="0"/>
              <a:cs typeface="Times New Roman" pitchFamily="18" charset="0"/>
            </a:endParaRPr>
          </a:p>
          <a:p>
            <a:r>
              <a:rPr lang="en-GB" sz="2400" b="1" dirty="0" smtClean="0">
                <a:latin typeface="Times New Roman" pitchFamily="18" charset="0"/>
                <a:cs typeface="Times New Roman" pitchFamily="18" charset="0"/>
              </a:rPr>
              <a:t>Item description and user preferences</a:t>
            </a:r>
          </a:p>
          <a:p>
            <a:r>
              <a:rPr lang="en-GB" sz="2600" dirty="0" smtClean="0">
                <a:latin typeface="Times New Roman" pitchFamily="18" charset="0"/>
                <a:cs typeface="Times New Roman" pitchFamily="18" charset="0"/>
              </a:rPr>
              <a:t>These systems are based on the idea that a user’s preferences can be predicted based on their previous interactions with items, such as their viewing and purchasing history. </a:t>
            </a:r>
          </a:p>
          <a:p>
            <a:r>
              <a:rPr lang="en-GB" sz="2600" dirty="0" smtClean="0">
                <a:latin typeface="Times New Roman" pitchFamily="18" charset="0"/>
                <a:cs typeface="Times New Roman" pitchFamily="18" charset="0"/>
              </a:rPr>
              <a:t>The goal of a content-based recommendation system is to recommend items to a user that are similar to items that they have previously interacted with.</a:t>
            </a:r>
            <a:endParaRPr lang="en-GB" sz="2600" b="1" dirty="0" smtClean="0">
              <a:latin typeface="Times New Roman" pitchFamily="18" charset="0"/>
              <a:cs typeface="Times New Roman" pitchFamily="18" charset="0"/>
            </a:endParaRPr>
          </a:p>
          <a:p>
            <a:pPr>
              <a:buNone/>
            </a:pPr>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So if you have been watching Action movies, similarity with those Action-Movies will be checked in the Movies db and eventually similar movies will be recommended.</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7" name="Picture 3" descr="D:\simi\MESCE\23-24 even\s6 ADS\IMAGES\content.png"/>
          <p:cNvPicPr>
            <a:picLocks noGrp="1" noChangeAspect="1" noChangeArrowheads="1"/>
          </p:cNvPicPr>
          <p:nvPr>
            <p:ph idx="1"/>
          </p:nvPr>
        </p:nvPicPr>
        <p:blipFill>
          <a:blip r:embed="rId2"/>
          <a:srcRect/>
          <a:stretch>
            <a:fillRect/>
          </a:stretch>
        </p:blipFill>
        <p:spPr bwMode="auto">
          <a:xfrm>
            <a:off x="745818" y="1785926"/>
            <a:ext cx="7398082" cy="4016461"/>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IN" sz="2400" b="1" u="sng" dirty="0" smtClean="0">
                <a:latin typeface="Times New Roman" pitchFamily="18" charset="0"/>
                <a:cs typeface="Times New Roman" pitchFamily="18" charset="0"/>
              </a:rPr>
              <a:t>Knowledge-based recommendation:</a:t>
            </a:r>
          </a:p>
          <a:p>
            <a:r>
              <a:rPr lang="en-GB" sz="2400" dirty="0" smtClean="0">
                <a:latin typeface="Times New Roman" pitchFamily="18" charset="0"/>
                <a:cs typeface="Times New Roman" pitchFamily="18" charset="0"/>
              </a:rPr>
              <a:t>A recommender system is knowledge-based when it makes recommendations based not on a user’s rating history, but on specific queries made by the user.</a:t>
            </a:r>
            <a:endParaRPr lang="en-IN" sz="2400" b="1" u="sng"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In domains, such as consumer electronics, many involve large numbers of one-time buyers. </a:t>
            </a:r>
          </a:p>
          <a:p>
            <a:r>
              <a:rPr lang="en-GB" sz="2400" dirty="0" smtClean="0">
                <a:latin typeface="Times New Roman" pitchFamily="18" charset="0"/>
                <a:cs typeface="Times New Roman" pitchFamily="18" charset="0"/>
              </a:rPr>
              <a:t>This means that we cannot rely on the existence of a purchase history</a:t>
            </a:r>
          </a:p>
          <a:p>
            <a:r>
              <a:rPr lang="en-GB" sz="2400" dirty="0" smtClean="0">
                <a:latin typeface="Times New Roman" pitchFamily="18" charset="0"/>
                <a:cs typeface="Times New Roman" pitchFamily="18" charset="0"/>
              </a:rPr>
              <a:t>Take, for instance, a recommender system for digital cameras that should help the end user </a:t>
            </a:r>
            <a:r>
              <a:rPr lang="en-GB" sz="2400" dirty="0" err="1" smtClean="0">
                <a:latin typeface="Times New Roman" pitchFamily="18" charset="0"/>
                <a:cs typeface="Times New Roman" pitchFamily="18" charset="0"/>
              </a:rPr>
              <a:t>ﬁnd</a:t>
            </a:r>
            <a:r>
              <a:rPr lang="en-GB" sz="2400" dirty="0" smtClean="0">
                <a:latin typeface="Times New Roman" pitchFamily="18" charset="0"/>
                <a:cs typeface="Times New Roman" pitchFamily="18" charset="0"/>
              </a:rPr>
              <a:t> a camera model that </a:t>
            </a:r>
            <a:r>
              <a:rPr lang="en-GB" sz="2400" dirty="0" err="1" smtClean="0">
                <a:latin typeface="Times New Roman" pitchFamily="18" charset="0"/>
                <a:cs typeface="Times New Roman" pitchFamily="18" charset="0"/>
              </a:rPr>
              <a:t>ﬁts</a:t>
            </a:r>
            <a:r>
              <a:rPr lang="en-GB" sz="2400" dirty="0" smtClean="0">
                <a:latin typeface="Times New Roman" pitchFamily="18" charset="0"/>
                <a:cs typeface="Times New Roman" pitchFamily="18" charset="0"/>
              </a:rPr>
              <a:t> his or her particular requirements. </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GB" sz="2400" dirty="0" smtClean="0">
                <a:latin typeface="Times New Roman" pitchFamily="18" charset="0"/>
                <a:cs typeface="Times New Roman" pitchFamily="18" charset="0"/>
              </a:rPr>
              <a:t>In the digital camera domain, a constraint-based system could use detailed knowledge about the features of the cameras, such as resolution, weight, or price.</a:t>
            </a:r>
          </a:p>
          <a:p>
            <a:r>
              <a:rPr lang="en-GB" sz="2400" dirty="0" smtClean="0">
                <a:latin typeface="Times New Roman" pitchFamily="18" charset="0"/>
                <a:cs typeface="Times New Roman" pitchFamily="18" charset="0"/>
              </a:rPr>
              <a:t> In addition, explicit constraints may be used to describe the context in which certain features are relevant for the customer, such as, for example, that a high resolution camera is advantageous if the customer is interested in printing large pictures</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IN" sz="2400" b="1" u="sng" dirty="0" smtClean="0">
                <a:latin typeface="Times New Roman" pitchFamily="18" charset="0"/>
                <a:cs typeface="Times New Roman" pitchFamily="18" charset="0"/>
              </a:rPr>
              <a:t>Hybrid recommendation</a:t>
            </a:r>
          </a:p>
          <a:p>
            <a:r>
              <a:rPr lang="en-GB" sz="2400" dirty="0" smtClean="0">
                <a:latin typeface="Times New Roman" pitchFamily="18" charset="0"/>
                <a:cs typeface="Times New Roman" pitchFamily="18" charset="0"/>
              </a:rPr>
              <a:t>Hybrid mechanisms to predict recommendation, as the name implies, combine two or more recommendation techniques.</a:t>
            </a:r>
          </a:p>
          <a:p>
            <a:pPr>
              <a:buNone/>
            </a:pPr>
            <a:endParaRPr lang="en-IN" sz="2400" u="sng"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combine different techniques to generate better or more precise recommendations</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latin typeface="Times New Roman" pitchFamily="18" charset="0"/>
                <a:cs typeface="Times New Roman" pitchFamily="18" charset="0"/>
              </a:rPr>
              <a:t>Collaborative recommendation(Memory-based)</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GB" sz="2000" dirty="0" smtClean="0">
                <a:latin typeface="Times New Roman" pitchFamily="18" charset="0"/>
                <a:cs typeface="Times New Roman" pitchFamily="18" charset="0"/>
              </a:rPr>
              <a:t>Here the main idea is to exploit information about the past </a:t>
            </a:r>
            <a:r>
              <a:rPr lang="en-GB" sz="2000" dirty="0" err="1" smtClean="0">
                <a:latin typeface="Times New Roman" pitchFamily="18" charset="0"/>
                <a:cs typeface="Times New Roman" pitchFamily="18" charset="0"/>
              </a:rPr>
              <a:t>behavior</a:t>
            </a:r>
            <a:r>
              <a:rPr lang="en-GB" sz="2000" dirty="0" smtClean="0">
                <a:latin typeface="Times New Roman" pitchFamily="18" charset="0"/>
                <a:cs typeface="Times New Roman" pitchFamily="18" charset="0"/>
              </a:rPr>
              <a:t> or the opinions of an existing user community for predicting which items the current user of the system will most probably like or be interested in.</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 It takes a </a:t>
            </a:r>
            <a:r>
              <a:rPr lang="en-GB" sz="2000" b="1" dirty="0" smtClean="0">
                <a:latin typeface="Times New Roman" pitchFamily="18" charset="0"/>
                <a:cs typeface="Times New Roman" pitchFamily="18" charset="0"/>
              </a:rPr>
              <a:t>matrix </a:t>
            </a:r>
            <a:r>
              <a:rPr lang="en-GB" sz="2000" dirty="0" smtClean="0">
                <a:latin typeface="Times New Roman" pitchFamily="18" charset="0"/>
                <a:cs typeface="Times New Roman" pitchFamily="18" charset="0"/>
              </a:rPr>
              <a:t>of given </a:t>
            </a:r>
            <a:r>
              <a:rPr lang="en-GB" sz="2000" b="1" i="1" dirty="0" smtClean="0">
                <a:latin typeface="Times New Roman" pitchFamily="18" charset="0"/>
                <a:cs typeface="Times New Roman" pitchFamily="18" charset="0"/>
              </a:rPr>
              <a:t>user–item ratings </a:t>
            </a:r>
            <a:r>
              <a:rPr lang="en-GB" sz="2000" dirty="0" smtClean="0">
                <a:latin typeface="Times New Roman" pitchFamily="18" charset="0"/>
                <a:cs typeface="Times New Roman" pitchFamily="18" charset="0"/>
              </a:rPr>
              <a:t>as the only input and typically produce the following types of output </a:t>
            </a:r>
          </a:p>
          <a:p>
            <a:pPr lvl="1"/>
            <a:r>
              <a:rPr lang="en-GB" sz="2000" dirty="0" smtClean="0">
                <a:latin typeface="Times New Roman" pitchFamily="18" charset="0"/>
                <a:cs typeface="Times New Roman" pitchFamily="18" charset="0"/>
              </a:rPr>
              <a:t>:(a)a (numerical)  prediction indicating to what degree the current user will like or dislike a certain item and </a:t>
            </a:r>
          </a:p>
          <a:p>
            <a:pPr lvl="1"/>
            <a:r>
              <a:rPr lang="en-GB" sz="2000" dirty="0" smtClean="0">
                <a:latin typeface="Times New Roman" pitchFamily="18" charset="0"/>
                <a:cs typeface="Times New Roman" pitchFamily="18" charset="0"/>
              </a:rPr>
              <a:t>(b) a list of n recommended items. </a:t>
            </a:r>
          </a:p>
          <a:p>
            <a:pPr lvl="1">
              <a:buNone/>
            </a:pPr>
            <a:endParaRPr lang="en-GB" sz="2000" dirty="0" smtClean="0">
              <a:latin typeface="Times New Roman" pitchFamily="18" charset="0"/>
              <a:cs typeface="Times New Roman" pitchFamily="18" charset="0"/>
            </a:endParaRPr>
          </a:p>
          <a:p>
            <a:pPr lvl="1">
              <a:buNone/>
            </a:pPr>
            <a:r>
              <a:rPr lang="en-GB" sz="2000" dirty="0" smtClean="0">
                <a:latin typeface="Times New Roman" pitchFamily="18" charset="0"/>
                <a:cs typeface="Times New Roman" pitchFamily="18" charset="0"/>
              </a:rPr>
              <a:t>Such a top-N list should, of course, not contain items that the current user has already bought</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2 types</a:t>
            </a:r>
          </a:p>
          <a:p>
            <a:pPr marL="0" indent="0">
              <a:buNone/>
            </a:pPr>
            <a:endParaRPr lang="en-IN" dirty="0" smtClean="0">
              <a:latin typeface="Times New Roman" pitchFamily="18" charset="0"/>
              <a:cs typeface="Times New Roman" pitchFamily="18" charset="0"/>
            </a:endParaRPr>
          </a:p>
          <a:p>
            <a:pPr lvl="1">
              <a:buFont typeface="Wingdings" pitchFamily="2" charset="2"/>
              <a:buChar char="Ø"/>
            </a:pPr>
            <a:r>
              <a:rPr lang="en-US" sz="2400" dirty="0">
                <a:latin typeface="Times New Roman" pitchFamily="18" charset="0"/>
                <a:cs typeface="Times New Roman" pitchFamily="18" charset="0"/>
              </a:rPr>
              <a:t>User-based nearest neighbor </a:t>
            </a:r>
            <a:r>
              <a:rPr lang="en-US" sz="2400" dirty="0" smtClean="0">
                <a:latin typeface="Times New Roman" pitchFamily="18" charset="0"/>
                <a:cs typeface="Times New Roman" pitchFamily="18" charset="0"/>
              </a:rPr>
              <a:t>recommendation</a:t>
            </a:r>
          </a:p>
          <a:p>
            <a:pPr lvl="1">
              <a:buFont typeface="Wingdings" pitchFamily="2" charset="2"/>
              <a:buChar char="Ø"/>
            </a:pPr>
            <a:r>
              <a:rPr lang="en-IN" sz="2400" dirty="0">
                <a:latin typeface="Times New Roman" pitchFamily="18" charset="0"/>
                <a:cs typeface="Times New Roman" pitchFamily="18" charset="0"/>
              </a:rPr>
              <a:t>Item based nearest neighbour recommendation</a:t>
            </a:r>
          </a:p>
          <a:p>
            <a:pPr lvl="1"/>
            <a:endParaRPr lang="en-US" b="1" u="sng" dirty="0" smtClean="0">
              <a:latin typeface="Times New Roman" pitchFamily="18" charset="0"/>
              <a:cs typeface="Times New Roman" pitchFamily="18" charset="0"/>
            </a:endParaRPr>
          </a:p>
          <a:p>
            <a:pPr marL="457200" lvl="1" indent="0">
              <a:buNone/>
            </a:pPr>
            <a:endParaRPr lang="en-IN" dirty="0" smtClean="0"/>
          </a:p>
          <a:p>
            <a:endParaRPr lang="en-IN" dirty="0" smtClean="0"/>
          </a:p>
          <a:p>
            <a:pPr lvl="1"/>
            <a:endParaRPr lang="en-IN" dirty="0" smtClean="0"/>
          </a:p>
          <a:p>
            <a:pPr lvl="1"/>
            <a:endParaRPr lang="en-IN" dirty="0" smtClean="0"/>
          </a:p>
          <a:p>
            <a:pPr lvl="1"/>
            <a:endParaRPr lang="en-IN" dirty="0"/>
          </a:p>
        </p:txBody>
      </p:sp>
    </p:spTree>
    <p:extLst>
      <p:ext uri="{BB962C8B-B14F-4D97-AF65-F5344CB8AC3E}">
        <p14:creationId xmlns:p14="http://schemas.microsoft.com/office/powerpoint/2010/main" val="3612204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b="1" u="sng" dirty="0" smtClean="0">
                <a:latin typeface="Times New Roman" pitchFamily="18" charset="0"/>
                <a:cs typeface="Times New Roman" pitchFamily="18" charset="0"/>
              </a:rPr>
              <a:t>User-based nearest neighbor recommendation:</a:t>
            </a:r>
          </a:p>
          <a:p>
            <a:r>
              <a:rPr lang="en-GB" sz="2000" dirty="0" smtClean="0">
                <a:latin typeface="Times New Roman" pitchFamily="18" charset="0"/>
                <a:cs typeface="Times New Roman" pitchFamily="18" charset="0"/>
              </a:rPr>
              <a:t>Given a ratings database and the ID of the current (active) user as an input, identify other users (</a:t>
            </a:r>
            <a:r>
              <a:rPr lang="en-GB" sz="2000" i="1" dirty="0" smtClean="0">
                <a:latin typeface="Times New Roman" pitchFamily="18" charset="0"/>
                <a:cs typeface="Times New Roman" pitchFamily="18" charset="0"/>
              </a:rPr>
              <a:t>peer users or nearest </a:t>
            </a:r>
            <a:r>
              <a:rPr lang="en-GB" sz="2000" i="1" dirty="0" err="1" smtClean="0">
                <a:latin typeface="Times New Roman" pitchFamily="18" charset="0"/>
                <a:cs typeface="Times New Roman" pitchFamily="18" charset="0"/>
              </a:rPr>
              <a:t>neighbors</a:t>
            </a:r>
            <a:r>
              <a:rPr lang="en-GB" sz="2000" dirty="0" smtClean="0">
                <a:latin typeface="Times New Roman" pitchFamily="18" charset="0"/>
                <a:cs typeface="Times New Roman" pitchFamily="18" charset="0"/>
              </a:rPr>
              <a:t>) that had similar preferences to those of the active user in the past.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Then, for every product p that the active user has not yet seen, a prediction is computed based on the ratings for p made by the peer users.</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Assumptions of such methods are that </a:t>
            </a:r>
          </a:p>
          <a:p>
            <a:pPr lvl="1"/>
            <a:r>
              <a:rPr lang="en-GB" sz="2000" dirty="0" smtClean="0">
                <a:latin typeface="Times New Roman" pitchFamily="18" charset="0"/>
                <a:cs typeface="Times New Roman" pitchFamily="18" charset="0"/>
              </a:rPr>
              <a:t>(a) if users had similar tastes in the past they will have similar tastes in the future and</a:t>
            </a:r>
          </a:p>
          <a:p>
            <a:pPr lvl="1"/>
            <a:r>
              <a:rPr lang="en-GB" sz="2000" dirty="0" smtClean="0">
                <a:latin typeface="Times New Roman" pitchFamily="18" charset="0"/>
                <a:cs typeface="Times New Roman" pitchFamily="18" charset="0"/>
              </a:rPr>
              <a:t>(b) user preferences remain stable and consistent over time.</a:t>
            </a:r>
          </a:p>
          <a:p>
            <a:endParaRPr lang="en-GB"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GB" sz="2000" b="1" u="sng" dirty="0" smtClean="0">
                <a:latin typeface="Times New Roman" pitchFamily="18" charset="0"/>
                <a:cs typeface="Times New Roman" pitchFamily="18" charset="0"/>
              </a:rPr>
              <a:t>Example:</a:t>
            </a:r>
          </a:p>
          <a:p>
            <a:r>
              <a:rPr lang="en-GB" sz="2000" dirty="0" smtClean="0">
                <a:latin typeface="Times New Roman" pitchFamily="18" charset="0"/>
                <a:cs typeface="Times New Roman" pitchFamily="18" charset="0"/>
              </a:rPr>
              <a:t> Table 2.1 shows a database of ratings of the current user, Alice, and some other users.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Alice has, for instance, rated “Item1” with a “5” on a 1-to-5 scale, which means that she strongly liked this item.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task of a recommender system in this simple example is to determine whether Alice will like or dislike “Item5”, which Alice has not yet rated or seen.</a:t>
            </a:r>
          </a:p>
          <a:p>
            <a:pPr>
              <a:buNone/>
            </a:pPr>
            <a:endParaRPr lang="en-GB" sz="2400" dirty="0" smtClean="0">
              <a:latin typeface="Times New Roman" pitchFamily="18" charset="0"/>
              <a:cs typeface="Times New Roman" pitchFamily="18" charset="0"/>
            </a:endParaRPr>
          </a:p>
          <a:p>
            <a:pPr>
              <a:buNone/>
            </a:pPr>
            <a:endParaRPr lang="en-GB" sz="2400" dirty="0" smtClean="0">
              <a:latin typeface="Times New Roman" pitchFamily="18" charset="0"/>
              <a:cs typeface="Times New Roman" pitchFamily="18" charset="0"/>
            </a:endParaRPr>
          </a:p>
          <a:p>
            <a:pPr>
              <a:buNone/>
            </a:pP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pPr algn="just"/>
            <a:r>
              <a:rPr lang="en-GB" sz="2400" b="1" dirty="0" smtClean="0">
                <a:latin typeface="Times New Roman" pitchFamily="18" charset="0"/>
                <a:cs typeface="Times New Roman" pitchFamily="18" charset="0"/>
              </a:rPr>
              <a:t>Recommender systems </a:t>
            </a:r>
            <a:r>
              <a:rPr lang="en-GB" sz="2400" dirty="0" smtClean="0">
                <a:latin typeface="Times New Roman" pitchFamily="18" charset="0"/>
                <a:cs typeface="Times New Roman" pitchFamily="18" charset="0"/>
              </a:rPr>
              <a:t>are the systems that are designed to recommend things to the user based on many different factors.</a:t>
            </a:r>
          </a:p>
          <a:p>
            <a:pPr algn="just">
              <a:buNone/>
            </a:pPr>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These systems predict the most likely product that the users are </a:t>
            </a:r>
            <a:r>
              <a:rPr lang="en-GB" sz="2400" b="1" dirty="0" smtClean="0">
                <a:latin typeface="Times New Roman" pitchFamily="18" charset="0"/>
                <a:cs typeface="Times New Roman" pitchFamily="18" charset="0"/>
              </a:rPr>
              <a:t>most likely to purchase and are of interest </a:t>
            </a:r>
            <a:r>
              <a:rPr lang="en-GB" sz="2400" dirty="0" smtClean="0">
                <a:latin typeface="Times New Roman" pitchFamily="18" charset="0"/>
                <a:cs typeface="Times New Roman" pitchFamily="18" charset="0"/>
              </a:rPr>
              <a:t>to.</a:t>
            </a:r>
          </a:p>
          <a:p>
            <a:pPr algn="just">
              <a:buNone/>
            </a:pPr>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Companies like </a:t>
            </a:r>
            <a:r>
              <a:rPr lang="en-GB" sz="2400" u="sng" dirty="0" smtClean="0">
                <a:latin typeface="Times New Roman" pitchFamily="18" charset="0"/>
                <a:cs typeface="Times New Roman" pitchFamily="18" charset="0"/>
                <a:hlinkClick r:id="rId2"/>
              </a:rPr>
              <a:t>Netflix</a:t>
            </a:r>
            <a:r>
              <a:rPr lang="en-GB" sz="2400" dirty="0" smtClean="0">
                <a:latin typeface="Times New Roman" pitchFamily="18" charset="0"/>
                <a:cs typeface="Times New Roman" pitchFamily="18" charset="0"/>
              </a:rPr>
              <a:t>, Amazon, etc. use recommender systems to help their users to identify the correct product or movies for them. </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If we can predict that Alice will like this item very strongly, we should include it in Alice’s recommendation list.</a:t>
            </a:r>
          </a:p>
          <a:p>
            <a:endParaRPr lang="en-GB" sz="2000" dirty="0" smtClean="0">
              <a:latin typeface="Times New Roman" pitchFamily="18" charset="0"/>
              <a:cs typeface="Times New Roman" pitchFamily="18" charset="0"/>
            </a:endParaRPr>
          </a:p>
          <a:p>
            <a:endParaRPr lang="en-US" sz="2000" dirty="0"/>
          </a:p>
        </p:txBody>
      </p:sp>
      <p:pic>
        <p:nvPicPr>
          <p:cNvPr id="4" name="Picture 2" descr="D:\simi\MESCE\23-24 even\s6 ADS\IMAGES\Capture.PNG"/>
          <p:cNvPicPr>
            <a:picLocks noChangeAspect="1" noChangeArrowheads="1"/>
          </p:cNvPicPr>
          <p:nvPr/>
        </p:nvPicPr>
        <p:blipFill>
          <a:blip r:embed="rId2"/>
          <a:srcRect/>
          <a:stretch>
            <a:fillRect/>
          </a:stretch>
        </p:blipFill>
        <p:spPr bwMode="auto">
          <a:xfrm>
            <a:off x="1357290" y="2786058"/>
            <a:ext cx="5765467" cy="2643206"/>
          </a:xfrm>
          <a:prstGeom prst="rect">
            <a:avLst/>
          </a:prstGeom>
          <a:noFill/>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U ={ u1,...,un} to denote the set of users</a:t>
            </a:r>
          </a:p>
          <a:p>
            <a:r>
              <a:rPr lang="en-GB" sz="2000" dirty="0" smtClean="0">
                <a:latin typeface="Times New Roman" pitchFamily="18" charset="0"/>
                <a:cs typeface="Times New Roman" pitchFamily="18" charset="0"/>
              </a:rPr>
              <a:t> P ={p1,...,pm} for the set of products (items)</a:t>
            </a:r>
          </a:p>
          <a:p>
            <a:r>
              <a:rPr lang="en-GB" sz="2000" dirty="0" smtClean="0">
                <a:latin typeface="Times New Roman" pitchFamily="18" charset="0"/>
                <a:cs typeface="Times New Roman" pitchFamily="18" charset="0"/>
              </a:rPr>
              <a:t>R as an </a:t>
            </a:r>
            <a:r>
              <a:rPr lang="en-GB" sz="2000" dirty="0" err="1" smtClean="0">
                <a:latin typeface="Times New Roman" pitchFamily="18" charset="0"/>
                <a:cs typeface="Times New Roman" pitchFamily="18" charset="0"/>
              </a:rPr>
              <a:t>n×m</a:t>
            </a:r>
            <a:r>
              <a:rPr lang="en-GB" sz="2000" dirty="0" smtClean="0">
                <a:latin typeface="Times New Roman" pitchFamily="18" charset="0"/>
                <a:cs typeface="Times New Roman" pitchFamily="18" charset="0"/>
              </a:rPr>
              <a:t> matrix of ratings </a:t>
            </a:r>
            <a:r>
              <a:rPr lang="en-GB" sz="2000" dirty="0" err="1" smtClean="0">
                <a:latin typeface="Times New Roman" pitchFamily="18" charset="0"/>
                <a:cs typeface="Times New Roman" pitchFamily="18" charset="0"/>
              </a:rPr>
              <a:t>ri,j</a:t>
            </a:r>
            <a:r>
              <a:rPr lang="en-GB" sz="2000" dirty="0" smtClean="0">
                <a:latin typeface="Times New Roman" pitchFamily="18" charset="0"/>
                <a:cs typeface="Times New Roman" pitchFamily="18" charset="0"/>
              </a:rPr>
              <a:t>, with </a:t>
            </a:r>
            <a:r>
              <a:rPr lang="en-GB" sz="2000" dirty="0" err="1" smtClean="0">
                <a:latin typeface="Times New Roman" pitchFamily="18" charset="0"/>
                <a:cs typeface="Times New Roman" pitchFamily="18" charset="0"/>
              </a:rPr>
              <a:t>i</a:t>
            </a:r>
            <a:r>
              <a:rPr lang="en-GB" sz="2000" dirty="0" smtClean="0">
                <a:latin typeface="Times New Roman" pitchFamily="18" charset="0"/>
                <a:cs typeface="Times New Roman" pitchFamily="18" charset="0"/>
              </a:rPr>
              <a:t> ∈ 1...</a:t>
            </a:r>
            <a:r>
              <a:rPr lang="en-GB" sz="2000" dirty="0" err="1" smtClean="0">
                <a:latin typeface="Times New Roman" pitchFamily="18" charset="0"/>
                <a:cs typeface="Times New Roman" pitchFamily="18" charset="0"/>
              </a:rPr>
              <a:t>n,j</a:t>
            </a:r>
            <a:r>
              <a:rPr lang="en-GB" sz="2000" dirty="0" smtClean="0">
                <a:latin typeface="Times New Roman" pitchFamily="18" charset="0"/>
                <a:cs typeface="Times New Roman" pitchFamily="18" charset="0"/>
              </a:rPr>
              <a:t>∈ 1...m. </a:t>
            </a:r>
          </a:p>
          <a:p>
            <a:r>
              <a:rPr lang="en-GB" sz="2000" dirty="0" smtClean="0">
                <a:latin typeface="Times New Roman" pitchFamily="18" charset="0"/>
                <a:cs typeface="Times New Roman" pitchFamily="18" charset="0"/>
              </a:rPr>
              <a:t>The possible rating values are </a:t>
            </a:r>
            <a:r>
              <a:rPr lang="en-GB" sz="2000" dirty="0" err="1" smtClean="0">
                <a:latin typeface="Times New Roman" pitchFamily="18" charset="0"/>
                <a:cs typeface="Times New Roman" pitchFamily="18" charset="0"/>
              </a:rPr>
              <a:t>deﬁned</a:t>
            </a:r>
            <a:r>
              <a:rPr lang="en-GB" sz="2000" dirty="0" smtClean="0">
                <a:latin typeface="Times New Roman" pitchFamily="18" charset="0"/>
                <a:cs typeface="Times New Roman" pitchFamily="18" charset="0"/>
              </a:rPr>
              <a:t> on a numerical scale from 1 (strongly dislike) to 5 (strongly like). </a:t>
            </a:r>
          </a:p>
          <a:p>
            <a:r>
              <a:rPr lang="en-GB" sz="2000" dirty="0" smtClean="0">
                <a:latin typeface="Times New Roman" pitchFamily="18" charset="0"/>
                <a:cs typeface="Times New Roman" pitchFamily="18" charset="0"/>
              </a:rPr>
              <a:t>If a certain user </a:t>
            </a:r>
            <a:r>
              <a:rPr lang="en-GB" sz="2000" dirty="0" err="1" smtClean="0">
                <a:latin typeface="Times New Roman" pitchFamily="18" charset="0"/>
                <a:cs typeface="Times New Roman" pitchFamily="18" charset="0"/>
              </a:rPr>
              <a:t>i</a:t>
            </a:r>
            <a:r>
              <a:rPr lang="en-GB" sz="2000" dirty="0" smtClean="0">
                <a:latin typeface="Times New Roman" pitchFamily="18" charset="0"/>
                <a:cs typeface="Times New Roman" pitchFamily="18" charset="0"/>
              </a:rPr>
              <a:t> has not rated an item j, the corresponding matrix entry </a:t>
            </a:r>
            <a:r>
              <a:rPr lang="en-GB" sz="2000" dirty="0" err="1" smtClean="0">
                <a:latin typeface="Times New Roman" pitchFamily="18" charset="0"/>
                <a:cs typeface="Times New Roman" pitchFamily="18" charset="0"/>
              </a:rPr>
              <a:t>ri,j</a:t>
            </a:r>
            <a:r>
              <a:rPr lang="en-GB" sz="2000" dirty="0" smtClean="0">
                <a:latin typeface="Times New Roman" pitchFamily="18" charset="0"/>
                <a:cs typeface="Times New Roman" pitchFamily="18" charset="0"/>
              </a:rPr>
              <a:t> remains empty. </a:t>
            </a:r>
          </a:p>
          <a:p>
            <a:r>
              <a:rPr lang="en-GB" sz="2000" dirty="0" smtClean="0">
                <a:latin typeface="Times New Roman" pitchFamily="18" charset="0"/>
                <a:cs typeface="Times New Roman" pitchFamily="18" charset="0"/>
              </a:rPr>
              <a:t>To find the set of similar users, one common measure used in recommender systems is </a:t>
            </a:r>
            <a:r>
              <a:rPr lang="en-GB" sz="2000" b="1" i="1" dirty="0" smtClean="0">
                <a:latin typeface="Times New Roman" pitchFamily="18" charset="0"/>
                <a:cs typeface="Times New Roman" pitchFamily="18" charset="0"/>
              </a:rPr>
              <a:t>Pearson’s correlation </a:t>
            </a:r>
            <a:r>
              <a:rPr lang="en-GB" sz="2000" b="1" i="1" dirty="0" err="1" smtClean="0">
                <a:latin typeface="Times New Roman" pitchFamily="18" charset="0"/>
                <a:cs typeface="Times New Roman" pitchFamily="18" charset="0"/>
              </a:rPr>
              <a:t>coefﬁcient</a:t>
            </a: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The similarity </a:t>
            </a:r>
            <a:r>
              <a:rPr lang="en-GB" sz="2000" dirty="0" err="1" smtClean="0">
                <a:latin typeface="Times New Roman" pitchFamily="18" charset="0"/>
                <a:cs typeface="Times New Roman" pitchFamily="18" charset="0"/>
              </a:rPr>
              <a:t>sim</a:t>
            </a:r>
            <a:r>
              <a:rPr lang="en-GB" sz="2000" dirty="0" smtClean="0">
                <a:latin typeface="Times New Roman" pitchFamily="18" charset="0"/>
                <a:cs typeface="Times New Roman" pitchFamily="18" charset="0"/>
              </a:rPr>
              <a:t>(</a:t>
            </a:r>
            <a:r>
              <a:rPr lang="en-GB" sz="2000" dirty="0" err="1" smtClean="0">
                <a:latin typeface="Times New Roman" pitchFamily="18" charset="0"/>
                <a:cs typeface="Times New Roman" pitchFamily="18" charset="0"/>
              </a:rPr>
              <a:t>a,b</a:t>
            </a:r>
            <a:r>
              <a:rPr lang="en-GB" sz="2000" dirty="0" smtClean="0">
                <a:latin typeface="Times New Roman" pitchFamily="18" charset="0"/>
                <a:cs typeface="Times New Roman" pitchFamily="18" charset="0"/>
              </a:rPr>
              <a:t>) of users a and b, given the rating matrix R, is </a:t>
            </a:r>
            <a:r>
              <a:rPr lang="en-GB" sz="2000" dirty="0" err="1" smtClean="0">
                <a:latin typeface="Times New Roman" pitchFamily="18" charset="0"/>
                <a:cs typeface="Times New Roman" pitchFamily="18" charset="0"/>
              </a:rPr>
              <a:t>deﬁned</a:t>
            </a:r>
            <a:r>
              <a:rPr lang="en-GB" sz="2000" dirty="0" smtClean="0">
                <a:latin typeface="Times New Roman" pitchFamily="18" charset="0"/>
                <a:cs typeface="Times New Roman" pitchFamily="18" charset="0"/>
              </a:rPr>
              <a:t> in Formula 2.1. The symbol </a:t>
            </a:r>
            <a:r>
              <a:rPr lang="en-GB" sz="2000" dirty="0" err="1" smtClean="0">
                <a:latin typeface="Times New Roman" pitchFamily="18" charset="0"/>
                <a:cs typeface="Times New Roman" pitchFamily="18" charset="0"/>
              </a:rPr>
              <a:t>ra</a:t>
            </a:r>
            <a:r>
              <a:rPr lang="en-GB" sz="2000" dirty="0" smtClean="0">
                <a:latin typeface="Times New Roman" pitchFamily="18" charset="0"/>
                <a:cs typeface="Times New Roman" pitchFamily="18" charset="0"/>
              </a:rPr>
              <a:t> corresponds to the average rating of user a. </a:t>
            </a:r>
          </a:p>
          <a:p>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D:\simi\MESCE\23-24 even\s6 ADS\IMAGES\Capture1.PNG"/>
          <p:cNvPicPr>
            <a:picLocks noGrp="1" noChangeAspect="1" noChangeArrowheads="1"/>
          </p:cNvPicPr>
          <p:nvPr>
            <p:ph idx="1"/>
          </p:nvPr>
        </p:nvPicPr>
        <p:blipFill>
          <a:blip r:embed="rId2"/>
          <a:srcRect/>
          <a:stretch>
            <a:fillRect/>
          </a:stretch>
        </p:blipFill>
        <p:spPr bwMode="auto">
          <a:xfrm>
            <a:off x="683568" y="1484784"/>
            <a:ext cx="7215238" cy="1643074"/>
          </a:xfrm>
          <a:prstGeom prst="rect">
            <a:avLst/>
          </a:prstGeom>
          <a:noFill/>
        </p:spPr>
      </p:pic>
      <p:pic>
        <p:nvPicPr>
          <p:cNvPr id="5" name="Picture 2" descr="D:\simi\MESCE\23-24 even\s6 ADS\IMAGES\Capture.PNG"/>
          <p:cNvPicPr>
            <a:picLocks noChangeAspect="1" noChangeArrowheads="1"/>
          </p:cNvPicPr>
          <p:nvPr/>
        </p:nvPicPr>
        <p:blipFill>
          <a:blip r:embed="rId3"/>
          <a:srcRect/>
          <a:stretch>
            <a:fillRect/>
          </a:stretch>
        </p:blipFill>
        <p:spPr bwMode="auto">
          <a:xfrm>
            <a:off x="1619671" y="3284984"/>
            <a:ext cx="5765467" cy="2643206"/>
          </a:xfrm>
          <a:prstGeom prst="rect">
            <a:avLst/>
          </a:prstGeom>
          <a:noFill/>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1" name="Picture 3" descr="D:\simi\MESCE\23-24 even\s6 ADS\IMAGES\Capture2.PNG"/>
          <p:cNvPicPr>
            <a:picLocks noGrp="1" noChangeAspect="1" noChangeArrowheads="1"/>
          </p:cNvPicPr>
          <p:nvPr>
            <p:ph idx="1"/>
          </p:nvPr>
        </p:nvPicPr>
        <p:blipFill>
          <a:blip r:embed="rId2"/>
          <a:srcRect/>
          <a:stretch>
            <a:fillRect/>
          </a:stretch>
        </p:blipFill>
        <p:spPr bwMode="auto">
          <a:xfrm>
            <a:off x="642910" y="1500174"/>
            <a:ext cx="7352958" cy="48974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The Pearson correlation </a:t>
            </a:r>
            <a:r>
              <a:rPr lang="en-GB" sz="2000" dirty="0" err="1" smtClean="0">
                <a:latin typeface="Times New Roman" pitchFamily="18" charset="0"/>
                <a:cs typeface="Times New Roman" pitchFamily="18" charset="0"/>
              </a:rPr>
              <a:t>coefﬁcient</a:t>
            </a:r>
            <a:r>
              <a:rPr lang="en-GB" sz="2000" dirty="0" smtClean="0">
                <a:latin typeface="Times New Roman" pitchFamily="18" charset="0"/>
                <a:cs typeface="Times New Roman" pitchFamily="18" charset="0"/>
              </a:rPr>
              <a:t> takes values from +1 (strong positive correlation) to −1 (strong negative correlation).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similarities to the other users, User2 to User4, are 0.60, 0.00, and−0.79, respectively.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User1 and User2 as peer users to predict Alice’s rating. A possible formula for computing a prediction for the rating of user a for item p that also factors the relative proximity of the nearest </a:t>
            </a:r>
            <a:r>
              <a:rPr lang="en-GB" sz="2000" dirty="0" err="1" smtClean="0">
                <a:latin typeface="Times New Roman" pitchFamily="18" charset="0"/>
                <a:cs typeface="Times New Roman" pitchFamily="18" charset="0"/>
              </a:rPr>
              <a:t>neighbors</a:t>
            </a:r>
            <a:r>
              <a:rPr lang="en-GB" sz="2000" dirty="0" smtClean="0">
                <a:latin typeface="Times New Roman" pitchFamily="18" charset="0"/>
                <a:cs typeface="Times New Roman" pitchFamily="18" charset="0"/>
              </a:rPr>
              <a:t> N and </a:t>
            </a:r>
            <a:r>
              <a:rPr lang="en-GB" sz="2000" dirty="0" err="1" smtClean="0">
                <a:latin typeface="Times New Roman" pitchFamily="18" charset="0"/>
                <a:cs typeface="Times New Roman" pitchFamily="18" charset="0"/>
              </a:rPr>
              <a:t>a’s</a:t>
            </a:r>
            <a:r>
              <a:rPr lang="en-GB" sz="2000" dirty="0" smtClean="0">
                <a:latin typeface="Times New Roman" pitchFamily="18" charset="0"/>
                <a:cs typeface="Times New Roman" pitchFamily="18" charset="0"/>
              </a:rPr>
              <a:t> average rating is the following: </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p:txBody>
      </p:sp>
      <p:pic>
        <p:nvPicPr>
          <p:cNvPr id="7" name="Picture 2" descr="D:\simi\MESCE\23-24 even\s6 ADS\IMAGES\Capture 3.PNG"/>
          <p:cNvPicPr>
            <a:picLocks noChangeAspect="1" noChangeArrowheads="1"/>
          </p:cNvPicPr>
          <p:nvPr/>
        </p:nvPicPr>
        <p:blipFill>
          <a:blip r:embed="rId2"/>
          <a:srcRect/>
          <a:stretch>
            <a:fillRect/>
          </a:stretch>
        </p:blipFill>
        <p:spPr bwMode="auto">
          <a:xfrm>
            <a:off x="1928794" y="5286388"/>
            <a:ext cx="5429288" cy="1000132"/>
          </a:xfrm>
          <a:prstGeom prst="rect">
            <a:avLst/>
          </a:prstGeom>
          <a:noFill/>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GB" sz="2000" dirty="0" smtClean="0">
                <a:latin typeface="Times New Roman" pitchFamily="18" charset="0"/>
                <a:cs typeface="Times New Roman" pitchFamily="18" charset="0"/>
              </a:rPr>
              <a:t>The prediction for Alice’s rating for Item5 based on the ratings of near </a:t>
            </a:r>
            <a:r>
              <a:rPr lang="en-GB" sz="2000" dirty="0" err="1" smtClean="0">
                <a:latin typeface="Times New Roman" pitchFamily="18" charset="0"/>
                <a:cs typeface="Times New Roman" pitchFamily="18" charset="0"/>
              </a:rPr>
              <a:t>neighbors</a:t>
            </a:r>
            <a:r>
              <a:rPr lang="en-GB" sz="2000" dirty="0" smtClean="0">
                <a:latin typeface="Times New Roman" pitchFamily="18" charset="0"/>
                <a:cs typeface="Times New Roman" pitchFamily="18" charset="0"/>
              </a:rPr>
              <a:t> User1 and User2 will be </a:t>
            </a:r>
          </a:p>
          <a:p>
            <a:endParaRPr lang="en-GB" sz="2000" dirty="0" smtClean="0">
              <a:latin typeface="Times New Roman" pitchFamily="18" charset="0"/>
              <a:cs typeface="Times New Roman" pitchFamily="18" charset="0"/>
            </a:endParaRPr>
          </a:p>
          <a:p>
            <a:pPr marL="0" indent="0">
              <a:buNone/>
            </a:pPr>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pPr>
              <a:buNone/>
            </a:pPr>
            <a:r>
              <a:rPr lang="en-GB" sz="2000" dirty="0" smtClean="0">
                <a:latin typeface="Times New Roman" pitchFamily="18" charset="0"/>
                <a:cs typeface="Times New Roman" pitchFamily="18" charset="0"/>
              </a:rPr>
              <a:t>		4+1/(0.85+0.7)∗(0.85∗(3−2.4)+0.70∗(5−3.8)) = 4.87</a:t>
            </a:r>
          </a:p>
          <a:p>
            <a:pPr>
              <a:buNone/>
            </a:pPr>
            <a:endParaRPr lang="en-GB" sz="2000" dirty="0" smtClean="0">
              <a:latin typeface="Times New Roman" pitchFamily="18" charset="0"/>
              <a:cs typeface="Times New Roman" pitchFamily="18" charset="0"/>
            </a:endParaRPr>
          </a:p>
          <a:p>
            <a:r>
              <a:rPr lang="en-US" sz="2000" dirty="0" smtClean="0">
                <a:latin typeface="Times New Roman" pitchFamily="18" charset="0"/>
                <a:cs typeface="Times New Roman" pitchFamily="18" charset="0"/>
              </a:rPr>
              <a:t>where r</a:t>
            </a:r>
            <a:r>
              <a:rPr lang="en-US" sz="2000" baseline="-25000" dirty="0" smtClean="0">
                <a:latin typeface="Times New Roman" pitchFamily="18" charset="0"/>
                <a:cs typeface="Times New Roman" pitchFamily="18" charset="0"/>
              </a:rPr>
              <a:t>user1</a:t>
            </a:r>
            <a:r>
              <a:rPr lang="en-US" sz="2000" dirty="0" smtClean="0">
                <a:latin typeface="Times New Roman" pitchFamily="18" charset="0"/>
                <a:cs typeface="Times New Roman" pitchFamily="18" charset="0"/>
              </a:rPr>
              <a:t>= 2.4 and r</a:t>
            </a:r>
            <a:r>
              <a:rPr lang="en-US" sz="2000" baseline="-25000" dirty="0" smtClean="0">
                <a:latin typeface="Times New Roman" pitchFamily="18" charset="0"/>
                <a:cs typeface="Times New Roman" pitchFamily="18" charset="0"/>
              </a:rPr>
              <a:t>user2</a:t>
            </a:r>
            <a:r>
              <a:rPr lang="en-US" sz="2000" dirty="0" smtClean="0">
                <a:latin typeface="Times New Roman" pitchFamily="18" charset="0"/>
                <a:cs typeface="Times New Roman" pitchFamily="18" charset="0"/>
              </a:rPr>
              <a:t>=3.8</a:t>
            </a:r>
            <a:br>
              <a:rPr lang="en-US" sz="2000" dirty="0" smtClean="0">
                <a:latin typeface="Times New Roman" pitchFamily="18" charset="0"/>
                <a:cs typeface="Times New Roman" pitchFamily="18" charset="0"/>
              </a:rPr>
            </a:br>
            <a:endParaRPr lang="en-US"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We can now compute rating predictions for Alice for all items she has not yet seen and include the ones with the highest prediction values in the recommendation list.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It will most probably be a good choice to include Item5 in such a list. </a:t>
            </a:r>
          </a:p>
        </p:txBody>
      </p:sp>
      <p:pic>
        <p:nvPicPr>
          <p:cNvPr id="4" name="Picture 2" descr="D:\simi\MESCE\23-24 even\s6 ADS\IMAGES\Capture 3.PNG"/>
          <p:cNvPicPr>
            <a:picLocks noChangeAspect="1" noChangeArrowheads="1"/>
          </p:cNvPicPr>
          <p:nvPr/>
        </p:nvPicPr>
        <p:blipFill>
          <a:blip r:embed="rId2"/>
          <a:srcRect/>
          <a:stretch>
            <a:fillRect/>
          </a:stretch>
        </p:blipFill>
        <p:spPr bwMode="auto">
          <a:xfrm>
            <a:off x="1475656" y="2276872"/>
            <a:ext cx="5429288" cy="720080"/>
          </a:xfrm>
          <a:prstGeom prst="rect">
            <a:avLst/>
          </a:prstGeom>
          <a:noFill/>
        </p:spPr>
      </p:pic>
      <p:cxnSp>
        <p:nvCxnSpPr>
          <p:cNvPr id="8" name="Straight Connector 7"/>
          <p:cNvCxnSpPr/>
          <p:nvPr/>
        </p:nvCxnSpPr>
        <p:spPr>
          <a:xfrm>
            <a:off x="1588848" y="3933056"/>
            <a:ext cx="57606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3095836" y="3933056"/>
            <a:ext cx="50405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IN" sz="2000" b="1" u="sng" dirty="0" smtClean="0">
                <a:latin typeface="Times New Roman" pitchFamily="18" charset="0"/>
                <a:cs typeface="Times New Roman" pitchFamily="18" charset="0"/>
              </a:rPr>
              <a:t>Item based nearest neighbour recommendation</a:t>
            </a:r>
          </a:p>
          <a:p>
            <a:r>
              <a:rPr lang="en-GB" sz="2000" dirty="0" smtClean="0">
                <a:latin typeface="Times New Roman" pitchFamily="18" charset="0"/>
                <a:cs typeface="Times New Roman" pitchFamily="18" charset="0"/>
              </a:rPr>
              <a:t>The main idea of item-based algorithms is to compute predictions using the similarity between items and not the similarity between users.</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Examine the ratings database again and make a prediction for Alice for Item5. </a:t>
            </a:r>
          </a:p>
          <a:p>
            <a:endParaRPr lang="en-GB" sz="2000" dirty="0" smtClean="0">
              <a:latin typeface="Times New Roman" pitchFamily="18" charset="0"/>
              <a:cs typeface="Times New Roman" pitchFamily="18" charset="0"/>
            </a:endParaRPr>
          </a:p>
          <a:p>
            <a:endParaRPr lang="en-GB" sz="2000" dirty="0" smtClean="0">
              <a:latin typeface="Times New Roman" pitchFamily="18" charset="0"/>
              <a:cs typeface="Times New Roman" pitchFamily="18" charset="0"/>
            </a:endParaRPr>
          </a:p>
          <a:p>
            <a:pPr>
              <a:buNone/>
            </a:pPr>
            <a:endParaRPr lang="en-US" sz="2000" dirty="0">
              <a:latin typeface="Times New Roman" pitchFamily="18" charset="0"/>
              <a:cs typeface="Times New Roman" pitchFamily="18" charset="0"/>
            </a:endParaRPr>
          </a:p>
        </p:txBody>
      </p:sp>
      <p:pic>
        <p:nvPicPr>
          <p:cNvPr id="4" name="Picture 2" descr="D:\simi\MESCE\23-24 even\s6 ADS\IMAGES\Capture.PNG"/>
          <p:cNvPicPr>
            <a:picLocks noChangeAspect="1" noChangeArrowheads="1"/>
          </p:cNvPicPr>
          <p:nvPr/>
        </p:nvPicPr>
        <p:blipFill>
          <a:blip r:embed="rId2"/>
          <a:srcRect/>
          <a:stretch>
            <a:fillRect/>
          </a:stretch>
        </p:blipFill>
        <p:spPr bwMode="auto">
          <a:xfrm>
            <a:off x="1785918" y="3857628"/>
            <a:ext cx="5765467" cy="2643206"/>
          </a:xfrm>
          <a:prstGeom prst="rect">
            <a:avLst/>
          </a:prstGeom>
          <a:noFill/>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First compare the rating vectors of the other items and look for items that have ratings similar to Item5.</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 In the example, the ratings for Item5 (3,5,4,1) are similar to the ratings of Item1 (3,4,3,1) and there is also a partial similarity with Item4(3,3,5,2).</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idea of item-based recommendation is now to simply look at Alice’s ratings for these similar items. Alice gave a “5” to Item1 and a “4” to Item4.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An item-based algorithm computes a weighted average of these other ratings and will predict a rating for Item5 somewhere between 4 and 5.</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2000" b="1" i="1" u="sng" dirty="0" smtClean="0">
                <a:latin typeface="Times New Roman" pitchFamily="18" charset="0"/>
                <a:cs typeface="Times New Roman" pitchFamily="18" charset="0"/>
              </a:rPr>
              <a:t>The cosine similarity measure:</a:t>
            </a:r>
          </a:p>
          <a:p>
            <a:endParaRPr lang="en-IN" sz="2000" b="1" i="1" u="sng" dirty="0" smtClean="0">
              <a:latin typeface="Times New Roman" pitchFamily="18" charset="0"/>
              <a:cs typeface="Times New Roman" pitchFamily="18" charset="0"/>
            </a:endParaRPr>
          </a:p>
          <a:p>
            <a:endParaRPr lang="en-US" sz="2000" b="1" i="1" u="sng" dirty="0" smtClean="0">
              <a:latin typeface="Times New Roman" pitchFamily="18" charset="0"/>
              <a:cs typeface="Times New Roman" pitchFamily="18" charset="0"/>
            </a:endParaRPr>
          </a:p>
          <a:p>
            <a:endParaRPr lang="en-IN" sz="2000" b="1" i="1" u="sng" dirty="0" smtClean="0">
              <a:latin typeface="Times New Roman" pitchFamily="18" charset="0"/>
              <a:cs typeface="Times New Roman" pitchFamily="18" charset="0"/>
            </a:endParaRPr>
          </a:p>
          <a:p>
            <a:endParaRPr lang="en-US" sz="2000" b="1" i="1" u="sng" dirty="0" smtClean="0">
              <a:latin typeface="Times New Roman" pitchFamily="18" charset="0"/>
              <a:cs typeface="Times New Roman" pitchFamily="18" charset="0"/>
            </a:endParaRPr>
          </a:p>
          <a:p>
            <a:pPr>
              <a:buNone/>
            </a:pPr>
            <a:endParaRPr lang="en-IN" sz="2000" b="1" i="1" u="sng" dirty="0" smtClean="0">
              <a:latin typeface="Times New Roman" pitchFamily="18" charset="0"/>
              <a:cs typeface="Times New Roman" pitchFamily="18" charset="0"/>
            </a:endParaRPr>
          </a:p>
          <a:p>
            <a:pPr>
              <a:buNone/>
            </a:pPr>
            <a:endParaRPr lang="en-US" sz="2000" b="1" i="1" u="sng" dirty="0" smtClean="0">
              <a:latin typeface="Times New Roman" pitchFamily="18" charset="0"/>
              <a:cs typeface="Times New Roman" pitchFamily="18" charset="0"/>
            </a:endParaRPr>
          </a:p>
        </p:txBody>
      </p:sp>
      <p:pic>
        <p:nvPicPr>
          <p:cNvPr id="6" name="Picture 2" descr="D:\simi\MESCE\23-24 even\s6 ADS\IMAGES\Capture4.PNG"/>
          <p:cNvPicPr>
            <a:picLocks noChangeAspect="1" noChangeArrowheads="1"/>
          </p:cNvPicPr>
          <p:nvPr/>
        </p:nvPicPr>
        <p:blipFill>
          <a:blip r:embed="rId2"/>
          <a:srcRect/>
          <a:stretch>
            <a:fillRect/>
          </a:stretch>
        </p:blipFill>
        <p:spPr bwMode="auto">
          <a:xfrm>
            <a:off x="1000100" y="2750565"/>
            <a:ext cx="7072362" cy="3464517"/>
          </a:xfrm>
          <a:prstGeom prst="rect">
            <a:avLst/>
          </a:prstGeom>
          <a:noFill/>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a:bodyPr>
          <a:lstStyle/>
          <a:p>
            <a:r>
              <a:rPr lang="en-GB" sz="2000" dirty="0" smtClean="0">
                <a:latin typeface="Times New Roman" pitchFamily="18" charset="0"/>
                <a:cs typeface="Times New Roman" pitchFamily="18" charset="0"/>
              </a:rPr>
              <a:t>The possible similarity values are between 0 and 1, where values near to 1 indicate a strong similarity.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basic cosine measure does not take the differences in the average rating </a:t>
            </a:r>
            <a:r>
              <a:rPr lang="en-GB" sz="2000" dirty="0" err="1" smtClean="0">
                <a:latin typeface="Times New Roman" pitchFamily="18" charset="0"/>
                <a:cs typeface="Times New Roman" pitchFamily="18" charset="0"/>
              </a:rPr>
              <a:t>behavior</a:t>
            </a:r>
            <a:r>
              <a:rPr lang="en-GB" sz="2000" dirty="0" smtClean="0">
                <a:latin typeface="Times New Roman" pitchFamily="18" charset="0"/>
                <a:cs typeface="Times New Roman" pitchFamily="18" charset="0"/>
              </a:rPr>
              <a:t> of the users into account.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This problem is solved by using the adjusted cosine measure, which subtracts the user average from the ratings. The values for the adjusted cosine measure correspondingly range from−1 to+1.</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Let U be the set of users that rated both items a and b. The adjusted cosine measure is then calculated as follows:</a:t>
            </a:r>
          </a:p>
          <a:p>
            <a:endParaRPr lang="en-US" sz="2000" dirty="0">
              <a:latin typeface="Times New Roman" pitchFamily="18" charset="0"/>
              <a:cs typeface="Times New Roman" pitchFamily="18" charset="0"/>
            </a:endParaRPr>
          </a:p>
        </p:txBody>
      </p:sp>
      <p:pic>
        <p:nvPicPr>
          <p:cNvPr id="6" name="Picture 2" descr="D:\simi\MESCE\23-24 even\s6 ADS\IMAGES\Capture5.PNG"/>
          <p:cNvPicPr>
            <a:picLocks noChangeAspect="1" noChangeArrowheads="1"/>
          </p:cNvPicPr>
          <p:nvPr/>
        </p:nvPicPr>
        <p:blipFill>
          <a:blip r:embed="rId2"/>
          <a:srcRect/>
          <a:stretch>
            <a:fillRect/>
          </a:stretch>
        </p:blipFill>
        <p:spPr bwMode="auto">
          <a:xfrm>
            <a:off x="1785918" y="5786454"/>
            <a:ext cx="4714908" cy="857256"/>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lgn="just"/>
            <a:r>
              <a:rPr lang="en-GB" sz="2400" dirty="0" smtClean="0">
                <a:latin typeface="Times New Roman" pitchFamily="18" charset="0"/>
                <a:cs typeface="Times New Roman" pitchFamily="18" charset="0"/>
              </a:rPr>
              <a:t>The recommender system deals with a large volume of information present by filtering the most important information based on the data provided by a user and other factors that take care of the </a:t>
            </a:r>
            <a:r>
              <a:rPr lang="en-GB" sz="2400" b="1" dirty="0" smtClean="0">
                <a:latin typeface="Times New Roman" pitchFamily="18" charset="0"/>
                <a:cs typeface="Times New Roman" pitchFamily="18" charset="0"/>
              </a:rPr>
              <a:t>user’s preference </a:t>
            </a:r>
            <a:r>
              <a:rPr lang="en-GB" sz="2400" dirty="0" smtClean="0">
                <a:latin typeface="Times New Roman" pitchFamily="18" charset="0"/>
                <a:cs typeface="Times New Roman" pitchFamily="18" charset="0"/>
              </a:rPr>
              <a:t>and interest.</a:t>
            </a:r>
          </a:p>
          <a:p>
            <a:pPr algn="just">
              <a:buNone/>
            </a:pPr>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It finds out the match between user and item and computes the similarities between users and items for recommendation. </a:t>
            </a:r>
          </a:p>
          <a:p>
            <a:pPr algn="just">
              <a:buNone/>
            </a:pPr>
            <a:endParaRPr lang="en-GB" sz="2400" dirty="0" smtClean="0">
              <a:latin typeface="Times New Roman" pitchFamily="18" charset="0"/>
              <a:cs typeface="Times New Roman" pitchFamily="18" charset="0"/>
            </a:endParaRPr>
          </a:p>
          <a:p>
            <a:pPr algn="just"/>
            <a:r>
              <a:rPr lang="en-GB" sz="2400" dirty="0" smtClean="0">
                <a:latin typeface="Times New Roman" pitchFamily="18" charset="0"/>
                <a:cs typeface="Times New Roman" pitchFamily="18" charset="0"/>
              </a:rPr>
              <a:t>User preferences can be acquired </a:t>
            </a:r>
            <a:r>
              <a:rPr lang="en-GB" sz="2400" b="1" dirty="0" smtClean="0">
                <a:latin typeface="Times New Roman" pitchFamily="18" charset="0"/>
                <a:cs typeface="Times New Roman" pitchFamily="18" charset="0"/>
              </a:rPr>
              <a:t>implicitly</a:t>
            </a:r>
            <a:r>
              <a:rPr lang="en-GB" sz="2400" dirty="0" smtClean="0">
                <a:latin typeface="Times New Roman" pitchFamily="18" charset="0"/>
                <a:cs typeface="Times New Roman" pitchFamily="18" charset="0"/>
              </a:rPr>
              <a:t> by monitoring user </a:t>
            </a:r>
            <a:r>
              <a:rPr lang="en-GB" sz="2400" dirty="0" err="1" smtClean="0">
                <a:latin typeface="Times New Roman" pitchFamily="18" charset="0"/>
                <a:cs typeface="Times New Roman" pitchFamily="18" charset="0"/>
              </a:rPr>
              <a:t>behavior</a:t>
            </a:r>
            <a:r>
              <a:rPr lang="en-GB" sz="2400" dirty="0" smtClean="0">
                <a:latin typeface="Times New Roman" pitchFamily="18" charset="0"/>
                <a:cs typeface="Times New Roman" pitchFamily="18" charset="0"/>
              </a:rPr>
              <a:t>, but the recommender system might also </a:t>
            </a:r>
            <a:r>
              <a:rPr lang="en-GB" sz="2400" b="1" dirty="0" smtClean="0">
                <a:latin typeface="Times New Roman" pitchFamily="18" charset="0"/>
                <a:cs typeface="Times New Roman" pitchFamily="18" charset="0"/>
              </a:rPr>
              <a:t>explicitly</a:t>
            </a:r>
            <a:r>
              <a:rPr lang="en-GB" sz="2400" dirty="0" smtClean="0">
                <a:latin typeface="Times New Roman" pitchFamily="18" charset="0"/>
                <a:cs typeface="Times New Roman" pitchFamily="18" charset="0"/>
              </a:rPr>
              <a:t> ask the visitor about his or her preferences</a:t>
            </a:r>
            <a:endParaRPr lang="en-US" sz="2400" dirty="0" smtClean="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Picture 2" descr="D:\simi\MESCE\23-24 even\s6 ADS\IMAGES\Capture.PNG"/>
          <p:cNvPicPr>
            <a:picLocks noGrp="1" noChangeAspect="1" noChangeArrowheads="1"/>
          </p:cNvPicPr>
          <p:nvPr>
            <p:ph idx="1"/>
          </p:nvPr>
        </p:nvPicPr>
        <p:blipFill>
          <a:blip r:embed="rId2"/>
          <a:srcRect/>
          <a:stretch>
            <a:fillRect/>
          </a:stretch>
        </p:blipFill>
        <p:spPr bwMode="auto">
          <a:xfrm>
            <a:off x="1619672" y="1628800"/>
            <a:ext cx="6277405" cy="2736304"/>
          </a:xfrm>
          <a:prstGeom prst="rect">
            <a:avLst/>
          </a:prstGeom>
          <a:noFill/>
        </p:spPr>
      </p:pic>
    </p:spTree>
    <p:extLst>
      <p:ext uri="{BB962C8B-B14F-4D97-AF65-F5344CB8AC3E}">
        <p14:creationId xmlns:p14="http://schemas.microsoft.com/office/powerpoint/2010/main" val="105137952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1" name="Picture 3" descr="D:\simi\MESCE\23-24 even\s6 ADS\IMAGES\Capture6.PNG"/>
          <p:cNvPicPr>
            <a:picLocks noGrp="1" noChangeAspect="1" noChangeArrowheads="1"/>
          </p:cNvPicPr>
          <p:nvPr>
            <p:ph idx="1"/>
          </p:nvPr>
        </p:nvPicPr>
        <p:blipFill>
          <a:blip r:embed="rId2"/>
          <a:srcRect/>
          <a:stretch>
            <a:fillRect/>
          </a:stretch>
        </p:blipFill>
        <p:spPr bwMode="auto">
          <a:xfrm>
            <a:off x="642910" y="1500175"/>
            <a:ext cx="7786742" cy="5000660"/>
          </a:xfrm>
          <a:prstGeom prst="rect">
            <a:avLst/>
          </a:prstGeom>
          <a:noFill/>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Now after understanding both of them you may be wondering which to use when.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Here is the solution if </a:t>
            </a:r>
            <a:r>
              <a:rPr lang="en-GB" sz="2000" i="1" dirty="0" smtClean="0">
                <a:latin typeface="Times New Roman" pitchFamily="18" charset="0"/>
                <a:cs typeface="Times New Roman" pitchFamily="18" charset="0"/>
              </a:rPr>
              <a:t>No. of items is greater than No. of users </a:t>
            </a:r>
            <a:r>
              <a:rPr lang="en-GB" sz="2000" dirty="0" smtClean="0">
                <a:latin typeface="Times New Roman" pitchFamily="18" charset="0"/>
                <a:cs typeface="Times New Roman" pitchFamily="18" charset="0"/>
              </a:rPr>
              <a:t>go with </a:t>
            </a:r>
            <a:r>
              <a:rPr lang="en-GB" sz="2000" i="1" dirty="0" smtClean="0">
                <a:latin typeface="Times New Roman" pitchFamily="18" charset="0"/>
                <a:cs typeface="Times New Roman" pitchFamily="18" charset="0"/>
              </a:rPr>
              <a:t>user-based collaborative filtering as it will reduce the computation power.</a:t>
            </a:r>
          </a:p>
          <a:p>
            <a:pPr>
              <a:buNone/>
            </a:pPr>
            <a:endParaRPr lang="en-GB" sz="2000" i="1"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 If </a:t>
            </a:r>
            <a:r>
              <a:rPr lang="en-GB" sz="2000" i="1" dirty="0" smtClean="0">
                <a:latin typeface="Times New Roman" pitchFamily="18" charset="0"/>
                <a:cs typeface="Times New Roman" pitchFamily="18" charset="0"/>
              </a:rPr>
              <a:t>No. of users is greater than No. of items go with item-based collaborative filtering.</a:t>
            </a:r>
            <a:r>
              <a:rPr lang="en-GB" sz="2000" dirty="0" smtClean="0">
                <a:latin typeface="Times New Roman" pitchFamily="18" charset="0"/>
                <a:cs typeface="Times New Roman" pitchFamily="18" charset="0"/>
              </a:rPr>
              <a:t>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For Example, Amazon has </a:t>
            </a:r>
            <a:r>
              <a:rPr lang="en-GB" sz="2000" dirty="0" err="1" smtClean="0">
                <a:latin typeface="Times New Roman" pitchFamily="18" charset="0"/>
                <a:cs typeface="Times New Roman" pitchFamily="18" charset="0"/>
              </a:rPr>
              <a:t>lakhs</a:t>
            </a:r>
            <a:r>
              <a:rPr lang="en-GB" sz="2000" dirty="0" smtClean="0">
                <a:latin typeface="Times New Roman" pitchFamily="18" charset="0"/>
                <a:cs typeface="Times New Roman" pitchFamily="18" charset="0"/>
              </a:rPr>
              <a:t> of items to sell but has billions of customers. Hence Amazon uses item-based collaborative filtering because of less no. of products as compared to its customers.</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GB" sz="2400" b="1" u="sng" dirty="0" err="1">
                <a:latin typeface="Times New Roman" pitchFamily="18" charset="0"/>
                <a:cs typeface="Times New Roman" pitchFamily="18" charset="0"/>
              </a:rPr>
              <a:t>Preprocessing</a:t>
            </a:r>
            <a:r>
              <a:rPr lang="en-GB" sz="2400" b="1" u="sng" dirty="0">
                <a:latin typeface="Times New Roman" pitchFamily="18" charset="0"/>
                <a:cs typeface="Times New Roman" pitchFamily="18" charset="0"/>
              </a:rPr>
              <a:t> data for item-based </a:t>
            </a:r>
            <a:r>
              <a:rPr lang="en-GB" sz="2400" b="1" u="sng" dirty="0" smtClean="0">
                <a:latin typeface="Times New Roman" pitchFamily="18" charset="0"/>
                <a:cs typeface="Times New Roman" pitchFamily="18" charset="0"/>
              </a:rPr>
              <a:t>ﬁltering</a:t>
            </a:r>
          </a:p>
          <a:p>
            <a:pPr marL="0" indent="0">
              <a:buNone/>
            </a:pPr>
            <a:r>
              <a:rPr lang="en-GB" sz="2400" u="sng" dirty="0">
                <a:latin typeface="Times New Roman" pitchFamily="18" charset="0"/>
                <a:cs typeface="Times New Roman" pitchFamily="18" charset="0"/>
              </a:rPr>
              <a:t>Challenges with User-Based Collaborative Filtering</a:t>
            </a:r>
            <a:r>
              <a:rPr lang="en-GB" sz="2400" b="1" u="sng" dirty="0">
                <a:latin typeface="Times New Roman" pitchFamily="18" charset="0"/>
                <a:cs typeface="Times New Roman" pitchFamily="18" charset="0"/>
              </a:rPr>
              <a:t>:</a:t>
            </a:r>
          </a:p>
          <a:p>
            <a:r>
              <a:rPr lang="en-GB" sz="2400" b="1" dirty="0">
                <a:latin typeface="Times New Roman" pitchFamily="18" charset="0"/>
                <a:cs typeface="Times New Roman" pitchFamily="18" charset="0"/>
              </a:rPr>
              <a:t>Scalability Issues</a:t>
            </a:r>
            <a:r>
              <a:rPr lang="en-GB" sz="2400" dirty="0">
                <a:latin typeface="Times New Roman" pitchFamily="18" charset="0"/>
                <a:cs typeface="Times New Roman" pitchFamily="18" charset="0"/>
              </a:rPr>
              <a:t>: </a:t>
            </a:r>
            <a:r>
              <a:rPr lang="en-GB" sz="2000" dirty="0">
                <a:latin typeface="Times New Roman" pitchFamily="18" charset="0"/>
                <a:cs typeface="Times New Roman" pitchFamily="18" charset="0"/>
              </a:rPr>
              <a:t>Traditional user-based collaborative filtering doesn't handle large datasets well. For millions of customers (M) and millions of items (N), computational complexity is high, even if each customer rates only a few items</a:t>
            </a:r>
            <a:r>
              <a:rPr lang="en-GB" sz="2000" dirty="0" smtClean="0">
                <a:latin typeface="Times New Roman" pitchFamily="18" charset="0"/>
                <a:cs typeface="Times New Roman" pitchFamily="18" charset="0"/>
              </a:rPr>
              <a:t>.</a:t>
            </a:r>
          </a:p>
          <a:p>
            <a:pPr marL="0" indent="0">
              <a:buNone/>
            </a:pPr>
            <a:endParaRPr lang="en-GB" sz="2000" dirty="0">
              <a:latin typeface="Times New Roman" pitchFamily="18" charset="0"/>
              <a:cs typeface="Times New Roman" pitchFamily="18" charset="0"/>
            </a:endParaRPr>
          </a:p>
          <a:p>
            <a:r>
              <a:rPr lang="en-GB" sz="2400" b="1" dirty="0">
                <a:latin typeface="Times New Roman" pitchFamily="18" charset="0"/>
                <a:cs typeface="Times New Roman" pitchFamily="18" charset="0"/>
              </a:rPr>
              <a:t>Real-Time Limitations</a:t>
            </a:r>
            <a:r>
              <a:rPr lang="en-GB" sz="2400" dirty="0">
                <a:latin typeface="Times New Roman" pitchFamily="18" charset="0"/>
                <a:cs typeface="Times New Roman" pitchFamily="18" charset="0"/>
              </a:rPr>
              <a:t>: </a:t>
            </a:r>
            <a:r>
              <a:rPr lang="en-GB" sz="2000" dirty="0">
                <a:latin typeface="Times New Roman" pitchFamily="18" charset="0"/>
                <a:cs typeface="Times New Roman" pitchFamily="18" charset="0"/>
              </a:rPr>
              <a:t>Calculating predictions in real-time for millions of users is infeasible due to the short response times required for online systems</a:t>
            </a:r>
            <a:r>
              <a:rPr lang="en-GB" sz="2400" dirty="0">
                <a:latin typeface="Times New Roman" pitchFamily="18" charset="0"/>
                <a:cs typeface="Times New Roman" pitchFamily="18" charset="0"/>
              </a:rPr>
              <a:t>.</a:t>
            </a:r>
          </a:p>
          <a:p>
            <a:pPr marL="0" indent="0">
              <a:buNone/>
            </a:pPr>
            <a:endParaRPr lang="en-GB" sz="2400" dirty="0">
              <a:latin typeface="Times New Roman" pitchFamily="18" charset="0"/>
              <a:cs typeface="Times New Roman" pitchFamily="18" charset="0"/>
            </a:endParaRP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5231921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GB" sz="2400" u="sng" dirty="0" smtClean="0">
                <a:latin typeface="Times New Roman" pitchFamily="18" charset="0"/>
                <a:cs typeface="Times New Roman" pitchFamily="18" charset="0"/>
              </a:rPr>
              <a:t>Item-Based </a:t>
            </a:r>
            <a:r>
              <a:rPr lang="en-GB" sz="2400" u="sng" dirty="0">
                <a:latin typeface="Times New Roman" pitchFamily="18" charset="0"/>
                <a:cs typeface="Times New Roman" pitchFamily="18" charset="0"/>
              </a:rPr>
              <a:t>Collaborative Filtering </a:t>
            </a:r>
            <a:r>
              <a:rPr lang="en-GB" sz="2400" u="sng" dirty="0" smtClean="0">
                <a:latin typeface="Times New Roman" pitchFamily="18" charset="0"/>
                <a:cs typeface="Times New Roman" pitchFamily="18" charset="0"/>
              </a:rPr>
              <a:t>Solution</a:t>
            </a:r>
            <a:endParaRPr lang="en-GB" sz="2400" u="sng" dirty="0">
              <a:latin typeface="Times New Roman" pitchFamily="18" charset="0"/>
              <a:cs typeface="Times New Roman" pitchFamily="18" charset="0"/>
            </a:endParaRPr>
          </a:p>
          <a:p>
            <a:r>
              <a:rPr lang="en-GB" sz="2400" b="1" dirty="0">
                <a:latin typeface="Times New Roman" pitchFamily="18" charset="0"/>
                <a:cs typeface="Times New Roman" pitchFamily="18" charset="0"/>
              </a:rPr>
              <a:t>Offline </a:t>
            </a:r>
            <a:r>
              <a:rPr lang="en-GB" sz="2400" b="1" dirty="0" err="1">
                <a:latin typeface="Times New Roman" pitchFamily="18" charset="0"/>
                <a:cs typeface="Times New Roman" pitchFamily="18" charset="0"/>
              </a:rPr>
              <a:t>Precomputation</a:t>
            </a:r>
            <a:r>
              <a:rPr lang="en-GB" sz="2400" dirty="0">
                <a:latin typeface="Times New Roman" pitchFamily="18" charset="0"/>
                <a:cs typeface="Times New Roman" pitchFamily="18" charset="0"/>
              </a:rPr>
              <a:t>:</a:t>
            </a:r>
          </a:p>
          <a:p>
            <a:pPr lvl="1">
              <a:buFont typeface="Wingdings" pitchFamily="2" charset="2"/>
              <a:buChar char="Ø"/>
            </a:pPr>
            <a:r>
              <a:rPr lang="en-GB" sz="2000" dirty="0">
                <a:latin typeface="Times New Roman" pitchFamily="18" charset="0"/>
                <a:cs typeface="Times New Roman" pitchFamily="18" charset="0"/>
              </a:rPr>
              <a:t>An </a:t>
            </a:r>
            <a:r>
              <a:rPr lang="en-GB" sz="2000" b="1" dirty="0">
                <a:latin typeface="Times New Roman" pitchFamily="18" charset="0"/>
                <a:cs typeface="Times New Roman" pitchFamily="18" charset="0"/>
              </a:rPr>
              <a:t>item similarity matrix</a:t>
            </a:r>
            <a:r>
              <a:rPr lang="en-GB" sz="2000" dirty="0">
                <a:latin typeface="Times New Roman" pitchFamily="18" charset="0"/>
                <a:cs typeface="Times New Roman" pitchFamily="18" charset="0"/>
              </a:rPr>
              <a:t> is created in advance. This matrix stores the pairwise similarity between all items, reducing the need for heavy computations during runtime.</a:t>
            </a:r>
          </a:p>
          <a:p>
            <a:pPr lvl="1">
              <a:buFont typeface="Wingdings" pitchFamily="2" charset="2"/>
              <a:buChar char="Ø"/>
            </a:pPr>
            <a:r>
              <a:rPr lang="en-GB" sz="2000" dirty="0">
                <a:latin typeface="Times New Roman" pitchFamily="18" charset="0"/>
                <a:cs typeface="Times New Roman" pitchFamily="18" charset="0"/>
              </a:rPr>
              <a:t>At runtime, predictions for a product are calculated using the most similar items to the product and the user's ratings for those items</a:t>
            </a:r>
            <a:r>
              <a:rPr lang="en-GB" sz="2000" dirty="0" smtClean="0">
                <a:latin typeface="Times New Roman" pitchFamily="18" charset="0"/>
                <a:cs typeface="Times New Roman" pitchFamily="18" charset="0"/>
              </a:rPr>
              <a:t>.</a:t>
            </a:r>
          </a:p>
          <a:p>
            <a:pPr marL="457200" lvl="1" indent="0">
              <a:buNone/>
            </a:pPr>
            <a:endParaRPr lang="en-GB" sz="2000" dirty="0">
              <a:latin typeface="Times New Roman" pitchFamily="18" charset="0"/>
              <a:cs typeface="Times New Roman" pitchFamily="18" charset="0"/>
            </a:endParaRPr>
          </a:p>
          <a:p>
            <a:r>
              <a:rPr lang="en-GB" sz="2400" b="1" dirty="0">
                <a:latin typeface="Times New Roman" pitchFamily="18" charset="0"/>
                <a:cs typeface="Times New Roman" pitchFamily="18" charset="0"/>
              </a:rPr>
              <a:t>Efficiency at Runtime</a:t>
            </a:r>
            <a:r>
              <a:rPr lang="en-GB" sz="2400" dirty="0">
                <a:latin typeface="Times New Roman" pitchFamily="18" charset="0"/>
                <a:cs typeface="Times New Roman" pitchFamily="18" charset="0"/>
              </a:rPr>
              <a:t>:</a:t>
            </a:r>
          </a:p>
          <a:p>
            <a:pPr lvl="1">
              <a:buFont typeface="Wingdings" pitchFamily="2" charset="2"/>
              <a:buChar char="Ø"/>
            </a:pPr>
            <a:r>
              <a:rPr lang="en-GB" sz="2000" dirty="0">
                <a:latin typeface="Times New Roman" pitchFamily="18" charset="0"/>
                <a:cs typeface="Times New Roman" pitchFamily="18" charset="0"/>
              </a:rPr>
              <a:t>The computation is limited to items the user has interacted with, which keeps the calculations manageable.</a:t>
            </a:r>
          </a:p>
          <a:p>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6784091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itchFamily="18" charset="0"/>
                <a:cs typeface="Times New Roman" pitchFamily="18" charset="0"/>
              </a:rPr>
              <a:t>Implicit and explicit ratings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000" u="sng" dirty="0" smtClean="0">
                <a:latin typeface="Times New Roman" pitchFamily="18" charset="0"/>
                <a:cs typeface="Times New Roman" pitchFamily="18" charset="0"/>
              </a:rPr>
              <a:t>Explicit rating</a:t>
            </a:r>
          </a:p>
          <a:p>
            <a:r>
              <a:rPr lang="en-GB" sz="2000" dirty="0" smtClean="0">
                <a:latin typeface="Times New Roman" pitchFamily="18" charset="0"/>
                <a:cs typeface="Times New Roman" pitchFamily="18" charset="0"/>
              </a:rPr>
              <a:t>Asking for explicit item ratings is probably the most precise one. </a:t>
            </a:r>
          </a:p>
          <a:p>
            <a:r>
              <a:rPr lang="en-GB" sz="2000" dirty="0" smtClean="0">
                <a:latin typeface="Times New Roman" pitchFamily="18" charset="0"/>
                <a:cs typeface="Times New Roman" pitchFamily="18" charset="0"/>
              </a:rPr>
              <a:t>In most cases, </a:t>
            </a:r>
            <a:r>
              <a:rPr lang="en-GB" sz="2000" dirty="0" err="1" smtClean="0">
                <a:latin typeface="Times New Roman" pitchFamily="18" charset="0"/>
                <a:cs typeface="Times New Roman" pitchFamily="18" charset="0"/>
              </a:rPr>
              <a:t>ﬁve</a:t>
            </a:r>
            <a:r>
              <a:rPr lang="en-GB" sz="2000" dirty="0" smtClean="0">
                <a:latin typeface="Times New Roman" pitchFamily="18" charset="0"/>
                <a:cs typeface="Times New Roman" pitchFamily="18" charset="0"/>
              </a:rPr>
              <a:t>-point or seven-point Like response scales ranging </a:t>
            </a:r>
            <a:r>
              <a:rPr lang="en-GB" sz="2000" dirty="0" err="1" smtClean="0">
                <a:latin typeface="Times New Roman" pitchFamily="18" charset="0"/>
                <a:cs typeface="Times New Roman" pitchFamily="18" charset="0"/>
              </a:rPr>
              <a:t>from“Strongly</a:t>
            </a:r>
            <a:r>
              <a:rPr lang="en-GB" sz="2000" dirty="0" smtClean="0">
                <a:latin typeface="Times New Roman" pitchFamily="18" charset="0"/>
                <a:cs typeface="Times New Roman" pitchFamily="18" charset="0"/>
              </a:rPr>
              <a:t> </a:t>
            </a:r>
            <a:r>
              <a:rPr lang="en-GB" sz="2000" dirty="0" err="1" smtClean="0">
                <a:latin typeface="Times New Roman" pitchFamily="18" charset="0"/>
                <a:cs typeface="Times New Roman" pitchFamily="18" charset="0"/>
              </a:rPr>
              <a:t>dislike”to“Strongly</a:t>
            </a:r>
            <a:r>
              <a:rPr lang="en-GB" sz="2000" dirty="0" smtClean="0">
                <a:latin typeface="Times New Roman" pitchFamily="18" charset="0"/>
                <a:cs typeface="Times New Roman" pitchFamily="18" charset="0"/>
              </a:rPr>
              <a:t> like” are used; they are then internally transformed to numeric values so the previously mentioned similarity measures can be applied.</a:t>
            </a:r>
          </a:p>
          <a:p>
            <a:r>
              <a:rPr lang="en-GB" sz="2000" dirty="0" smtClean="0">
                <a:latin typeface="Times New Roman" pitchFamily="18" charset="0"/>
                <a:cs typeface="Times New Roman" pitchFamily="18" charset="0"/>
              </a:rPr>
              <a:t>Some aspects of the usage of different rating scales, such as how the users’ rating </a:t>
            </a:r>
            <a:r>
              <a:rPr lang="en-GB" sz="2000" dirty="0" err="1" smtClean="0">
                <a:latin typeface="Times New Roman" pitchFamily="18" charset="0"/>
                <a:cs typeface="Times New Roman" pitchFamily="18" charset="0"/>
              </a:rPr>
              <a:t>behavior</a:t>
            </a:r>
            <a:r>
              <a:rPr lang="en-GB" sz="2000" dirty="0" smtClean="0">
                <a:latin typeface="Times New Roman" pitchFamily="18" charset="0"/>
                <a:cs typeface="Times New Roman" pitchFamily="18" charset="0"/>
              </a:rPr>
              <a:t> changes when different scales must be used and how the quality of recommendation changes when the granularity is increased,</a:t>
            </a:r>
          </a:p>
          <a:p>
            <a:r>
              <a:rPr lang="en-GB" sz="2000" dirty="0" smtClean="0">
                <a:latin typeface="Times New Roman" pitchFamily="18" charset="0"/>
                <a:cs typeface="Times New Roman" pitchFamily="18" charset="0"/>
              </a:rPr>
              <a:t>What has been observed is that in the movie domain, a </a:t>
            </a:r>
            <a:r>
              <a:rPr lang="en-GB" sz="2000" dirty="0" err="1" smtClean="0">
                <a:latin typeface="Times New Roman" pitchFamily="18" charset="0"/>
                <a:cs typeface="Times New Roman" pitchFamily="18" charset="0"/>
              </a:rPr>
              <a:t>ﬁve</a:t>
            </a:r>
            <a:r>
              <a:rPr lang="en-GB" sz="2000" dirty="0" smtClean="0">
                <a:latin typeface="Times New Roman" pitchFamily="18" charset="0"/>
                <a:cs typeface="Times New Roman" pitchFamily="18" charset="0"/>
              </a:rPr>
              <a:t>-point rating scale may be too narrow for users to express their opinions, and a ten-point scale was better accepted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The main problems with explicit ratings are that such ratings require additional efforts from the users of the recommender system and users might not be willing to provide such ratings as long as the value cannot be easily seen.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Thus, the number of available ratings could be too small, which in turn results in poor recommendation quality.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sz="2000" u="sng" dirty="0" smtClean="0">
                <a:latin typeface="Times New Roman" pitchFamily="18" charset="0"/>
                <a:cs typeface="Times New Roman" pitchFamily="18" charset="0"/>
              </a:rPr>
              <a:t>Implicit ratings</a:t>
            </a:r>
          </a:p>
          <a:p>
            <a:r>
              <a:rPr lang="en-GB" sz="2000" dirty="0" smtClean="0">
                <a:latin typeface="Times New Roman" pitchFamily="18" charset="0"/>
                <a:cs typeface="Times New Roman" pitchFamily="18" charset="0"/>
              </a:rPr>
              <a:t>Implicit ratings are typically collected by the web shop or application in which the recommender system is embedded.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When a customer buys an item, many recommender systems interpret this </a:t>
            </a:r>
            <a:r>
              <a:rPr lang="en-GB" sz="2000" dirty="0" err="1" smtClean="0">
                <a:latin typeface="Times New Roman" pitchFamily="18" charset="0"/>
                <a:cs typeface="Times New Roman" pitchFamily="18" charset="0"/>
              </a:rPr>
              <a:t>behavior</a:t>
            </a:r>
            <a:r>
              <a:rPr lang="en-GB" sz="2000" dirty="0" smtClean="0">
                <a:latin typeface="Times New Roman" pitchFamily="18" charset="0"/>
                <a:cs typeface="Times New Roman" pitchFamily="18" charset="0"/>
              </a:rPr>
              <a:t> as a positive rating.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The system could also monitor the user’s browsing </a:t>
            </a:r>
            <a:r>
              <a:rPr lang="en-GB" sz="2000" dirty="0" err="1" smtClean="0">
                <a:latin typeface="Times New Roman" pitchFamily="18" charset="0"/>
                <a:cs typeface="Times New Roman" pitchFamily="18" charset="0"/>
              </a:rPr>
              <a:t>behavior</a:t>
            </a:r>
            <a:r>
              <a:rPr lang="en-GB" sz="2000" dirty="0" smtClean="0">
                <a:latin typeface="Times New Roman" pitchFamily="18" charset="0"/>
                <a:cs typeface="Times New Roman" pitchFamily="18" charset="0"/>
              </a:rPr>
              <a:t>. If the user retrieves a page with detailed item information and remains at this page for a longer period of time, for example , a recommender could interpret this </a:t>
            </a:r>
            <a:r>
              <a:rPr lang="en-GB" sz="2000" dirty="0" err="1" smtClean="0">
                <a:latin typeface="Times New Roman" pitchFamily="18" charset="0"/>
                <a:cs typeface="Times New Roman" pitchFamily="18" charset="0"/>
              </a:rPr>
              <a:t>behavior</a:t>
            </a:r>
            <a:r>
              <a:rPr lang="en-GB" sz="2000" dirty="0" smtClean="0">
                <a:latin typeface="Times New Roman" pitchFamily="18" charset="0"/>
                <a:cs typeface="Times New Roman" pitchFamily="18" charset="0"/>
              </a:rPr>
              <a:t> as a positive orientation toward the item.</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000" dirty="0" smtClean="0">
                <a:latin typeface="Times New Roman" pitchFamily="18" charset="0"/>
                <a:cs typeface="Times New Roman" pitchFamily="18" charset="0"/>
              </a:rPr>
              <a:t>Although implicit ratings can be collected constantly and do not require additional efforts from the side of the user, one cannot be sure whether the user behaviour is correctly interpreted.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A user might not like all the books he or she has bought; the user also might have bought a book for someone else. </a:t>
            </a:r>
          </a:p>
          <a:p>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Still, if a sufficient number of ratings is available, these particular cases will be factored out by the high number of cases in which the interpretation of the behaviour was right. </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endParaRPr lang="en-US" sz="2800" u="sng"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000" b="1" u="sng" dirty="0" smtClean="0">
                <a:latin typeface="Times New Roman" pitchFamily="18" charset="0"/>
                <a:cs typeface="Times New Roman" pitchFamily="18" charset="0"/>
              </a:rPr>
              <a:t>Advantages of Collaborative Filtering(CF)</a:t>
            </a:r>
            <a:endParaRPr lang="en-GB" sz="2000" b="1"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No domain knowledge is required since all the features are learned automatically.</a:t>
            </a:r>
          </a:p>
          <a:p>
            <a:pPr>
              <a:buNone/>
            </a:pPr>
            <a:endParaRPr lang="en-GB" sz="2000" dirty="0" smtClean="0">
              <a:latin typeface="Times New Roman" pitchFamily="18" charset="0"/>
              <a:cs typeface="Times New Roman" pitchFamily="18" charset="0"/>
            </a:endParaRPr>
          </a:p>
          <a:p>
            <a:pPr fontAlgn="base"/>
            <a:r>
              <a:rPr lang="en-GB" sz="2000" dirty="0" smtClean="0">
                <a:latin typeface="Times New Roman" pitchFamily="18" charset="0"/>
                <a:cs typeface="Times New Roman" pitchFamily="18" charset="0"/>
              </a:rPr>
              <a:t>Can help users discover new interests even if they’re not actively searching for them by recommending new items similar to what they’re interested in.</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Does not require in-detail features and contextual data of products or items. It only needs the user-item interaction matrix to train the matrix factorization model.</a:t>
            </a:r>
          </a:p>
          <a:p>
            <a:pPr>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buNone/>
            </a:pPr>
            <a:r>
              <a:rPr lang="en-US" sz="2400" b="1" dirty="0" smtClean="0">
                <a:latin typeface="Times New Roman" pitchFamily="18" charset="0"/>
                <a:cs typeface="Times New Roman" pitchFamily="18" charset="0"/>
              </a:rPr>
              <a:t>Explicit Data:</a:t>
            </a:r>
          </a:p>
          <a:p>
            <a:r>
              <a:rPr lang="en-GB" sz="2400" dirty="0" smtClean="0">
                <a:latin typeface="Times New Roman" pitchFamily="18" charset="0"/>
                <a:cs typeface="Times New Roman" pitchFamily="18" charset="0"/>
              </a:rPr>
              <a:t>Explicit signals or input is where a user directly gives feedback to a particular item/product. </a:t>
            </a:r>
          </a:p>
          <a:p>
            <a:r>
              <a:rPr lang="en-GB" sz="2400" dirty="0" smtClean="0">
                <a:latin typeface="Times New Roman" pitchFamily="18" charset="0"/>
                <a:cs typeface="Times New Roman" pitchFamily="18" charset="0"/>
              </a:rPr>
              <a:t>This can be star values, say in the range of 1 to 5 or just a binary 1(like) and 0(dislike). </a:t>
            </a:r>
          </a:p>
          <a:p>
            <a:r>
              <a:rPr lang="en-GB" sz="2400" dirty="0" smtClean="0">
                <a:latin typeface="Times New Roman" pitchFamily="18" charset="0"/>
                <a:cs typeface="Times New Roman" pitchFamily="18" charset="0"/>
              </a:rPr>
              <a:t>For example, when we rate an item on Amazon or when we rate a movie on </a:t>
            </a:r>
            <a:r>
              <a:rPr lang="en-GB" sz="2400" dirty="0" err="1" smtClean="0">
                <a:latin typeface="Times New Roman" pitchFamily="18" charset="0"/>
                <a:cs typeface="Times New Roman" pitchFamily="18" charset="0"/>
              </a:rPr>
              <a:t>IMDb</a:t>
            </a:r>
            <a:r>
              <a:rPr lang="en-GB" sz="2400" dirty="0" smtClean="0">
                <a:latin typeface="Times New Roman" pitchFamily="18" charset="0"/>
                <a:cs typeface="Times New Roman" pitchFamily="18" charset="0"/>
              </a:rPr>
              <a:t> these are explicit signals where we are directly giving our feedback towards an item. </a:t>
            </a:r>
          </a:p>
          <a:p>
            <a:pPr>
              <a:buNone/>
            </a:pPr>
            <a:r>
              <a:rPr lang="en-GB"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buNone/>
            </a:pPr>
            <a:r>
              <a:rPr lang="en-IN" sz="2000" b="1" u="sng" dirty="0" smtClean="0">
                <a:latin typeface="Times New Roman" pitchFamily="18" charset="0"/>
                <a:cs typeface="Times New Roman" pitchFamily="18" charset="0"/>
              </a:rPr>
              <a:t>Disadvantages of Collaborative Filtering</a:t>
            </a:r>
            <a:endParaRPr lang="en-GB" sz="2000" b="1" u="sng" dirty="0" smtClean="0">
              <a:latin typeface="Times New Roman" pitchFamily="18" charset="0"/>
              <a:cs typeface="Times New Roman" pitchFamily="18" charset="0"/>
            </a:endParaRPr>
          </a:p>
          <a:p>
            <a:pPr>
              <a:buNone/>
            </a:pPr>
            <a:r>
              <a:rPr lang="en-GB" sz="2000" u="sng" dirty="0" smtClean="0">
                <a:latin typeface="Times New Roman" pitchFamily="18" charset="0"/>
                <a:cs typeface="Times New Roman" pitchFamily="18" charset="0"/>
              </a:rPr>
              <a:t>1)Data </a:t>
            </a:r>
            <a:r>
              <a:rPr lang="en-GB" sz="2000" u="sng" dirty="0" err="1" smtClean="0">
                <a:latin typeface="Times New Roman" pitchFamily="18" charset="0"/>
                <a:cs typeface="Times New Roman" pitchFamily="18" charset="0"/>
              </a:rPr>
              <a:t>Sparsity</a:t>
            </a:r>
            <a:r>
              <a:rPr lang="en-GB" sz="2000" u="sng" dirty="0" smtClean="0">
                <a:latin typeface="Times New Roman" pitchFamily="18" charset="0"/>
                <a:cs typeface="Times New Roman" pitchFamily="18" charset="0"/>
              </a:rPr>
              <a:t> and cold-start problem:</a:t>
            </a: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Data </a:t>
            </a:r>
            <a:r>
              <a:rPr lang="en-GB" sz="2000" dirty="0" err="1" smtClean="0">
                <a:latin typeface="Times New Roman" pitchFamily="18" charset="0"/>
                <a:cs typeface="Times New Roman" pitchFamily="18" charset="0"/>
              </a:rPr>
              <a:t>sparsity</a:t>
            </a:r>
            <a:r>
              <a:rPr lang="en-GB" sz="2000" dirty="0" smtClean="0">
                <a:latin typeface="Times New Roman" pitchFamily="18" charset="0"/>
                <a:cs typeface="Times New Roman" pitchFamily="18" charset="0"/>
              </a:rPr>
              <a:t> is seen as a key disadvantage of collaborative filtering.</a:t>
            </a:r>
          </a:p>
          <a:p>
            <a:r>
              <a:rPr lang="en-GB" sz="2000" dirty="0" smtClean="0">
                <a:latin typeface="Times New Roman" pitchFamily="18" charset="0"/>
                <a:cs typeface="Times New Roman" pitchFamily="18" charset="0"/>
              </a:rPr>
              <a:t>Typically, it can cause the cold start problem that describes </a:t>
            </a:r>
            <a:r>
              <a:rPr lang="en-GB" sz="2000" b="1" dirty="0" smtClean="0">
                <a:latin typeface="Times New Roman" pitchFamily="18" charset="0"/>
                <a:cs typeface="Times New Roman" pitchFamily="18" charset="0"/>
              </a:rPr>
              <a:t>the difficulty of CF making recommendations when the users or the products are new</a:t>
            </a:r>
            <a:r>
              <a:rPr lang="en-GB" sz="2000" dirty="0" smtClean="0">
                <a:latin typeface="Times New Roman" pitchFamily="18" charset="0"/>
                <a:cs typeface="Times New Roman" pitchFamily="18" charset="0"/>
              </a:rPr>
              <a:t>.</a:t>
            </a:r>
          </a:p>
          <a:p>
            <a:r>
              <a:rPr lang="en-GB" sz="2000" dirty="0" smtClean="0">
                <a:latin typeface="Times New Roman" pitchFamily="18" charset="0"/>
                <a:cs typeface="Times New Roman" pitchFamily="18" charset="0"/>
              </a:rPr>
              <a:t>The operation of CF is based on historical data of site interactions between users and items. </a:t>
            </a:r>
          </a:p>
          <a:p>
            <a:r>
              <a:rPr lang="en-GB" sz="2000" dirty="0" smtClean="0">
                <a:latin typeface="Times New Roman" pitchFamily="18" charset="0"/>
                <a:cs typeface="Times New Roman" pitchFamily="18" charset="0"/>
              </a:rPr>
              <a:t>But new users and items simply do not have enough historical data (data </a:t>
            </a:r>
            <a:r>
              <a:rPr lang="en-GB" sz="2000" dirty="0" err="1" smtClean="0">
                <a:latin typeface="Times New Roman" pitchFamily="18" charset="0"/>
                <a:cs typeface="Times New Roman" pitchFamily="18" charset="0"/>
              </a:rPr>
              <a:t>sparsity</a:t>
            </a:r>
            <a:r>
              <a:rPr lang="en-GB" sz="2000" dirty="0" smtClean="0">
                <a:latin typeface="Times New Roman" pitchFamily="18" charset="0"/>
                <a:cs typeface="Times New Roman" pitchFamily="18" charset="0"/>
              </a:rPr>
              <a:t>) to make it work. </a:t>
            </a:r>
          </a:p>
          <a:p>
            <a:r>
              <a:rPr lang="en-GB" sz="2000" dirty="0" smtClean="0">
                <a:latin typeface="Times New Roman" pitchFamily="18" charset="0"/>
                <a:cs typeface="Times New Roman" pitchFamily="18" charset="0"/>
              </a:rPr>
              <a:t>Consequently, due to this limitation of CF, you might fail to provide new customers with a delightful, personalized shopping experience and struggle to leave them with a good impression of your brand.</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a:t>
            </a:r>
            <a:endParaRPr lang="en-US" dirty="0"/>
          </a:p>
        </p:txBody>
      </p:sp>
      <p:sp>
        <p:nvSpPr>
          <p:cNvPr id="3" name="Content Placeholder 2"/>
          <p:cNvSpPr>
            <a:spLocks noGrp="1"/>
          </p:cNvSpPr>
          <p:nvPr>
            <p:ph idx="1"/>
          </p:nvPr>
        </p:nvSpPr>
        <p:spPr/>
        <p:txBody>
          <a:bodyPr>
            <a:normAutofit/>
          </a:bodyPr>
          <a:lstStyle/>
          <a:p>
            <a:pPr>
              <a:buNone/>
            </a:pPr>
            <a:r>
              <a:rPr lang="en-GB" sz="2000" u="sng" dirty="0" smtClean="0">
                <a:latin typeface="Times New Roman" pitchFamily="18" charset="0"/>
                <a:cs typeface="Times New Roman" pitchFamily="18" charset="0"/>
              </a:rPr>
              <a:t>2)Scalability:</a:t>
            </a: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Traditional CF algorithms often suffer serious scalability problems.</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 As the number of users increases and the amount of data expands, collaborative algorithms will begin to suffer a </a:t>
            </a:r>
            <a:r>
              <a:rPr lang="en-GB" sz="2000" b="1" dirty="0" smtClean="0">
                <a:latin typeface="Times New Roman" pitchFamily="18" charset="0"/>
                <a:cs typeface="Times New Roman" pitchFamily="18" charset="0"/>
              </a:rPr>
              <a:t>decrease in performances</a:t>
            </a:r>
            <a:r>
              <a:rPr lang="en-GB" sz="2000" dirty="0" smtClean="0">
                <a:latin typeface="Times New Roman" pitchFamily="18" charset="0"/>
                <a:cs typeface="Times New Roman" pitchFamily="18" charset="0"/>
              </a:rPr>
              <a:t> simply due to the sheer increase in data volume.</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a:buNone/>
            </a:pPr>
            <a:r>
              <a:rPr lang="en-GB" sz="2000" u="sng" dirty="0" smtClean="0">
                <a:latin typeface="Times New Roman" pitchFamily="18" charset="0"/>
                <a:cs typeface="Times New Roman" pitchFamily="18" charset="0"/>
              </a:rPr>
              <a:t>3)Lack of diversity in the long run:</a:t>
            </a: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In principle, collaborative filters are expected to enhance diversity as they help consumers discover more products, but some may unintentionally do the complete opposite.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Because this approach recommends products based on historical ratings or sales, it will not recommend products with little or limited historical data.</a:t>
            </a:r>
          </a:p>
          <a:p>
            <a:pPr>
              <a:buNone/>
            </a:pPr>
            <a:r>
              <a:rPr lang="en-GB" sz="2000" dirty="0" smtClean="0">
                <a:latin typeface="Times New Roman" pitchFamily="18" charset="0"/>
                <a:cs typeface="Times New Roman" pitchFamily="18" charset="0"/>
              </a:rPr>
              <a:t> </a:t>
            </a:r>
          </a:p>
          <a:p>
            <a:r>
              <a:rPr lang="en-GB" sz="2000" dirty="0" smtClean="0">
                <a:latin typeface="Times New Roman" pitchFamily="18" charset="0"/>
                <a:cs typeface="Times New Roman" pitchFamily="18" charset="0"/>
              </a:rPr>
              <a:t>The fact of more users viewing and buying a popular product will make it even more popular and make new items sit in the shadow behind these best-selling items. </a:t>
            </a:r>
          </a:p>
          <a:p>
            <a:pPr>
              <a:buNone/>
            </a:pPr>
            <a:endParaRPr lang="en-GB" sz="2000" dirty="0" smtClean="0">
              <a:latin typeface="Times New Roman" pitchFamily="18" charset="0"/>
              <a:cs typeface="Times New Roman" pitchFamily="18" charset="0"/>
            </a:endParaRPr>
          </a:p>
          <a:p>
            <a:r>
              <a:rPr lang="en-GB" sz="2000" dirty="0" smtClean="0">
                <a:latin typeface="Times New Roman" pitchFamily="18" charset="0"/>
                <a:cs typeface="Times New Roman" pitchFamily="18" charset="0"/>
              </a:rPr>
              <a:t>In short, this approach can create </a:t>
            </a:r>
            <a:r>
              <a:rPr lang="en-GB" sz="2000" b="1" dirty="0" smtClean="0">
                <a:latin typeface="Times New Roman" pitchFamily="18" charset="0"/>
                <a:cs typeface="Times New Roman" pitchFamily="18" charset="0"/>
              </a:rPr>
              <a:t>a rich-get-richer effect for popular products</a:t>
            </a:r>
            <a:r>
              <a:rPr lang="en-GB" sz="2000" dirty="0" smtClean="0">
                <a:latin typeface="Times New Roman" pitchFamily="18" charset="0"/>
                <a:cs typeface="Times New Roman" pitchFamily="18" charset="0"/>
              </a:rPr>
              <a:t>, resulting in a lack of diversity.</a:t>
            </a: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GB" sz="2400" dirty="0" smtClean="0">
                <a:latin typeface="Times New Roman" pitchFamily="18" charset="0"/>
                <a:cs typeface="Times New Roman" pitchFamily="18" charset="0"/>
              </a:rPr>
              <a:t>One thing to keep in mind is that we should be aware that each and every individual is not the same, i.e. for an Item X, User A, and User B can have different ratings, User A can be generous with his ratings and can give a rating of 5 stars whereas, User B is a critic and gives Item X 3.5 stars and gives 5 stars only for exceptions Items</a:t>
            </a:r>
            <a:endParaRPr lang="en-US" sz="24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GB" sz="2400" b="1" dirty="0" smtClean="0">
                <a:latin typeface="Times New Roman" pitchFamily="18" charset="0"/>
                <a:cs typeface="Times New Roman" pitchFamily="18" charset="0"/>
              </a:rPr>
              <a:t>Implicit Data:</a:t>
            </a:r>
            <a:endParaRPr lang="en-GB" sz="2400" dirty="0" smtClean="0">
              <a:latin typeface="Times New Roman" pitchFamily="18" charset="0"/>
              <a:cs typeface="Times New Roman" pitchFamily="18" charset="0"/>
            </a:endParaRPr>
          </a:p>
          <a:p>
            <a:r>
              <a:rPr lang="en-GB" sz="2400" dirty="0" smtClean="0">
                <a:latin typeface="Times New Roman" pitchFamily="18" charset="0"/>
                <a:cs typeface="Times New Roman" pitchFamily="18" charset="0"/>
              </a:rPr>
              <a:t>Implicit signals are obtained by capturing a user’s interaction with the item. </a:t>
            </a:r>
          </a:p>
          <a:p>
            <a:r>
              <a:rPr lang="en-GB" sz="2400" dirty="0" smtClean="0">
                <a:latin typeface="Times New Roman" pitchFamily="18" charset="0"/>
                <a:cs typeface="Times New Roman" pitchFamily="18" charset="0"/>
              </a:rPr>
              <a:t>This can be a continuous value, like the number of times a user has clicked on an item or the number of times a user has watched an Action movie or Binary, similar to just clicked or not clicked. </a:t>
            </a:r>
          </a:p>
          <a:p>
            <a:r>
              <a:rPr lang="en-GB" sz="2400" dirty="0" smtClean="0">
                <a:latin typeface="Times New Roman" pitchFamily="18" charset="0"/>
                <a:cs typeface="Times New Roman" pitchFamily="18" charset="0"/>
              </a:rPr>
              <a:t>For example, while scrolling through amazon.com the amount of time spent viewing an item or the number of times you have clicked the item can act as implicit feedback.</a:t>
            </a:r>
          </a:p>
          <a:p>
            <a:endParaRPr lang="en-US"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Types of recommendation system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r>
              <a:rPr lang="en-IN" dirty="0" smtClean="0">
                <a:latin typeface="Times New Roman" pitchFamily="18" charset="0"/>
                <a:cs typeface="Times New Roman" pitchFamily="18" charset="0"/>
              </a:rPr>
              <a:t>Collaborative recommendation-(Memory based and Model-based)</a:t>
            </a:r>
          </a:p>
          <a:p>
            <a:r>
              <a:rPr lang="en-IN" dirty="0" smtClean="0">
                <a:latin typeface="Times New Roman" pitchFamily="18" charset="0"/>
                <a:cs typeface="Times New Roman" pitchFamily="18" charset="0"/>
              </a:rPr>
              <a:t>Content-based</a:t>
            </a:r>
          </a:p>
          <a:p>
            <a:r>
              <a:rPr lang="en-IN" dirty="0" smtClean="0">
                <a:latin typeface="Times New Roman" pitchFamily="18" charset="0"/>
                <a:cs typeface="Times New Roman" pitchFamily="18" charset="0"/>
              </a:rPr>
              <a:t>Knowledge-based</a:t>
            </a:r>
          </a:p>
          <a:p>
            <a:r>
              <a:rPr lang="en-IN" dirty="0" smtClean="0">
                <a:latin typeface="Times New Roman" pitchFamily="18" charset="0"/>
                <a:cs typeface="Times New Roman" pitchFamily="18" charset="0"/>
              </a:rPr>
              <a:t>Hybrid approaches</a:t>
            </a:r>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lnSpcReduction="10000"/>
          </a:bodyPr>
          <a:lstStyle/>
          <a:p>
            <a:pPr>
              <a:buNone/>
            </a:pPr>
            <a:endParaRPr lang="en-GB" sz="2400" b="1" dirty="0" smtClean="0">
              <a:latin typeface="Times New Roman" pitchFamily="18" charset="0"/>
              <a:cs typeface="Times New Roman" pitchFamily="18" charset="0"/>
            </a:endParaRPr>
          </a:p>
          <a:p>
            <a:pPr>
              <a:buNone/>
            </a:pPr>
            <a:r>
              <a:rPr lang="en-GB" sz="2400" b="1" u="sng" dirty="0" smtClean="0">
                <a:latin typeface="Times New Roman" pitchFamily="18" charset="0"/>
                <a:cs typeface="Times New Roman" pitchFamily="18" charset="0"/>
              </a:rPr>
              <a:t>Collaborative Filtering</a:t>
            </a:r>
            <a:endParaRPr lang="en-GB" sz="2400" b="1" dirty="0" smtClean="0">
              <a:latin typeface="Times New Roman" pitchFamily="18" charset="0"/>
              <a:cs typeface="Times New Roman" pitchFamily="18" charset="0"/>
            </a:endParaRPr>
          </a:p>
          <a:p>
            <a:r>
              <a:rPr lang="en-GB" sz="2400" b="1" dirty="0" smtClean="0">
                <a:latin typeface="Times New Roman" pitchFamily="18" charset="0"/>
                <a:cs typeface="Times New Roman" pitchFamily="18" charset="0"/>
              </a:rPr>
              <a:t>User similarity</a:t>
            </a:r>
          </a:p>
          <a:p>
            <a:r>
              <a:rPr lang="en-GB" sz="2400" dirty="0" smtClean="0">
                <a:latin typeface="Times New Roman" pitchFamily="18" charset="0"/>
                <a:cs typeface="Times New Roman" pitchFamily="18" charset="0"/>
              </a:rPr>
              <a:t>The basic idea of these systems is that if </a:t>
            </a:r>
            <a:r>
              <a:rPr lang="en-GB" sz="2400" b="1" dirty="0" smtClean="0">
                <a:latin typeface="Times New Roman" pitchFamily="18" charset="0"/>
                <a:cs typeface="Times New Roman" pitchFamily="18" charset="0"/>
              </a:rPr>
              <a:t>users shared the same interests in the past </a:t>
            </a:r>
            <a:r>
              <a:rPr lang="en-GB" sz="2400" dirty="0" smtClean="0">
                <a:latin typeface="Times New Roman" pitchFamily="18" charset="0"/>
                <a:cs typeface="Times New Roman" pitchFamily="18" charset="0"/>
              </a:rPr>
              <a:t>– if they viewed or bought the same books, for instance – they will also have </a:t>
            </a:r>
            <a:r>
              <a:rPr lang="en-GB" sz="2400" b="1" dirty="0" smtClean="0">
                <a:latin typeface="Times New Roman" pitchFamily="18" charset="0"/>
                <a:cs typeface="Times New Roman" pitchFamily="18" charset="0"/>
              </a:rPr>
              <a:t>similar tastes in the future</a:t>
            </a:r>
          </a:p>
          <a:p>
            <a:r>
              <a:rPr lang="en-GB" sz="2400" dirty="0" smtClean="0">
                <a:latin typeface="Times New Roman" pitchFamily="18" charset="0"/>
                <a:cs typeface="Times New Roman" pitchFamily="18" charset="0"/>
              </a:rPr>
              <a:t>Based on similarity between users preferences (and not on users attributes like gender, age). </a:t>
            </a:r>
          </a:p>
          <a:p>
            <a:r>
              <a:rPr lang="en-GB" sz="2400" dirty="0" smtClean="0">
                <a:latin typeface="Times New Roman" pitchFamily="18" charset="0"/>
                <a:cs typeface="Times New Roman" pitchFamily="18" charset="0"/>
              </a:rPr>
              <a:t>So, we figure out similar users based on their preference and eventually whatever the 1st user has consumed, will be suggested to the other users and vice-versa.</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D:\simi\MESCE\23-24 even\s6 ADS\IMAGES\collab.png"/>
          <p:cNvPicPr>
            <a:picLocks noGrp="1" noChangeAspect="1" noChangeArrowheads="1"/>
          </p:cNvPicPr>
          <p:nvPr>
            <p:ph idx="1"/>
          </p:nvPr>
        </p:nvPicPr>
        <p:blipFill>
          <a:blip r:embed="rId2"/>
          <a:srcRect/>
          <a:stretch>
            <a:fillRect/>
          </a:stretch>
        </p:blipFill>
        <p:spPr bwMode="auto">
          <a:xfrm>
            <a:off x="1571604" y="2143116"/>
            <a:ext cx="4820008" cy="3500462"/>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16755</TotalTime>
  <Words>2303</Words>
  <Application>Microsoft Office PowerPoint</Application>
  <PresentationFormat>On-screen Show (4:3)</PresentationFormat>
  <Paragraphs>196</Paragraphs>
  <Slides>42</Slides>
  <Notes>0</Notes>
  <HiddenSlides>0</HiddenSlides>
  <MMClips>0</MMClips>
  <ScaleCrop>false</ScaleCrop>
  <HeadingPairs>
    <vt:vector size="4" baseType="variant">
      <vt:variant>
        <vt:lpstr>Theme</vt:lpstr>
      </vt:variant>
      <vt:variant>
        <vt:i4>1</vt:i4>
      </vt:variant>
      <vt:variant>
        <vt:lpstr>Slide Titles</vt:lpstr>
      </vt:variant>
      <vt:variant>
        <vt:i4>42</vt:i4>
      </vt:variant>
    </vt:vector>
  </HeadingPairs>
  <TitlesOfParts>
    <vt:vector size="43" baseType="lpstr">
      <vt:lpstr>Office Theme</vt:lpstr>
      <vt:lpstr>RECOMMENDATION SYSTEM</vt:lpstr>
      <vt:lpstr>PowerPoint Presentation</vt:lpstr>
      <vt:lpstr>PowerPoint Presentation</vt:lpstr>
      <vt:lpstr>PowerPoint Presentation</vt:lpstr>
      <vt:lpstr>PowerPoint Presentation</vt:lpstr>
      <vt:lpstr>PowerPoint Presentation</vt:lpstr>
      <vt:lpstr>Types of recommendation system</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Collaborative recommendation(Memory-based)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Implicit and explicit ratings</vt:lpstr>
      <vt:lpstr>PowerPoint Presentation</vt:lpstr>
      <vt:lpstr>PowerPoint Presentation</vt:lpstr>
      <vt:lpstr>PowerPoint Presentation</vt:lpstr>
      <vt:lpstr>PowerPoint Presentation</vt:lpstr>
      <vt:lpstr>PowerPoint Presentation</vt:lpstr>
      <vt:lpstr>    </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User</cp:lastModifiedBy>
  <cp:revision>178</cp:revision>
  <dcterms:created xsi:type="dcterms:W3CDTF">2024-01-30T06:32:37Z</dcterms:created>
  <dcterms:modified xsi:type="dcterms:W3CDTF">2025-01-22T01:54:06Z</dcterms:modified>
</cp:coreProperties>
</file>