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4"/>
    <p:sldMasterId id="2147483717" r:id="rId5"/>
  </p:sldMasterIdLst>
  <p:notesMasterIdLst>
    <p:notesMasterId r:id="rId16"/>
  </p:notesMasterIdLst>
  <p:handoutMasterIdLst>
    <p:handoutMasterId r:id="rId17"/>
  </p:handoutMasterIdLst>
  <p:sldIdLst>
    <p:sldId id="256" r:id="rId6"/>
    <p:sldId id="268" r:id="rId7"/>
    <p:sldId id="259" r:id="rId8"/>
    <p:sldId id="260" r:id="rId9"/>
    <p:sldId id="271" r:id="rId10"/>
    <p:sldId id="269" r:id="rId11"/>
    <p:sldId id="262" r:id="rId12"/>
    <p:sldId id="27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7F2"/>
    <a:srgbClr val="F2F2F2"/>
    <a:srgbClr val="014067"/>
    <a:srgbClr val="3F3F3F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94674" autoAdjust="0"/>
  </p:normalViewPr>
  <p:slideViewPr>
    <p:cSldViewPr snapToGrid="0" showGuides="1">
      <p:cViewPr varScale="1">
        <p:scale>
          <a:sx n="73" d="100"/>
          <a:sy n="73" d="100"/>
        </p:scale>
        <p:origin x="414" y="7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a-IR" smtClean="0"/>
              <a:t>سامانه ثنا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3/10/2022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a-IR" noProof="0" smtClean="0"/>
              <a:t>سامانه ثنا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a-IR" noProof="0" smtClean="0"/>
              <a:t> سامانه ثنا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a-IR" noProof="0" smtClean="0"/>
              <a:t> سامانه ثنا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a-IR" noProof="0" smtClean="0"/>
              <a:t> سامانه ثنا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a-IR" noProof="0" smtClean="0"/>
              <a:t> سامانه ثنا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a-IR" noProof="0" smtClean="0"/>
              <a:t> سامانه ثنا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Flowchart: Connector 1"/>
          <p:cNvSpPr/>
          <p:nvPr userDrawn="1"/>
        </p:nvSpPr>
        <p:spPr>
          <a:xfrm>
            <a:off x="409858" y="160931"/>
            <a:ext cx="811369" cy="816907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5407" y="6449166"/>
            <a:ext cx="64013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D9A5-B66F-43BF-9A1F-EB9F2051908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68B0-DBAC-4C97-8885-0368C1D6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10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D9A5-B66F-43BF-9A1F-EB9F2051908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68B0-DBAC-4C97-8885-0368C1D6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2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D9A5-B66F-43BF-9A1F-EB9F2051908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68B0-DBAC-4C97-8885-0368C1D6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654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D9A5-B66F-43BF-9A1F-EB9F2051908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68B0-DBAC-4C97-8885-0368C1D6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8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D9A5-B66F-43BF-9A1F-EB9F2051908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68B0-DBAC-4C97-8885-0368C1D6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9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D9A5-B66F-43BF-9A1F-EB9F2051908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68B0-DBAC-4C97-8885-0368C1D6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6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D9A5-B66F-43BF-9A1F-EB9F2051908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68B0-DBAC-4C97-8885-0368C1D6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9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D9A5-B66F-43BF-9A1F-EB9F2051908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68B0-DBAC-4C97-8885-0368C1D6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820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D9A5-B66F-43BF-9A1F-EB9F2051908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68B0-DBAC-4C97-8885-0368C1D6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a-IR" noProof="0" smtClean="0"/>
              <a:t> سامانه ثنا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4140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D9A5-B66F-43BF-9A1F-EB9F2051908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68B0-DBAC-4C97-8885-0368C1D6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67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D9A5-B66F-43BF-9A1F-EB9F2051908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68B0-DBAC-4C97-8885-0368C1D6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8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a-IR" noProof="0" smtClean="0"/>
              <a:t> سامانه ثنا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a-IR" noProof="0" smtClean="0"/>
              <a:t> سامانه ثنا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a-IR" noProof="0" smtClean="0"/>
              <a:t> سامانه ثنا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a-IR" noProof="0" smtClean="0"/>
              <a:t> سامانه ثنا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a-IR" noProof="0" smtClean="0"/>
              <a:t> سامانه ثنا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fa-IR" noProof="0" smtClean="0"/>
              <a:t> سامانه ثنا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729" r:id="rId3"/>
    <p:sldLayoutId id="2147483685" r:id="rId4"/>
    <p:sldLayoutId id="2147483706" r:id="rId5"/>
    <p:sldLayoutId id="2147483708" r:id="rId6"/>
    <p:sldLayoutId id="2147483704" r:id="rId7"/>
    <p:sldLayoutId id="2147483689" r:id="rId8"/>
    <p:sldLayoutId id="2147483668" r:id="rId9"/>
    <p:sldLayoutId id="2147483707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692" r:id="rId18"/>
    <p:sldLayoutId id="214748369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D9A5-B66F-43BF-9A1F-EB9F2051908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068B0-DBAC-4C97-8885-0368C1D6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8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70" y="3743709"/>
            <a:ext cx="4428523" cy="29575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9622" y="518955"/>
            <a:ext cx="4976949" cy="1616252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5867F2"/>
                </a:solidFill>
              </a:rPr>
              <a:t>تحلیل و طراحی سامانه‌ی ابلاغیه‌های الکترونیکی قضایی(سامانه ثنا)</a:t>
            </a:r>
            <a:endParaRPr lang="en-US" sz="2400" dirty="0">
              <a:solidFill>
                <a:srgbClr val="5867F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6904" y="2253343"/>
            <a:ext cx="3783183" cy="3827418"/>
          </a:xfrm>
        </p:spPr>
        <p:txBody>
          <a:bodyPr/>
          <a:lstStyle/>
          <a:p>
            <a:pPr algn="r" rtl="1">
              <a:lnSpc>
                <a:spcPct val="100000"/>
              </a:lnSpc>
            </a:pPr>
            <a:r>
              <a:rPr lang="fa-IR" sz="2000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استاد درس: دکتر محمدرضا شعرباف</a:t>
            </a:r>
            <a:endParaRPr lang="en-US" sz="2000" spc="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</a:pPr>
            <a:r>
              <a:rPr lang="fa-IR" sz="2000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دستیار آموزشی: مهلا شمس آبادی</a:t>
            </a:r>
          </a:p>
          <a:p>
            <a:pPr algn="r" rtl="1">
              <a:lnSpc>
                <a:spcPct val="100000"/>
              </a:lnSpc>
            </a:pPr>
            <a:r>
              <a:rPr lang="fa-IR" sz="2000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سرگروه: علیرضا کریمی</a:t>
            </a:r>
          </a:p>
          <a:p>
            <a:pPr algn="r" rtl="1">
              <a:lnSpc>
                <a:spcPct val="100000"/>
              </a:lnSpc>
            </a:pPr>
            <a:r>
              <a:rPr lang="fa-IR" sz="2000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اعضا:</a:t>
            </a:r>
          </a:p>
          <a:p>
            <a:pPr algn="r" rtl="1">
              <a:lnSpc>
                <a:spcPct val="100000"/>
              </a:lnSpc>
            </a:pPr>
            <a:r>
              <a:rPr lang="fa-IR" sz="2000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مهرو سادات نوحی</a:t>
            </a:r>
          </a:p>
          <a:p>
            <a:pPr algn="r" rtl="1">
              <a:lnSpc>
                <a:spcPct val="100000"/>
              </a:lnSpc>
            </a:pPr>
            <a:r>
              <a:rPr lang="fa-IR" sz="2000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ملیکا آقاجانیان صباغ</a:t>
            </a:r>
          </a:p>
          <a:p>
            <a:pPr algn="r" rtl="1">
              <a:lnSpc>
                <a:spcPct val="100000"/>
              </a:lnSpc>
            </a:pPr>
            <a:r>
              <a:rPr lang="fa-IR" sz="2000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نرگس جهرمی‌زاده</a:t>
            </a:r>
          </a:p>
          <a:p>
            <a:pPr algn="r" rtl="1">
              <a:lnSpc>
                <a:spcPct val="100000"/>
              </a:lnSpc>
            </a:pPr>
            <a:r>
              <a:rPr lang="fa-IR" sz="2000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زهرا امیری نژاد</a:t>
            </a:r>
          </a:p>
          <a:p>
            <a:pPr algn="r" rtl="1">
              <a:lnSpc>
                <a:spcPct val="100000"/>
              </a:lnSpc>
            </a:pPr>
            <a:r>
              <a:rPr lang="fa-IR" sz="2000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مهدیس فتحی</a:t>
            </a:r>
            <a:endParaRPr lang="en-US" sz="2000" spc="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74320" y="244635"/>
            <a:ext cx="927463" cy="888274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98" y="1821022"/>
            <a:ext cx="4428523" cy="3769881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5867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dirty="0" smtClean="0">
                <a:solidFill>
                  <a:srgbClr val="5867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dirty="0">
              <a:solidFill>
                <a:srgbClr val="5867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409858" y="160931"/>
            <a:ext cx="811369" cy="816907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173" y="0"/>
            <a:ext cx="4911633" cy="1789855"/>
          </a:xfrm>
        </p:spPr>
        <p:txBody>
          <a:bodyPr>
            <a:normAutofit/>
          </a:bodyPr>
          <a:lstStyle/>
          <a:p>
            <a:pPr algn="r" rtl="1"/>
            <a:r>
              <a:rPr lang="fa-IR" sz="3600" b="0" dirty="0" smtClean="0">
                <a:solidFill>
                  <a:srgbClr val="5867F2"/>
                </a:solidFill>
                <a:latin typeface="Calibri Light" panose="020F0302020204030204" pitchFamily="34" charset="0"/>
                <a:cs typeface="B Nazanin" panose="00000400000000000000" pitchFamily="2" charset="-78"/>
              </a:rPr>
              <a:t>فهرست مطالب:</a:t>
            </a:r>
            <a:endParaRPr lang="en-US" sz="3600" b="0" dirty="0">
              <a:solidFill>
                <a:srgbClr val="5867F2"/>
              </a:solidFill>
              <a:latin typeface="Calibri Light" panose="020F03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6172" y="1924057"/>
            <a:ext cx="4911633" cy="1563725"/>
          </a:xfrm>
        </p:spPr>
        <p:txBody>
          <a:bodyPr>
            <a:normAutofit fontScale="92500" lnSpcReduction="10000"/>
          </a:bodyPr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گزارش کار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شرح سیستم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معرفی زیرگروه‌ها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پرسش و پاسخ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endParaRPr lang="fa-IR" spc="0" dirty="0" smtClean="0"/>
          </a:p>
          <a:p>
            <a:pPr algn="r" rtl="1"/>
            <a:endParaRPr lang="fa-IR" spc="0" dirty="0" smtClean="0"/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58" y="1115284"/>
            <a:ext cx="7342622" cy="1215566"/>
          </a:xfrm>
        </p:spPr>
        <p:txBody>
          <a:bodyPr>
            <a:normAutofit/>
          </a:bodyPr>
          <a:lstStyle/>
          <a:p>
            <a:pPr algn="ctr" rtl="1"/>
            <a:r>
              <a:rPr lang="fa-IR" sz="4000" dirty="0" smtClean="0">
                <a:solidFill>
                  <a:srgbClr val="5867F2"/>
                </a:solidFill>
                <a:cs typeface="B Nazanin" panose="00000400000000000000" pitchFamily="2" charset="-78"/>
              </a:rPr>
              <a:t>گزارش کار</a:t>
            </a:r>
            <a:endParaRPr lang="en-US" sz="4000" b="0" dirty="0">
              <a:solidFill>
                <a:srgbClr val="5867F2"/>
              </a:solidFill>
              <a:cs typeface="B Nazanin" panose="00000400000000000000" pitchFamily="2" charset="-78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530" y="2450292"/>
            <a:ext cx="7342631" cy="1368443"/>
          </a:xfrm>
        </p:spPr>
        <p:txBody>
          <a:bodyPr/>
          <a:lstStyle/>
          <a:p>
            <a:pPr lvl="5" algn="r" rtl="1"/>
            <a:r>
              <a:rPr lang="fa-IR" sz="2000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برگزاری اولین جلسه و توضیح شرح کار به اعضا و آموزش کار با گیت‌هاب و دیسکورد مورخ ۱۴۰۰/‍‍۱۲/۶</a:t>
            </a:r>
          </a:p>
          <a:p>
            <a:pPr lvl="5" algn="r" rtl="1"/>
            <a:r>
              <a:rPr lang="fa-IR" sz="2000" dirty="0" smtClean="0">
                <a:cs typeface="B Nazanin" panose="00000400000000000000" pitchFamily="2" charset="-78"/>
              </a:rPr>
              <a:t>برگزاری جلسه‌ی دوم و تقسیم وظایف بین اعضا مورخ ۱۴۰۰/۱۲/۹</a:t>
            </a:r>
          </a:p>
          <a:p>
            <a:pPr lvl="5" algn="r" rtl="1"/>
            <a:r>
              <a:rPr lang="fa-IR" sz="2000" dirty="0" smtClean="0">
                <a:cs typeface="B Nazanin" panose="00000400000000000000" pitchFamily="2" charset="-78"/>
              </a:rPr>
              <a:t>ارائه‌ی نیازمندی‌ها مورخ ۱۴۰۰/۱۲/۱۰</a:t>
            </a:r>
          </a:p>
          <a:p>
            <a:pPr lvl="5" algn="r" rtl="1"/>
            <a:r>
              <a:rPr lang="fa-IR" sz="2000" dirty="0" smtClean="0">
                <a:cs typeface="B Nazanin" panose="00000400000000000000" pitchFamily="2" charset="-78"/>
              </a:rPr>
              <a:t>تشکیل زیرگروه‌ها و ثبت در ترلو مورخ ۱۴۰۰/۱۲/۱۰</a:t>
            </a:r>
          </a:p>
          <a:p>
            <a:pPr lvl="5" algn="r" rtl="1"/>
            <a:r>
              <a:rPr lang="fa-IR" sz="2000" dirty="0" smtClean="0">
                <a:cs typeface="B Nazanin" panose="00000400000000000000" pitchFamily="2" charset="-78"/>
              </a:rPr>
              <a:t>برگزاری جلسه‌ی سوم با مشتری برای توضیحات بیشتر در رابطه با خواسته‌ها و نیازمندی‌های ایشان ۱۴۰۰/۱۲/۱۳</a:t>
            </a:r>
          </a:p>
          <a:p>
            <a:pPr lvl="5" algn="r" rtl="1"/>
            <a:r>
              <a:rPr lang="fa-IR" sz="2000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ارائه‌ی قوانین کسب و کار۱۴۰۰/۱۲/۱۹</a:t>
            </a:r>
          </a:p>
          <a:p>
            <a:pPr lvl="5" algn="r" rtl="1"/>
            <a:r>
              <a:rPr lang="fa-IR" sz="2000" dirty="0" smtClean="0">
                <a:cs typeface="B Nazanin" panose="00000400000000000000" pitchFamily="2" charset="-78"/>
              </a:rPr>
              <a:t>برگزاری جلسه‌ی چهارم برای جمع بندی فاز یک۱۴۰۰/۱۲/۲۰</a:t>
            </a:r>
            <a:endParaRPr lang="en-US" sz="2000" dirty="0">
              <a:cs typeface="B Nazanin" panose="00000400000000000000" pitchFamily="2" charset="-78"/>
            </a:endParaRPr>
          </a:p>
          <a:p>
            <a:pPr lvl="5" algn="r" rtl="1"/>
            <a:r>
              <a:rPr lang="fa-IR" sz="2000" dirty="0" smtClean="0">
                <a:cs typeface="B Nazanin" panose="00000400000000000000" pitchFamily="2" charset="-78"/>
              </a:rPr>
              <a:t>ارائه واژه‌نامه برای هربخش توسط نویسنده‌ی هر بخش مورخ ۱۴۰۰/۱۲/۲۱</a:t>
            </a:r>
          </a:p>
          <a:p>
            <a:pPr lvl="5" algn="r" rtl="1"/>
            <a:endParaRPr lang="fa-IR" sz="2000" dirty="0" smtClean="0">
              <a:cs typeface="B Nazanin" panose="00000400000000000000" pitchFamily="2" charset="-78"/>
            </a:endParaRPr>
          </a:p>
          <a:p>
            <a:pPr marL="2286000" lvl="5" indent="0" algn="r" rtl="1">
              <a:buNone/>
            </a:pPr>
            <a:endParaRPr lang="fa-IR" sz="2000" spc="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5" algn="r" rtl="1"/>
            <a:endParaRPr lang="en-US" sz="2000" spc="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575320"/>
            <a:ext cx="5588000" cy="3721608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fa-IR" dirty="0" smtClean="0"/>
              <a:t>سامانه ثنا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</a:t>
            </a:fld>
            <a:r>
              <a:rPr lang="en-US" noProof="0" dirty="0" smtClean="0"/>
              <a:t>/9</a:t>
            </a:r>
            <a:endParaRPr lang="en-US" noProof="0" dirty="0"/>
          </a:p>
        </p:txBody>
      </p:sp>
      <p:sp>
        <p:nvSpPr>
          <p:cNvPr id="10" name="Flowchart: Connector 9"/>
          <p:cNvSpPr/>
          <p:nvPr/>
        </p:nvSpPr>
        <p:spPr>
          <a:xfrm>
            <a:off x="409858" y="160931"/>
            <a:ext cx="811369" cy="816907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11822" y="1178998"/>
            <a:ext cx="7342622" cy="1215566"/>
          </a:xfrm>
        </p:spPr>
        <p:txBody>
          <a:bodyPr/>
          <a:lstStyle/>
          <a:p>
            <a:pPr algn="r" rtl="1"/>
            <a:r>
              <a:rPr lang="fa-IR" dirty="0" smtClean="0">
                <a:solidFill>
                  <a:srgbClr val="5867F2"/>
                </a:solidFill>
                <a:cs typeface="B Nazanin" panose="00000400000000000000" pitchFamily="2" charset="-78"/>
              </a:rPr>
              <a:t>ارائه‌ی نیازمندی‌ها</a:t>
            </a:r>
            <a:endParaRPr lang="en-US" b="0" dirty="0">
              <a:solidFill>
                <a:srgbClr val="5867F2"/>
              </a:solidFill>
              <a:cs typeface="B Nazanin" panose="00000400000000000000" pitchFamily="2" charset="-78"/>
            </a:endParaRP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117" y="2421899"/>
            <a:ext cx="4767729" cy="3024159"/>
          </a:xfrm>
        </p:spPr>
        <p:txBody>
          <a:bodyPr/>
          <a:lstStyle/>
          <a:p>
            <a:pPr algn="r" rtl="1"/>
            <a:r>
              <a:rPr lang="fa-IR" spc="0" dirty="0">
                <a:solidFill>
                  <a:schemeClr val="tx1"/>
                </a:solidFill>
                <a:cs typeface="B Nazanin" panose="00000400000000000000" pitchFamily="2" charset="-78"/>
              </a:rPr>
              <a:t>ابتدا هر یک از اعضا لیستی از نیازمندی‌ها تهیه کرده و </a:t>
            </a:r>
            <a:r>
              <a:rPr lang="fa-IR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سپس توسط </a:t>
            </a:r>
            <a:r>
              <a:rPr lang="fa-IR" spc="0" dirty="0">
                <a:solidFill>
                  <a:schemeClr val="tx1"/>
                </a:solidFill>
                <a:cs typeface="B Nazanin" panose="00000400000000000000" pitchFamily="2" charset="-78"/>
              </a:rPr>
              <a:t>یکی از اعضا لیست نهایی نیازمندی‌ها تهیه و ارائه شد.</a:t>
            </a:r>
            <a:endParaRPr lang="en-US" spc="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pc="0" dirty="0">
                <a:solidFill>
                  <a:schemeClr val="tx1"/>
                </a:solidFill>
                <a:cs typeface="B Nazanin" panose="00000400000000000000" pitchFamily="2" charset="-78"/>
              </a:rPr>
              <a:t>تاریخ تحویل مستند توسط هر عضو: ۱۴۰۰/۱۲/۹</a:t>
            </a:r>
            <a:endParaRPr lang="en-US" spc="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59" name="Picture Placeholder 58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177" y="2135748"/>
            <a:ext cx="6021821" cy="4021602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a-IR" smtClean="0"/>
              <a:t> سامانه ثنا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3</a:t>
            </a:fld>
            <a:r>
              <a:rPr lang="en-US" noProof="0" dirty="0" smtClean="0"/>
              <a:t>/9</a:t>
            </a:r>
            <a:endParaRPr lang="en-US" noProof="0" dirty="0"/>
          </a:p>
        </p:txBody>
      </p:sp>
      <p:sp>
        <p:nvSpPr>
          <p:cNvPr id="11" name="Flowchart: Connector 10"/>
          <p:cNvSpPr/>
          <p:nvPr/>
        </p:nvSpPr>
        <p:spPr>
          <a:xfrm>
            <a:off x="409858" y="160931"/>
            <a:ext cx="811369" cy="816907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3" r="1292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1379" y="2563476"/>
            <a:ext cx="5492903" cy="1672347"/>
          </a:xfrm>
        </p:spPr>
        <p:txBody>
          <a:bodyPr/>
          <a:lstStyle/>
          <a:p>
            <a:pPr algn="r" rtl="1"/>
            <a:r>
              <a:rPr lang="fa-IR" spc="0" dirty="0">
                <a:solidFill>
                  <a:schemeClr val="tx1"/>
                </a:solidFill>
                <a:cs typeface="B Nazanin" panose="00000400000000000000" pitchFamily="2" charset="-78"/>
              </a:rPr>
              <a:t>ابتدا هر یک از اعضا لیستی از </a:t>
            </a:r>
            <a:r>
              <a:rPr lang="fa-IR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قوانین کسب و کار </a:t>
            </a:r>
            <a:r>
              <a:rPr lang="fa-IR" spc="0" dirty="0">
                <a:solidFill>
                  <a:schemeClr val="tx1"/>
                </a:solidFill>
                <a:cs typeface="B Nazanin" panose="00000400000000000000" pitchFamily="2" charset="-78"/>
              </a:rPr>
              <a:t>تهیه کرده و سپس توسط یکی از اعضا لیست نهایی </a:t>
            </a:r>
            <a:r>
              <a:rPr lang="fa-IR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قوانین </a:t>
            </a:r>
            <a:r>
              <a:rPr lang="fa-IR" spc="0" dirty="0">
                <a:solidFill>
                  <a:schemeClr val="tx1"/>
                </a:solidFill>
                <a:cs typeface="B Nazanin" panose="00000400000000000000" pitchFamily="2" charset="-78"/>
              </a:rPr>
              <a:t>تهیه و ارائه شد.</a:t>
            </a:r>
            <a:endParaRPr lang="en-US" spc="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pc="0" dirty="0">
                <a:solidFill>
                  <a:schemeClr val="tx1"/>
                </a:solidFill>
                <a:cs typeface="B Nazanin" panose="00000400000000000000" pitchFamily="2" charset="-78"/>
              </a:rPr>
              <a:t>تاریخ تحویل مستند توسط هر عضو: </a:t>
            </a:r>
            <a:r>
              <a:rPr lang="fa-IR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۱۴۰۰/۱۲/۱۹</a:t>
            </a:r>
            <a:endParaRPr lang="en-US" spc="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2030868" y="1146751"/>
            <a:ext cx="7342622" cy="1215566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rgbClr val="5867F2"/>
                </a:solidFill>
                <a:cs typeface="B Nazanin" panose="00000400000000000000" pitchFamily="2" charset="-78"/>
              </a:rPr>
              <a:t>قوانین کسب و کار</a:t>
            </a:r>
            <a:endParaRPr lang="en-US" sz="4000" dirty="0">
              <a:solidFill>
                <a:srgbClr val="5867F2"/>
              </a:solidFill>
              <a:cs typeface="B Nazanin" panose="00000400000000000000" pitchFamily="2" charset="-7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a-IR" noProof="0" smtClean="0"/>
              <a:t> سامانه ثنا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4</a:t>
            </a:fld>
            <a:r>
              <a:rPr lang="en-US" noProof="0" dirty="0" smtClean="0"/>
              <a:t>/9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9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74" y="263872"/>
            <a:ext cx="8333222" cy="1147969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rgbClr val="5867F2"/>
                </a:solidFill>
                <a:cs typeface="B Nazanin" panose="00000400000000000000" pitchFamily="2" charset="-78"/>
              </a:rPr>
              <a:t>آماده‌سازی اهداف پروژه</a:t>
            </a:r>
            <a:endParaRPr lang="en-US" sz="4000" b="0" dirty="0">
              <a:solidFill>
                <a:srgbClr val="5867F2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1018" y="1259372"/>
            <a:ext cx="5475290" cy="781188"/>
          </a:xfrm>
        </p:spPr>
        <p:txBody>
          <a:bodyPr>
            <a:noAutofit/>
          </a:bodyPr>
          <a:lstStyle/>
          <a:p>
            <a:pPr algn="r" rtl="1"/>
            <a:r>
              <a:rPr lang="fa-IR" sz="1600" dirty="0" smtClean="0">
                <a:cs typeface="B Nazanin" panose="00000400000000000000" pitchFamily="2" charset="-78"/>
              </a:rPr>
              <a:t>توسط زیر گروه ۱:</a:t>
            </a:r>
          </a:p>
          <a:p>
            <a:pPr algn="r" rtl="1"/>
            <a:r>
              <a:rPr lang="fa-IR" sz="1600" dirty="0" smtClean="0">
                <a:cs typeface="B Nazanin" panose="00000400000000000000" pitchFamily="2" charset="-78"/>
              </a:rPr>
              <a:t>مهروالسادات نوحی و ملیکا آقاجانیان صباغ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081018" y="2495482"/>
            <a:ext cx="5475290" cy="3232149"/>
          </a:xfrm>
        </p:spPr>
        <p:txBody>
          <a:bodyPr/>
          <a:lstStyle/>
          <a:p>
            <a:pPr marL="0" indent="0" algn="r" rtl="1">
              <a:buClr>
                <a:schemeClr val="accent2"/>
              </a:buClr>
              <a:buNone/>
            </a:pPr>
            <a:r>
              <a:rPr lang="fa-IR" dirty="0" smtClean="0">
                <a:cs typeface="B Nazanin" panose="00000400000000000000" pitchFamily="2" charset="-78"/>
              </a:rPr>
              <a:t>برگزاری یک جلسه توسط اعضا و بررسی اهداف اصلی سامانه ثنا به صورت کلی و آماده‌سازی مستند اهداف مورخ ۱۴۰۰/۱۲/۱۲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a-IR" smtClean="0"/>
              <a:t> سامانه ثنا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5</a:t>
            </a:fld>
            <a:r>
              <a:rPr lang="en-US" noProof="0" dirty="0" smtClean="0"/>
              <a:t>/9</a:t>
            </a:r>
            <a:endParaRPr lang="en-US" noProof="0" dirty="0"/>
          </a:p>
        </p:txBody>
      </p:sp>
      <p:sp>
        <p:nvSpPr>
          <p:cNvPr id="12" name="Flowchart: Connector 11"/>
          <p:cNvSpPr/>
          <p:nvPr/>
        </p:nvSpPr>
        <p:spPr>
          <a:xfrm>
            <a:off x="409858" y="160931"/>
            <a:ext cx="811369" cy="816907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5663" y="3674136"/>
            <a:ext cx="4424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000" b="1" dirty="0" smtClean="0">
                <a:solidFill>
                  <a:srgbClr val="5867F2"/>
                </a:solidFill>
                <a:cs typeface="B Nazanin" panose="00000400000000000000" pitchFamily="2" charset="-78"/>
              </a:rPr>
              <a:t>ارائه‌ی ویژگی‌های سامانه</a:t>
            </a:r>
            <a:endParaRPr lang="en-US" sz="4000" b="1" dirty="0">
              <a:solidFill>
                <a:srgbClr val="5867F2"/>
              </a:solidFill>
            </a:endParaRP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3000" y="4382022"/>
            <a:ext cx="5475290" cy="781188"/>
          </a:xfrm>
        </p:spPr>
        <p:txBody>
          <a:bodyPr>
            <a:noAutofit/>
          </a:bodyPr>
          <a:lstStyle/>
          <a:p>
            <a:pPr algn="r" rtl="1"/>
            <a:endParaRPr lang="fa-IR" sz="16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1600" dirty="0" smtClean="0">
                <a:cs typeface="B Nazanin" panose="00000400000000000000" pitchFamily="2" charset="-78"/>
              </a:rPr>
              <a:t>توسط زیر گروه ۲:</a:t>
            </a:r>
          </a:p>
          <a:p>
            <a:pPr algn="r" rtl="1"/>
            <a:r>
              <a:rPr lang="fa-IR" sz="1600" dirty="0" smtClean="0">
                <a:cs typeface="B Nazanin" panose="00000400000000000000" pitchFamily="2" charset="-78"/>
              </a:rPr>
              <a:t>علیرضا کریمی و مهدیس فتحی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4272" y="537212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buClr>
                <a:schemeClr val="accent2"/>
              </a:buClr>
            </a:pPr>
            <a:r>
              <a:rPr lang="fa-IR" sz="2400" dirty="0" smtClean="0">
                <a:cs typeface="B Nazanin" panose="00000400000000000000" pitchFamily="2" charset="-78"/>
              </a:rPr>
              <a:t>بررسی ویژگی‌های سامانه به صورت کلی و تهیه‌ی گزارش مستند مورخ ۱۴۰۰/۱۲/۱۲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201" y="675951"/>
            <a:ext cx="6931468" cy="996096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 smtClean="0">
                <a:solidFill>
                  <a:srgbClr val="5867F2"/>
                </a:solidFill>
                <a:cs typeface="B Nazanin" panose="00000400000000000000" pitchFamily="2" charset="-78"/>
              </a:rPr>
              <a:t>تعیین مشخصات کاربران و سطوح دسترسی آن‌هاو محدودیت‌ها</a:t>
            </a:r>
            <a:endParaRPr lang="en-US" sz="3200" b="0" dirty="0">
              <a:solidFill>
                <a:srgbClr val="5867F2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28244" y="1915371"/>
            <a:ext cx="5159830" cy="561702"/>
          </a:xfrm>
        </p:spPr>
        <p:txBody>
          <a:bodyPr/>
          <a:lstStyle/>
          <a:p>
            <a:pPr algn="r" rtl="1">
              <a:lnSpc>
                <a:spcPct val="100000"/>
              </a:lnSpc>
            </a:pPr>
            <a:r>
              <a:rPr lang="fa-IR" sz="1400" b="1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توسط زیر گروه ۳:</a:t>
            </a:r>
          </a:p>
          <a:p>
            <a:pPr algn="r" rtl="1">
              <a:lnSpc>
                <a:spcPct val="100000"/>
              </a:lnSpc>
            </a:pPr>
            <a:r>
              <a:rPr lang="fa-IR" sz="1400" b="1" spc="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مهدیس فتحی و ملیکا آقاجانیان صباغ</a:t>
            </a:r>
            <a:endParaRPr lang="en-US" sz="1400" b="1" spc="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95277" y="2668143"/>
            <a:ext cx="5225764" cy="4083888"/>
          </a:xfrm>
        </p:spPr>
        <p:txBody>
          <a:bodyPr/>
          <a:lstStyle/>
          <a:p>
            <a:pPr algn="r" rtl="1">
              <a:buClr>
                <a:schemeClr val="accent2"/>
              </a:buClr>
            </a:pPr>
            <a:r>
              <a:rPr lang="fa-IR" dirty="0" smtClean="0">
                <a:cs typeface="B Nazanin" panose="00000400000000000000" pitchFamily="2" charset="-78"/>
              </a:rPr>
              <a:t>تعیین سطح دسترسی هر شخص اعم از افراد حقیقی و حقوقی و سمت‌های قضایی مورخ ۱۴۰۰/۱۲/۱۳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a-IR" smtClean="0"/>
              <a:t> سامانه ثنا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r>
              <a:rPr lang="fa-IR" noProof="0" dirty="0" smtClean="0"/>
              <a:t>/</a:t>
            </a:r>
            <a:r>
              <a:rPr lang="en-US" dirty="0"/>
              <a:t>9</a:t>
            </a:r>
            <a:endParaRPr lang="en-US" noProof="0" dirty="0"/>
          </a:p>
        </p:txBody>
      </p:sp>
      <p:sp>
        <p:nvSpPr>
          <p:cNvPr id="10" name="Flowchart: Connector 9"/>
          <p:cNvSpPr/>
          <p:nvPr/>
        </p:nvSpPr>
        <p:spPr>
          <a:xfrm>
            <a:off x="409858" y="160931"/>
            <a:ext cx="811369" cy="816907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9655" y="3691278"/>
            <a:ext cx="66520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5867F2"/>
                </a:solidFill>
                <a:cs typeface="B Nazanin" panose="00000400000000000000" pitchFamily="2" charset="-78"/>
              </a:rPr>
              <a:t>ارائه‌ی شرح کلی، </a:t>
            </a:r>
            <a:r>
              <a:rPr lang="en-US" sz="3200" b="1" dirty="0" smtClean="0">
                <a:solidFill>
                  <a:srgbClr val="5867F2"/>
                </a:solidFill>
                <a:cs typeface="B Nazanin" panose="00000400000000000000" pitchFamily="2" charset="-78"/>
              </a:rPr>
              <a:t>introduction </a:t>
            </a:r>
            <a:r>
              <a:rPr lang="fa-IR" sz="3200" b="1" dirty="0" smtClean="0">
                <a:solidFill>
                  <a:srgbClr val="5867F2"/>
                </a:solidFill>
                <a:cs typeface="B Nazanin" panose="00000400000000000000" pitchFamily="2" charset="-78"/>
              </a:rPr>
              <a:t> و چشم انداز</a:t>
            </a:r>
            <a:endParaRPr lang="en-US" sz="3200" b="1" dirty="0">
              <a:solidFill>
                <a:srgbClr val="5867F2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5288" y="43869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00000"/>
              </a:lnSpc>
            </a:pPr>
            <a:r>
              <a:rPr lang="fa-IR" b="1" dirty="0">
                <a:cs typeface="B Nazanin" panose="00000400000000000000" pitchFamily="2" charset="-78"/>
              </a:rPr>
              <a:t>توسط زیر گروه </a:t>
            </a:r>
            <a:r>
              <a:rPr lang="fa-IR" b="1" dirty="0" smtClean="0">
                <a:cs typeface="B Nazanin" panose="00000400000000000000" pitchFamily="2" charset="-78"/>
              </a:rPr>
              <a:t>۴:</a:t>
            </a:r>
            <a:endParaRPr lang="fa-IR" b="1" dirty="0"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</a:pPr>
            <a:r>
              <a:rPr lang="fa-IR" b="1" dirty="0" smtClean="0">
                <a:cs typeface="B Nazanin" panose="00000400000000000000" pitchFamily="2" charset="-78"/>
              </a:rPr>
              <a:t>زهرا امیری نژاد و نرگس جهرمی‌زاده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42607" y="522432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buClr>
                <a:schemeClr val="accent2"/>
              </a:buClr>
            </a:pPr>
            <a:r>
              <a:rPr lang="fa-IR" sz="2800" dirty="0" smtClean="0">
                <a:cs typeface="B Nazanin" panose="00000400000000000000" pitchFamily="2" charset="-78"/>
              </a:rPr>
              <a:t>ارائه‌ی توضیحات لازم برای شرح کلی از سامانه‌ی ثنا و چشم انداز سامانه مورخ ۱۴۰۰/۱۲/۱۳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a-IR" noProof="0" smtClean="0"/>
              <a:t> سامانه ثنا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7</a:t>
            </a:fld>
            <a:r>
              <a:rPr lang="en-US" noProof="0" dirty="0" smtClean="0"/>
              <a:t>/9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617790" y="0"/>
            <a:ext cx="8333222" cy="1147969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rgbClr val="5867F2"/>
                </a:solidFill>
                <a:cs typeface="B Nazanin" panose="00000400000000000000" pitchFamily="2" charset="-78"/>
              </a:rPr>
              <a:t>نگارش نهایی </a:t>
            </a:r>
            <a:endParaRPr lang="en-US" sz="4000" dirty="0">
              <a:solidFill>
                <a:srgbClr val="5867F2"/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2489668" y="2216095"/>
            <a:ext cx="5225764" cy="3072128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نگارش و ارائه‌ی فایل نهایی مستند فاز یک مورخ ۱۴۰۰/۱۲/۲۱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9432" y="13266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00000"/>
              </a:lnSpc>
            </a:pPr>
            <a:r>
              <a:rPr lang="fa-IR" b="1" dirty="0">
                <a:cs typeface="B Nazanin" panose="00000400000000000000" pitchFamily="2" charset="-78"/>
              </a:rPr>
              <a:t>توسط زیر </a:t>
            </a:r>
            <a:r>
              <a:rPr lang="fa-IR" b="1" dirty="0" smtClean="0">
                <a:cs typeface="B Nazanin" panose="00000400000000000000" pitchFamily="2" charset="-78"/>
              </a:rPr>
              <a:t>گروه ۵:</a:t>
            </a:r>
            <a:endParaRPr lang="fa-IR" b="1" dirty="0"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</a:pPr>
            <a:r>
              <a:rPr lang="fa-IR" b="1" dirty="0" smtClean="0">
                <a:cs typeface="B Nazanin" panose="00000400000000000000" pitchFamily="2" charset="-78"/>
              </a:rPr>
              <a:t>علیرضا کریمی و نرگس جهرمی زاده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7040" y="3479326"/>
            <a:ext cx="4184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b="1" dirty="0" smtClean="0">
                <a:solidFill>
                  <a:srgbClr val="5867F2"/>
                </a:solidFill>
                <a:cs typeface="B Nazanin" panose="00000400000000000000" pitchFamily="2" charset="-78"/>
              </a:rPr>
              <a:t>آماده‌سازی ارائه‌ی فاز یک</a:t>
            </a:r>
            <a:endParaRPr lang="en-US" sz="3600" b="1" dirty="0">
              <a:solidFill>
                <a:srgbClr val="5867F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9432" y="42006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00000"/>
              </a:lnSpc>
            </a:pPr>
            <a:r>
              <a:rPr lang="fa-IR" b="1" dirty="0">
                <a:cs typeface="B Nazanin" panose="00000400000000000000" pitchFamily="2" charset="-78"/>
              </a:rPr>
              <a:t>توسط زیر گروه </a:t>
            </a:r>
            <a:r>
              <a:rPr lang="fa-IR" b="1" dirty="0" smtClean="0">
                <a:cs typeface="B Nazanin" panose="00000400000000000000" pitchFamily="2" charset="-78"/>
              </a:rPr>
              <a:t>۶:</a:t>
            </a:r>
            <a:endParaRPr lang="fa-IR" b="1" dirty="0"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</a:pPr>
            <a:r>
              <a:rPr lang="fa-IR" b="1" dirty="0" smtClean="0">
                <a:cs typeface="B Nazanin" panose="00000400000000000000" pitchFamily="2" charset="-78"/>
              </a:rPr>
              <a:t>مهروالسادات نوحی و مهدیس فتحی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1314" y="4996939"/>
            <a:ext cx="5364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برگزاری یک جلسه و آماده‌سازی فایل ارا‌ئه مورخ ۱۴۰۰/۱۲/۲۱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5062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21" y="353118"/>
            <a:ext cx="8333222" cy="1147969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rgbClr val="5867F2"/>
                </a:solidFill>
                <a:cs typeface="B Nazanin" panose="00000400000000000000" pitchFamily="2" charset="-78"/>
              </a:rPr>
              <a:t>وظایف فردی</a:t>
            </a:r>
            <a:endParaRPr lang="en-US" sz="4000" dirty="0">
              <a:solidFill>
                <a:srgbClr val="5867F2"/>
              </a:solidFill>
              <a:cs typeface="B Nazanin" panose="00000400000000000000" pitchFamily="2" charset="-7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a-IR" smtClean="0"/>
              <a:t> سامانه ثنا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r>
              <a:rPr lang="en-US" dirty="0" smtClean="0"/>
              <a:t>/9</a:t>
            </a:r>
            <a:endParaRPr lang="en-US" noProof="0" dirty="0"/>
          </a:p>
        </p:txBody>
      </p:sp>
      <p:sp>
        <p:nvSpPr>
          <p:cNvPr id="9" name="Flowchart: Connector 8"/>
          <p:cNvSpPr/>
          <p:nvPr/>
        </p:nvSpPr>
        <p:spPr>
          <a:xfrm>
            <a:off x="409858" y="160931"/>
            <a:ext cx="811369" cy="816907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6023" y="1693274"/>
            <a:ext cx="81250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تطبیق و ارائه‌ی </a:t>
            </a:r>
            <a:r>
              <a:rPr lang="fa-IR" sz="2400" dirty="0">
                <a:cs typeface="B Nazanin" panose="00000400000000000000" pitchFamily="2" charset="-78"/>
              </a:rPr>
              <a:t>نیازمندی‌های کسب و کار توسط زهرا امیری نژاد مورخ ۱۴۰۰/۱۲/۱۲</a:t>
            </a:r>
            <a:endParaRPr lang="en-US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شرح کلی واسط‌های عملیاتی و دیگر واسط‌ها درصورت نیاز توسط نرگس جهرمی‌زاده مورخ ۱۴۰۰/۱۲/۱۲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شرح کلی واسط‌های سیستم، واسط‌های نرم‌افزاری و حافظه توسط </a:t>
            </a:r>
            <a:r>
              <a:rPr lang="fa-IR" sz="2400" dirty="0" smtClean="0">
                <a:cs typeface="B Nazanin" panose="00000400000000000000" pitchFamily="2" charset="-78"/>
              </a:rPr>
              <a:t>مهروالسادات نوحی مورخ </a:t>
            </a:r>
            <a:r>
              <a:rPr lang="fa-IR" sz="2400" dirty="0" smtClean="0">
                <a:cs typeface="B Nazanin" panose="00000400000000000000" pitchFamily="2" charset="-78"/>
              </a:rPr>
              <a:t>۱۴۰۰/۱۲/۱۲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شرح کلی واسط‌های ارتباطی،کاربر، سخت‌افزاری توسط علیرضا کریمی مورخ ۱۴۰۰/۱۲/۱۲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ارائه نیازمندی‌های کارایی توسط نرگس جهرمی‌زاده ۱۴۰۰/۱۲/۱۷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تهیه‌ی برنامه‌ی تکرار توسط زهرا امیری نژدا مورخ ۱۴۰۰/۱۲/۱۹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تطبیق و ارائه‌ی قوانین کسب و کار توسط ملیکا آقاجانیان مورخ ۱۴۰۰/۱۲/۲۰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494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B Nazanin</vt:lpstr>
      <vt:lpstr>Calibri</vt:lpstr>
      <vt:lpstr>Calibri Light</vt:lpstr>
      <vt:lpstr>CiscoSans ExtraLight</vt:lpstr>
      <vt:lpstr>Times New Roman</vt:lpstr>
      <vt:lpstr>Wingdings</vt:lpstr>
      <vt:lpstr>Office Theme</vt:lpstr>
      <vt:lpstr>Custom Design</vt:lpstr>
      <vt:lpstr>تحلیل و طراحی سامانه‌ی ابلاغیه‌های الکترونیکی قضایی(سامانه ثنا)</vt:lpstr>
      <vt:lpstr>فهرست مطالب:</vt:lpstr>
      <vt:lpstr>گزارش کار</vt:lpstr>
      <vt:lpstr>ارائه‌ی نیازمندی‌ها</vt:lpstr>
      <vt:lpstr>قوانین کسب و کار</vt:lpstr>
      <vt:lpstr>آماده‌سازی اهداف پروژه</vt:lpstr>
      <vt:lpstr>تعیین مشخصات کاربران و سطوح دسترسی آن‌هاو محدودیت‌ها</vt:lpstr>
      <vt:lpstr>نگارش نهایی </vt:lpstr>
      <vt:lpstr>وظایف فردی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2022-03-10T07:53:46Z</dcterms:created>
  <dcterms:modified xsi:type="dcterms:W3CDTF">2022-03-10T12:04:55Z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