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Inter Bold" charset="1" panose="020B0802030000000004"/>
      <p:regular r:id="rId14"/>
    </p:embeddedFont>
    <p:embeddedFont>
      <p:font typeface="Open Sans Medium" charset="1" panose="00000000000000000000"/>
      <p:regular r:id="rId15"/>
    </p:embeddedFont>
    <p:embeddedFont>
      <p:font typeface="Open Sans Bold" charset="1" panose="00000000000000000000"/>
      <p:regular r:id="rId16"/>
    </p:embeddedFont>
    <p:embeddedFont>
      <p:font typeface="Open Sans" charset="1" panose="00000000000000000000"/>
      <p:regular r:id="rId17"/>
    </p:embeddedFont>
    <p:embeddedFont>
      <p:font typeface="Open Sans Semi-Bold" charset="1" panose="00000000000000000000"/>
      <p:regular r:id="rId18"/>
    </p:embeddedFont>
    <p:embeddedFont>
      <p:font typeface="Inter Medium" charset="1" panose="02000503000000020004"/>
      <p:regular r:id="rId19"/>
    </p:embeddedFont>
    <p:embeddedFont>
      <p:font typeface="Trocchi" charset="1" panose="00000500000000000000"/>
      <p:regular r:id="rId20"/>
    </p:embeddedFont>
    <p:embeddedFont>
      <p:font typeface="Montserrat Semi-Bold" charset="1" panose="00000700000000000000"/>
      <p:regular r:id="rId21"/>
    </p:embeddedFont>
    <p:embeddedFont>
      <p:font typeface="Montserrat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028700" y="6802807"/>
            <a:ext cx="447675" cy="4476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124956" y="656036"/>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5972039" y="656036"/>
            <a:ext cx="1241303" cy="575606"/>
            <a:chOff x="0" y="0"/>
            <a:chExt cx="326928" cy="151600"/>
          </a:xfrm>
        </p:grpSpPr>
        <p:sp>
          <p:nvSpPr>
            <p:cNvPr name="Freeform 14" id="14"/>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5" id="15"/>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6" id="16"/>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74658" y="1751533"/>
            <a:ext cx="14358373" cy="4892674"/>
          </a:xfrm>
          <a:prstGeom prst="rect">
            <a:avLst/>
          </a:prstGeom>
        </p:spPr>
        <p:txBody>
          <a:bodyPr anchor="t" rtlCol="false" tIns="0" lIns="0" bIns="0" rIns="0">
            <a:spAutoFit/>
          </a:bodyPr>
          <a:lstStyle/>
          <a:p>
            <a:pPr algn="l">
              <a:lnSpc>
                <a:spcPts val="19600"/>
              </a:lnSpc>
            </a:pPr>
            <a:r>
              <a:rPr lang="en-US" sz="14000" b="true">
                <a:solidFill>
                  <a:srgbClr val="17726D"/>
                </a:solidFill>
                <a:latin typeface="Inter Bold"/>
                <a:ea typeface="Inter Bold"/>
                <a:cs typeface="Inter Bold"/>
                <a:sym typeface="Inter Bold"/>
              </a:rPr>
              <a:t>HOUSE PRICING PREDICTION</a:t>
            </a:r>
          </a:p>
        </p:txBody>
      </p:sp>
      <p:sp>
        <p:nvSpPr>
          <p:cNvPr name="TextBox 18" id="18"/>
          <p:cNvSpPr txBox="true"/>
          <p:nvPr/>
        </p:nvSpPr>
        <p:spPr>
          <a:xfrm rot="0">
            <a:off x="1074658" y="9213231"/>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Medium"/>
                <a:ea typeface="Open Sans Medium"/>
                <a:cs typeface="Open Sans Medium"/>
                <a:sym typeface="Open Sans Medium"/>
              </a:rPr>
              <a:t>+62 8788 3393 427</a:t>
            </a:r>
          </a:p>
        </p:txBody>
      </p:sp>
      <p:sp>
        <p:nvSpPr>
          <p:cNvPr name="TextBox 19" id="19"/>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Telephone</a:t>
            </a:r>
          </a:p>
        </p:txBody>
      </p:sp>
      <p:sp>
        <p:nvSpPr>
          <p:cNvPr name="TextBox 20" id="20"/>
          <p:cNvSpPr txBox="true"/>
          <p:nvPr/>
        </p:nvSpPr>
        <p:spPr>
          <a:xfrm rot="0">
            <a:off x="3575225" y="9213231"/>
            <a:ext cx="2868747"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a:ea typeface="Open Sans"/>
                <a:cs typeface="Open Sans"/>
                <a:sym typeface="Open Sans"/>
              </a:rPr>
              <a:t>allin.setiawan@binus.ac.id</a:t>
            </a:r>
          </a:p>
        </p:txBody>
      </p:sp>
      <p:sp>
        <p:nvSpPr>
          <p:cNvPr name="TextBox 21" id="21"/>
          <p:cNvSpPr txBox="true"/>
          <p:nvPr/>
        </p:nvSpPr>
        <p:spPr>
          <a:xfrm rot="0">
            <a:off x="3575225" y="8881603"/>
            <a:ext cx="2725663"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Email Address</a:t>
            </a:r>
          </a:p>
        </p:txBody>
      </p:sp>
      <p:sp>
        <p:nvSpPr>
          <p:cNvPr name="TextBox 22" id="22"/>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October 2024</a:t>
            </a:r>
          </a:p>
        </p:txBody>
      </p:sp>
      <p:sp>
        <p:nvSpPr>
          <p:cNvPr name="TextBox 23" id="23"/>
          <p:cNvSpPr txBox="true"/>
          <p:nvPr/>
        </p:nvSpPr>
        <p:spPr>
          <a:xfrm rot="0">
            <a:off x="1644885" y="6757404"/>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99 GROUP</a:t>
            </a:r>
          </a:p>
        </p:txBody>
      </p:sp>
      <p:sp>
        <p:nvSpPr>
          <p:cNvPr name="TextBox 24" id="24"/>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Allin Setiawan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37101" y="4421381"/>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1979517" y="0"/>
            <a:ext cx="6308483" cy="10287000"/>
            <a:chOff x="0" y="0"/>
            <a:chExt cx="1661493" cy="2709333"/>
          </a:xfrm>
        </p:grpSpPr>
        <p:sp>
          <p:nvSpPr>
            <p:cNvPr name="Freeform 6" id="6"/>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7" id="7"/>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863539" y="7122635"/>
            <a:ext cx="969409" cy="986123"/>
            <a:chOff x="0" y="0"/>
            <a:chExt cx="812800" cy="826814"/>
          </a:xfrm>
        </p:grpSpPr>
        <p:sp>
          <p:nvSpPr>
            <p:cNvPr name="Freeform 9" id="9"/>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0" id="10"/>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02</a:t>
              </a:r>
            </a:p>
          </p:txBody>
        </p:sp>
      </p:grpSp>
      <p:grpSp>
        <p:nvGrpSpPr>
          <p:cNvPr name="Group 11" id="11"/>
          <p:cNvGrpSpPr/>
          <p:nvPr/>
        </p:nvGrpSpPr>
        <p:grpSpPr>
          <a:xfrm rot="0">
            <a:off x="863539" y="8548322"/>
            <a:ext cx="969409" cy="986123"/>
            <a:chOff x="0" y="0"/>
            <a:chExt cx="812800" cy="826814"/>
          </a:xfrm>
        </p:grpSpPr>
        <p:sp>
          <p:nvSpPr>
            <p:cNvPr name="Freeform 12" id="12"/>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3" id="13"/>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03</a:t>
              </a:r>
            </a:p>
          </p:txBody>
        </p:sp>
      </p:grpSp>
      <p:sp>
        <p:nvSpPr>
          <p:cNvPr name="AutoShape 14" id="14"/>
          <p:cNvSpPr/>
          <p:nvPr/>
        </p:nvSpPr>
        <p:spPr>
          <a:xfrm>
            <a:off x="844489" y="2984652"/>
            <a:ext cx="6008511" cy="0"/>
          </a:xfrm>
          <a:prstGeom prst="line">
            <a:avLst/>
          </a:prstGeom>
          <a:ln cap="flat" w="76200">
            <a:solidFill>
              <a:srgbClr val="EAE4D2"/>
            </a:solidFill>
            <a:prstDash val="solid"/>
            <a:headEnd type="none" len="sm" w="sm"/>
            <a:tailEnd type="none" len="sm" w="sm"/>
          </a:ln>
        </p:spPr>
      </p:sp>
      <p:sp>
        <p:nvSpPr>
          <p:cNvPr name="TextBox 15" id="15"/>
          <p:cNvSpPr txBox="true"/>
          <p:nvPr/>
        </p:nvSpPr>
        <p:spPr>
          <a:xfrm rot="0">
            <a:off x="844489" y="826748"/>
            <a:ext cx="7158103" cy="1937385"/>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TABLE OF CONTENT</a:t>
            </a:r>
          </a:p>
        </p:txBody>
      </p:sp>
      <p:sp>
        <p:nvSpPr>
          <p:cNvPr name="TextBox 16" id="16"/>
          <p:cNvSpPr txBox="true"/>
          <p:nvPr/>
        </p:nvSpPr>
        <p:spPr>
          <a:xfrm rot="0">
            <a:off x="2091095" y="5956227"/>
            <a:ext cx="3614553" cy="412750"/>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About Dataset</a:t>
            </a:r>
          </a:p>
        </p:txBody>
      </p:sp>
      <p:sp>
        <p:nvSpPr>
          <p:cNvPr name="TextBox 17" id="17"/>
          <p:cNvSpPr txBox="true"/>
          <p:nvPr/>
        </p:nvSpPr>
        <p:spPr>
          <a:xfrm rot="0">
            <a:off x="2091095" y="7381914"/>
            <a:ext cx="3614553" cy="412750"/>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Statistical Description</a:t>
            </a:r>
          </a:p>
        </p:txBody>
      </p:sp>
      <p:sp>
        <p:nvSpPr>
          <p:cNvPr name="TextBox 18" id="18"/>
          <p:cNvSpPr txBox="true"/>
          <p:nvPr/>
        </p:nvSpPr>
        <p:spPr>
          <a:xfrm rot="0">
            <a:off x="2091095" y="8807601"/>
            <a:ext cx="3614553" cy="412750"/>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Missing Value</a:t>
            </a:r>
          </a:p>
        </p:txBody>
      </p:sp>
      <p:sp>
        <p:nvSpPr>
          <p:cNvPr name="TextBox 19" id="19"/>
          <p:cNvSpPr txBox="true"/>
          <p:nvPr/>
        </p:nvSpPr>
        <p:spPr>
          <a:xfrm rot="0">
            <a:off x="863539" y="3290931"/>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HOUSE PRICING PREDICTION</a:t>
            </a:r>
          </a:p>
        </p:txBody>
      </p:sp>
      <p:grpSp>
        <p:nvGrpSpPr>
          <p:cNvPr name="Group 20" id="20"/>
          <p:cNvGrpSpPr/>
          <p:nvPr/>
        </p:nvGrpSpPr>
        <p:grpSpPr>
          <a:xfrm rot="0">
            <a:off x="863539" y="5680233"/>
            <a:ext cx="969409" cy="986123"/>
            <a:chOff x="0" y="0"/>
            <a:chExt cx="812800" cy="826814"/>
          </a:xfrm>
        </p:grpSpPr>
        <p:sp>
          <p:nvSpPr>
            <p:cNvPr name="Freeform 21" id="21"/>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2" id="22"/>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01</a:t>
              </a:r>
            </a:p>
          </p:txBody>
        </p:sp>
      </p:grpSp>
      <p:grpSp>
        <p:nvGrpSpPr>
          <p:cNvPr name="Group 23" id="23"/>
          <p:cNvGrpSpPr/>
          <p:nvPr/>
        </p:nvGrpSpPr>
        <p:grpSpPr>
          <a:xfrm rot="0">
            <a:off x="6421528" y="5688591"/>
            <a:ext cx="969409" cy="986123"/>
            <a:chOff x="0" y="0"/>
            <a:chExt cx="812800" cy="826814"/>
          </a:xfrm>
        </p:grpSpPr>
        <p:sp>
          <p:nvSpPr>
            <p:cNvPr name="Freeform 24" id="24"/>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5" id="25"/>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04</a:t>
              </a:r>
            </a:p>
          </p:txBody>
        </p:sp>
      </p:grpSp>
      <p:sp>
        <p:nvSpPr>
          <p:cNvPr name="TextBox 26" id="26"/>
          <p:cNvSpPr txBox="true"/>
          <p:nvPr/>
        </p:nvSpPr>
        <p:spPr>
          <a:xfrm rot="0">
            <a:off x="7649083" y="5947870"/>
            <a:ext cx="3614553" cy="412750"/>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Weird Values</a:t>
            </a:r>
          </a:p>
        </p:txBody>
      </p:sp>
      <p:grpSp>
        <p:nvGrpSpPr>
          <p:cNvPr name="Group 27" id="27"/>
          <p:cNvGrpSpPr/>
          <p:nvPr/>
        </p:nvGrpSpPr>
        <p:grpSpPr>
          <a:xfrm rot="0">
            <a:off x="6421528" y="7122635"/>
            <a:ext cx="969409" cy="986123"/>
            <a:chOff x="0" y="0"/>
            <a:chExt cx="812800" cy="826814"/>
          </a:xfrm>
        </p:grpSpPr>
        <p:sp>
          <p:nvSpPr>
            <p:cNvPr name="Freeform 28" id="28"/>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9" id="29"/>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05</a:t>
              </a:r>
            </a:p>
          </p:txBody>
        </p:sp>
      </p:grpSp>
      <p:sp>
        <p:nvSpPr>
          <p:cNvPr name="TextBox 30" id="30"/>
          <p:cNvSpPr txBox="true"/>
          <p:nvPr/>
        </p:nvSpPr>
        <p:spPr>
          <a:xfrm rot="0">
            <a:off x="7649083" y="7381914"/>
            <a:ext cx="3614553" cy="412750"/>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Summary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3776905" y="9015947"/>
            <a:ext cx="4176257" cy="484707"/>
            <a:chOff x="0" y="0"/>
            <a:chExt cx="1099919" cy="127659"/>
          </a:xfrm>
        </p:grpSpPr>
        <p:sp>
          <p:nvSpPr>
            <p:cNvPr name="Freeform 7" id="7"/>
            <p:cNvSpPr/>
            <p:nvPr/>
          </p:nvSpPr>
          <p:spPr>
            <a:xfrm flipH="false" flipV="false" rot="0">
              <a:off x="0" y="0"/>
              <a:ext cx="1099919" cy="127659"/>
            </a:xfrm>
            <a:custGeom>
              <a:avLst/>
              <a:gdLst/>
              <a:ahLst/>
              <a:cxnLst/>
              <a:rect r="r" b="b" t="t" l="l"/>
              <a:pathLst>
                <a:path h="127659" w="1099919">
                  <a:moveTo>
                    <a:pt x="63830" y="0"/>
                  </a:moveTo>
                  <a:lnTo>
                    <a:pt x="1036090" y="0"/>
                  </a:lnTo>
                  <a:cubicBezTo>
                    <a:pt x="1053018" y="0"/>
                    <a:pt x="1069254" y="6725"/>
                    <a:pt x="1081224" y="18695"/>
                  </a:cubicBezTo>
                  <a:cubicBezTo>
                    <a:pt x="1093195" y="30666"/>
                    <a:pt x="1099919" y="46901"/>
                    <a:pt x="1099919" y="63830"/>
                  </a:cubicBezTo>
                  <a:lnTo>
                    <a:pt x="1099919" y="63830"/>
                  </a:lnTo>
                  <a:cubicBezTo>
                    <a:pt x="1099919" y="80758"/>
                    <a:pt x="1093195" y="96994"/>
                    <a:pt x="1081224" y="108964"/>
                  </a:cubicBezTo>
                  <a:cubicBezTo>
                    <a:pt x="1069254" y="120935"/>
                    <a:pt x="1053018" y="127659"/>
                    <a:pt x="1036090" y="127659"/>
                  </a:cubicBezTo>
                  <a:lnTo>
                    <a:pt x="63830" y="127659"/>
                  </a:lnTo>
                  <a:cubicBezTo>
                    <a:pt x="46901" y="127659"/>
                    <a:pt x="30666" y="120935"/>
                    <a:pt x="18695" y="108964"/>
                  </a:cubicBezTo>
                  <a:cubicBezTo>
                    <a:pt x="6725" y="96994"/>
                    <a:pt x="0" y="80758"/>
                    <a:pt x="0" y="63830"/>
                  </a:cubicBezTo>
                  <a:lnTo>
                    <a:pt x="0" y="63830"/>
                  </a:lnTo>
                  <a:cubicBezTo>
                    <a:pt x="0" y="46901"/>
                    <a:pt x="6725" y="30666"/>
                    <a:pt x="18695" y="18695"/>
                  </a:cubicBezTo>
                  <a:cubicBezTo>
                    <a:pt x="30666" y="6725"/>
                    <a:pt x="46901" y="0"/>
                    <a:pt x="63830" y="0"/>
                  </a:cubicBezTo>
                  <a:close/>
                </a:path>
              </a:pathLst>
            </a:custGeom>
            <a:solidFill>
              <a:srgbClr val="17726D"/>
            </a:solidFill>
          </p:spPr>
        </p:sp>
        <p:sp>
          <p:nvSpPr>
            <p:cNvPr name="TextBox 8" id="8"/>
            <p:cNvSpPr txBox="true"/>
            <p:nvPr/>
          </p:nvSpPr>
          <p:spPr>
            <a:xfrm>
              <a:off x="0" y="-38100"/>
              <a:ext cx="1099919" cy="165759"/>
            </a:xfrm>
            <a:prstGeom prst="rect">
              <a:avLst/>
            </a:prstGeom>
          </p:spPr>
          <p:txBody>
            <a:bodyPr anchor="ctr" rtlCol="false" tIns="50800" lIns="50800" bIns="50800" rIns="50800"/>
            <a:lstStyle/>
            <a:p>
              <a:pPr algn="ctr">
                <a:lnSpc>
                  <a:spcPts val="2659"/>
                </a:lnSpc>
              </a:pPr>
              <a:r>
                <a:rPr lang="en-US" b="true" sz="1899">
                  <a:solidFill>
                    <a:srgbClr val="FFFFFF"/>
                  </a:solidFill>
                  <a:latin typeface="Inter Bold"/>
                  <a:ea typeface="Inter Bold"/>
                  <a:cs typeface="Inter Bold"/>
                  <a:sym typeface="Inter Bold"/>
                </a:rPr>
                <a:t>NEXT</a:t>
              </a:r>
            </a:p>
          </p:txBody>
        </p:sp>
      </p:grpSp>
      <p:sp>
        <p:nvSpPr>
          <p:cNvPr name="Freeform 9" id="9"/>
          <p:cNvSpPr/>
          <p:nvPr/>
        </p:nvSpPr>
        <p:spPr>
          <a:xfrm flipH="false" flipV="false" rot="0">
            <a:off x="1028700" y="1559323"/>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308483" y="3630507"/>
            <a:ext cx="11399856" cy="4772482"/>
          </a:xfrm>
          <a:custGeom>
            <a:avLst/>
            <a:gdLst/>
            <a:ahLst/>
            <a:cxnLst/>
            <a:rect r="r" b="b" t="t" l="l"/>
            <a:pathLst>
              <a:path h="4772482" w="11399856">
                <a:moveTo>
                  <a:pt x="0" y="0"/>
                </a:moveTo>
                <a:lnTo>
                  <a:pt x="11399856" y="0"/>
                </a:lnTo>
                <a:lnTo>
                  <a:pt x="11399856" y="4772482"/>
                </a:lnTo>
                <a:lnTo>
                  <a:pt x="0" y="4772482"/>
                </a:lnTo>
                <a:lnTo>
                  <a:pt x="0" y="0"/>
                </a:lnTo>
                <a:close/>
              </a:path>
            </a:pathLst>
          </a:custGeom>
          <a:blipFill>
            <a:blip r:embed="rId4"/>
            <a:stretch>
              <a:fillRect l="0" t="0" r="0" b="0"/>
            </a:stretch>
          </a:blipFill>
        </p:spPr>
      </p:sp>
      <p:sp>
        <p:nvSpPr>
          <p:cNvPr name="TextBox 11" id="11"/>
          <p:cNvSpPr txBox="true"/>
          <p:nvPr/>
        </p:nvSpPr>
        <p:spPr>
          <a:xfrm rot="0">
            <a:off x="6702811" y="1283098"/>
            <a:ext cx="8168199" cy="984885"/>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ABOUT DATASET</a:t>
            </a:r>
          </a:p>
        </p:txBody>
      </p:sp>
      <p:sp>
        <p:nvSpPr>
          <p:cNvPr name="TextBox 12" id="12"/>
          <p:cNvSpPr txBox="true"/>
          <p:nvPr/>
        </p:nvSpPr>
        <p:spPr>
          <a:xfrm rot="0">
            <a:off x="6702811" y="2300368"/>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LISTINGS DATASET</a:t>
            </a:r>
          </a:p>
        </p:txBody>
      </p:sp>
      <p:sp>
        <p:nvSpPr>
          <p:cNvPr name="TextBox 13" id="13"/>
          <p:cNvSpPr txBox="true"/>
          <p:nvPr/>
        </p:nvSpPr>
        <p:spPr>
          <a:xfrm rot="0">
            <a:off x="258512" y="2911824"/>
            <a:ext cx="5791459" cy="6353937"/>
          </a:xfrm>
          <a:prstGeom prst="rect">
            <a:avLst/>
          </a:prstGeom>
        </p:spPr>
        <p:txBody>
          <a:bodyPr anchor="t" rtlCol="false" tIns="0" lIns="0" bIns="0" rIns="0">
            <a:spAutoFit/>
          </a:bodyPr>
          <a:lstStyle/>
          <a:p>
            <a:pPr algn="just" marL="0" indent="0" lvl="0">
              <a:lnSpc>
                <a:spcPts val="4224"/>
              </a:lnSpc>
            </a:pPr>
            <a:r>
              <a:rPr lang="en-US" sz="2400" spc="96">
                <a:solidFill>
                  <a:srgbClr val="F6F6F6"/>
                </a:solidFill>
                <a:latin typeface="Open Sans"/>
                <a:ea typeface="Open Sans"/>
                <a:cs typeface="Open Sans"/>
                <a:sym typeface="Open Sans"/>
              </a:rPr>
              <a:t>The Listings dataset is used to predict house prices with various features such as property_type(_ptype), listings type(_ltype), kabkoId, bedRooms, bathRooms, landSize, buildingSize, garage, sold. which is suitable for predicting for price. In this case, there are some columns that need to be omitted because there is no need for "id, _ltype, garages" and only take the "yes" value in the sold column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7726D"/>
            </a:solidFill>
          </p:spPr>
        </p:sp>
        <p:sp>
          <p:nvSpPr>
            <p:cNvPr name="TextBox 4" id="4"/>
            <p:cNvSpPr txBox="true"/>
            <p:nvPr/>
          </p:nvSpPr>
          <p:spPr>
            <a:xfrm>
              <a:off x="0" y="-47625"/>
              <a:ext cx="48165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01845" y="6615925"/>
            <a:ext cx="15755418" cy="1725295"/>
            <a:chOff x="0" y="0"/>
            <a:chExt cx="4149575" cy="454399"/>
          </a:xfrm>
        </p:grpSpPr>
        <p:sp>
          <p:nvSpPr>
            <p:cNvPr name="Freeform 7" id="7"/>
            <p:cNvSpPr/>
            <p:nvPr/>
          </p:nvSpPr>
          <p:spPr>
            <a:xfrm flipH="false" flipV="false" rot="0">
              <a:off x="0" y="0"/>
              <a:ext cx="4149575" cy="454399"/>
            </a:xfrm>
            <a:custGeom>
              <a:avLst/>
              <a:gdLst/>
              <a:ahLst/>
              <a:cxnLst/>
              <a:rect r="r" b="b" t="t" l="l"/>
              <a:pathLst>
                <a:path h="454399" w="4149575">
                  <a:moveTo>
                    <a:pt x="25060" y="0"/>
                  </a:moveTo>
                  <a:lnTo>
                    <a:pt x="4124515" y="0"/>
                  </a:lnTo>
                  <a:cubicBezTo>
                    <a:pt x="4138355" y="0"/>
                    <a:pt x="4149575" y="11220"/>
                    <a:pt x="4149575" y="25060"/>
                  </a:cubicBezTo>
                  <a:lnTo>
                    <a:pt x="4149575" y="429338"/>
                  </a:lnTo>
                  <a:cubicBezTo>
                    <a:pt x="4149575" y="443179"/>
                    <a:pt x="4138355" y="454399"/>
                    <a:pt x="4124515" y="454399"/>
                  </a:cubicBezTo>
                  <a:lnTo>
                    <a:pt x="25060" y="454399"/>
                  </a:lnTo>
                  <a:cubicBezTo>
                    <a:pt x="11220" y="454399"/>
                    <a:pt x="0" y="443179"/>
                    <a:pt x="0" y="429338"/>
                  </a:cubicBezTo>
                  <a:lnTo>
                    <a:pt x="0" y="25060"/>
                  </a:lnTo>
                  <a:cubicBezTo>
                    <a:pt x="0" y="11220"/>
                    <a:pt x="11220" y="0"/>
                    <a:pt x="25060" y="0"/>
                  </a:cubicBezTo>
                  <a:close/>
                </a:path>
              </a:pathLst>
            </a:custGeom>
            <a:solidFill>
              <a:srgbClr val="17726D"/>
            </a:solidFill>
          </p:spPr>
        </p:sp>
        <p:sp>
          <p:nvSpPr>
            <p:cNvPr name="TextBox 8" id="8"/>
            <p:cNvSpPr txBox="true"/>
            <p:nvPr/>
          </p:nvSpPr>
          <p:spPr>
            <a:xfrm>
              <a:off x="0" y="-38100"/>
              <a:ext cx="4149575" cy="492499"/>
            </a:xfrm>
            <a:prstGeom prst="rect">
              <a:avLst/>
            </a:prstGeom>
          </p:spPr>
          <p:txBody>
            <a:bodyPr anchor="ctr" rtlCol="false" tIns="50800" lIns="50800" bIns="50800" rIns="50800"/>
            <a:lstStyle/>
            <a:p>
              <a:pPr algn="l">
                <a:lnSpc>
                  <a:spcPts val="3079"/>
                </a:lnSpc>
              </a:pPr>
              <a:r>
                <a:rPr lang="en-US" sz="2199" b="true">
                  <a:solidFill>
                    <a:srgbClr val="FFFFFF"/>
                  </a:solidFill>
                  <a:latin typeface="Inter Bold"/>
                  <a:ea typeface="Inter Bold"/>
                  <a:cs typeface="Inter Bold"/>
                  <a:sym typeface="Inter Bold"/>
                </a:rPr>
                <a:t>The table above is the result of a statistical summary on numerical type data. From summary statistical, we can get some observation such as count, mean, standard deviation, mininum value, quartile(25%, 50%, 75%), maximum from each column of the dataset. To make it easier to be seen, the price data units is converted to millions and for the summarization of the data are rounded into 2 digit behind the comma.</a:t>
              </a:r>
            </a:p>
          </p:txBody>
        </p:sp>
      </p:grpSp>
      <p:grpSp>
        <p:nvGrpSpPr>
          <p:cNvPr name="Group 9" id="9"/>
          <p:cNvGrpSpPr/>
          <p:nvPr/>
        </p:nvGrpSpPr>
        <p:grpSpPr>
          <a:xfrm rot="0">
            <a:off x="15941633" y="7975432"/>
            <a:ext cx="3803190" cy="38031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801845" y="2772628"/>
            <a:ext cx="18042290" cy="3428035"/>
          </a:xfrm>
          <a:custGeom>
            <a:avLst/>
            <a:gdLst/>
            <a:ahLst/>
            <a:cxnLst/>
            <a:rect r="r" b="b" t="t" l="l"/>
            <a:pathLst>
              <a:path h="3428035" w="18042290">
                <a:moveTo>
                  <a:pt x="0" y="0"/>
                </a:moveTo>
                <a:lnTo>
                  <a:pt x="18042290" y="0"/>
                </a:lnTo>
                <a:lnTo>
                  <a:pt x="18042290" y="3428035"/>
                </a:lnTo>
                <a:lnTo>
                  <a:pt x="0" y="3428035"/>
                </a:lnTo>
                <a:lnTo>
                  <a:pt x="0" y="0"/>
                </a:lnTo>
                <a:close/>
              </a:path>
            </a:pathLst>
          </a:custGeom>
          <a:blipFill>
            <a:blip r:embed="rId2"/>
            <a:stretch>
              <a:fillRect l="0" t="0" r="0" b="0"/>
            </a:stretch>
          </a:blipFill>
        </p:spPr>
      </p:sp>
      <p:sp>
        <p:nvSpPr>
          <p:cNvPr name="TextBox 13" id="13"/>
          <p:cNvSpPr txBox="true"/>
          <p:nvPr/>
        </p:nvSpPr>
        <p:spPr>
          <a:xfrm rot="0">
            <a:off x="801845" y="484812"/>
            <a:ext cx="8147912" cy="1937385"/>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STATISTICAL DESCRIPTION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85978" y="1231643"/>
            <a:ext cx="4758515" cy="475851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74658" y="5553371"/>
            <a:ext cx="447675" cy="4476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1124956" y="656036"/>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81075" y="2884046"/>
            <a:ext cx="14166687" cy="2669325"/>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4" id="14"/>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FOR YOUR NICE ATTENTION</a:t>
            </a:r>
          </a:p>
        </p:txBody>
      </p:sp>
      <p:sp>
        <p:nvSpPr>
          <p:cNvPr name="TextBox 15" id="15"/>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Allin Setiawan</a:t>
            </a:r>
          </a:p>
        </p:txBody>
      </p:sp>
      <p:grpSp>
        <p:nvGrpSpPr>
          <p:cNvPr name="Group 16" id="16"/>
          <p:cNvGrpSpPr/>
          <p:nvPr/>
        </p:nvGrpSpPr>
        <p:grpSpPr>
          <a:xfrm rot="0">
            <a:off x="-1402759" y="6802807"/>
            <a:ext cx="5402508" cy="540250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19" id="19"/>
          <p:cNvSpPr/>
          <p:nvPr/>
        </p:nvSpPr>
        <p:spPr>
          <a:xfrm>
            <a:off x="1074658" y="8563446"/>
            <a:ext cx="16138684" cy="0"/>
          </a:xfrm>
          <a:prstGeom prst="line">
            <a:avLst/>
          </a:prstGeom>
          <a:ln cap="flat" w="38100">
            <a:solidFill>
              <a:srgbClr val="17726D"/>
            </a:solidFill>
            <a:prstDash val="solid"/>
            <a:headEnd type="none" len="sm" w="sm"/>
            <a:tailEnd type="none" len="sm" w="sm"/>
          </a:ln>
        </p:spPr>
      </p:sp>
      <p:sp>
        <p:nvSpPr>
          <p:cNvPr name="TextBox 20" id="20"/>
          <p:cNvSpPr txBox="true"/>
          <p:nvPr/>
        </p:nvSpPr>
        <p:spPr>
          <a:xfrm rot="0">
            <a:off x="1074658" y="9213231"/>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Medium"/>
                <a:ea typeface="Open Sans Medium"/>
                <a:cs typeface="Open Sans Medium"/>
                <a:sym typeface="Open Sans Medium"/>
              </a:rPr>
              <a:t>+62 8788 3393 427</a:t>
            </a:r>
          </a:p>
        </p:txBody>
      </p:sp>
      <p:sp>
        <p:nvSpPr>
          <p:cNvPr name="TextBox 21" id="21"/>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Telephone</a:t>
            </a:r>
          </a:p>
        </p:txBody>
      </p:sp>
      <p:sp>
        <p:nvSpPr>
          <p:cNvPr name="TextBox 22" id="22"/>
          <p:cNvSpPr txBox="true"/>
          <p:nvPr/>
        </p:nvSpPr>
        <p:spPr>
          <a:xfrm rot="0">
            <a:off x="3575225" y="9213231"/>
            <a:ext cx="2868747"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a:ea typeface="Open Sans"/>
                <a:cs typeface="Open Sans"/>
                <a:sym typeface="Open Sans"/>
              </a:rPr>
              <a:t>allin.setiawan@binus.ac.id</a:t>
            </a:r>
          </a:p>
        </p:txBody>
      </p:sp>
      <p:sp>
        <p:nvSpPr>
          <p:cNvPr name="TextBox 23" id="23"/>
          <p:cNvSpPr txBox="true"/>
          <p:nvPr/>
        </p:nvSpPr>
        <p:spPr>
          <a:xfrm rot="0">
            <a:off x="3575225" y="8881603"/>
            <a:ext cx="2725663"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Email Address</a:t>
            </a:r>
          </a:p>
        </p:txBody>
      </p:sp>
      <p:sp>
        <p:nvSpPr>
          <p:cNvPr name="TextBox 24" id="24"/>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October 2024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614" y="0"/>
            <a:ext cx="7799121" cy="6275956"/>
            <a:chOff x="0" y="0"/>
            <a:chExt cx="2054089" cy="1652927"/>
          </a:xfrm>
        </p:grpSpPr>
        <p:sp>
          <p:nvSpPr>
            <p:cNvPr name="Freeform 3" id="3"/>
            <p:cNvSpPr/>
            <p:nvPr/>
          </p:nvSpPr>
          <p:spPr>
            <a:xfrm flipH="false" flipV="false" rot="0">
              <a:off x="0" y="0"/>
              <a:ext cx="2054089" cy="1652927"/>
            </a:xfrm>
            <a:custGeom>
              <a:avLst/>
              <a:gdLst/>
              <a:ahLst/>
              <a:cxnLst/>
              <a:rect r="r" b="b" t="t" l="l"/>
              <a:pathLst>
                <a:path h="1652927" w="2054089">
                  <a:moveTo>
                    <a:pt x="0" y="0"/>
                  </a:moveTo>
                  <a:lnTo>
                    <a:pt x="2054089" y="0"/>
                  </a:lnTo>
                  <a:lnTo>
                    <a:pt x="2054089" y="1652927"/>
                  </a:lnTo>
                  <a:lnTo>
                    <a:pt x="0" y="1652927"/>
                  </a:lnTo>
                  <a:close/>
                </a:path>
              </a:pathLst>
            </a:custGeom>
            <a:solidFill>
              <a:srgbClr val="17726D"/>
            </a:solidFill>
          </p:spPr>
        </p:sp>
        <p:sp>
          <p:nvSpPr>
            <p:cNvPr name="TextBox 4" id="4"/>
            <p:cNvSpPr txBox="true"/>
            <p:nvPr/>
          </p:nvSpPr>
          <p:spPr>
            <a:xfrm>
              <a:off x="0" y="-47625"/>
              <a:ext cx="2054089" cy="170055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flipV="true">
            <a:off x="1359021" y="2418387"/>
            <a:ext cx="1858299"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9436598" y="6556539"/>
            <a:ext cx="738460" cy="7384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2" id="12"/>
          <p:cNvGrpSpPr/>
          <p:nvPr/>
        </p:nvGrpSpPr>
        <p:grpSpPr>
          <a:xfrm rot="0">
            <a:off x="15357705" y="7637029"/>
            <a:ext cx="4136867" cy="413686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5" id="15"/>
          <p:cNvSpPr/>
          <p:nvPr/>
        </p:nvSpPr>
        <p:spPr>
          <a:xfrm flipH="false" flipV="false" rot="0">
            <a:off x="778614" y="5973820"/>
            <a:ext cx="7799121" cy="4396411"/>
          </a:xfrm>
          <a:custGeom>
            <a:avLst/>
            <a:gdLst/>
            <a:ahLst/>
            <a:cxnLst/>
            <a:rect r="r" b="b" t="t" l="l"/>
            <a:pathLst>
              <a:path h="4396411" w="7799121">
                <a:moveTo>
                  <a:pt x="0" y="0"/>
                </a:moveTo>
                <a:lnTo>
                  <a:pt x="7799121" y="0"/>
                </a:lnTo>
                <a:lnTo>
                  <a:pt x="7799121" y="4396411"/>
                </a:lnTo>
                <a:lnTo>
                  <a:pt x="0" y="4396411"/>
                </a:lnTo>
                <a:lnTo>
                  <a:pt x="0" y="0"/>
                </a:lnTo>
                <a:close/>
              </a:path>
            </a:pathLst>
          </a:custGeom>
          <a:blipFill>
            <a:blip r:embed="rId2"/>
            <a:stretch>
              <a:fillRect l="-416" t="0" r="-416" b="-6653"/>
            </a:stretch>
          </a:blipFill>
        </p:spPr>
      </p:sp>
      <p:sp>
        <p:nvSpPr>
          <p:cNvPr name="Freeform 16" id="16"/>
          <p:cNvSpPr/>
          <p:nvPr/>
        </p:nvSpPr>
        <p:spPr>
          <a:xfrm flipH="false" flipV="false" rot="0">
            <a:off x="9598726" y="0"/>
            <a:ext cx="7487802" cy="6391945"/>
          </a:xfrm>
          <a:custGeom>
            <a:avLst/>
            <a:gdLst/>
            <a:ahLst/>
            <a:cxnLst/>
            <a:rect r="r" b="b" t="t" l="l"/>
            <a:pathLst>
              <a:path h="6391945" w="7487802">
                <a:moveTo>
                  <a:pt x="0" y="0"/>
                </a:moveTo>
                <a:lnTo>
                  <a:pt x="7487802" y="0"/>
                </a:lnTo>
                <a:lnTo>
                  <a:pt x="7487802" y="6391945"/>
                </a:lnTo>
                <a:lnTo>
                  <a:pt x="0" y="6391945"/>
                </a:lnTo>
                <a:lnTo>
                  <a:pt x="0" y="0"/>
                </a:lnTo>
                <a:close/>
              </a:path>
            </a:pathLst>
          </a:custGeom>
          <a:blipFill>
            <a:blip r:embed="rId3"/>
            <a:stretch>
              <a:fillRect l="0" t="0" r="-1173" b="0"/>
            </a:stretch>
          </a:blipFill>
        </p:spPr>
      </p:sp>
      <p:sp>
        <p:nvSpPr>
          <p:cNvPr name="Freeform 17" id="17"/>
          <p:cNvSpPr/>
          <p:nvPr/>
        </p:nvSpPr>
        <p:spPr>
          <a:xfrm flipH="false" flipV="false" rot="0">
            <a:off x="9598726" y="7938934"/>
            <a:ext cx="8657586" cy="1010434"/>
          </a:xfrm>
          <a:custGeom>
            <a:avLst/>
            <a:gdLst/>
            <a:ahLst/>
            <a:cxnLst/>
            <a:rect r="r" b="b" t="t" l="l"/>
            <a:pathLst>
              <a:path h="1010434" w="8657586">
                <a:moveTo>
                  <a:pt x="0" y="0"/>
                </a:moveTo>
                <a:lnTo>
                  <a:pt x="8657586" y="0"/>
                </a:lnTo>
                <a:lnTo>
                  <a:pt x="8657586" y="1010434"/>
                </a:lnTo>
                <a:lnTo>
                  <a:pt x="0" y="1010434"/>
                </a:lnTo>
                <a:lnTo>
                  <a:pt x="0" y="0"/>
                </a:lnTo>
                <a:close/>
              </a:path>
            </a:pathLst>
          </a:custGeom>
          <a:blipFill>
            <a:blip r:embed="rId4"/>
            <a:stretch>
              <a:fillRect l="0" t="0" r="0" b="0"/>
            </a:stretch>
          </a:blipFill>
        </p:spPr>
      </p:sp>
      <p:sp>
        <p:nvSpPr>
          <p:cNvPr name="TextBox 18" id="18"/>
          <p:cNvSpPr txBox="true"/>
          <p:nvPr/>
        </p:nvSpPr>
        <p:spPr>
          <a:xfrm rot="0">
            <a:off x="1359021" y="481002"/>
            <a:ext cx="6543494" cy="1937385"/>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MISSING VALUES</a:t>
            </a:r>
          </a:p>
        </p:txBody>
      </p:sp>
      <p:sp>
        <p:nvSpPr>
          <p:cNvPr name="TextBox 19" id="19"/>
          <p:cNvSpPr txBox="true"/>
          <p:nvPr/>
        </p:nvSpPr>
        <p:spPr>
          <a:xfrm rot="0">
            <a:off x="1156848" y="3061034"/>
            <a:ext cx="7263273" cy="2339220"/>
          </a:xfrm>
          <a:prstGeom prst="rect">
            <a:avLst/>
          </a:prstGeom>
        </p:spPr>
        <p:txBody>
          <a:bodyPr anchor="t" rtlCol="false" tIns="0" lIns="0" bIns="0" rIns="0">
            <a:spAutoFit/>
          </a:bodyPr>
          <a:lstStyle/>
          <a:p>
            <a:pPr algn="just" marL="0" indent="0" lvl="0">
              <a:lnSpc>
                <a:spcPts val="3790"/>
              </a:lnSpc>
            </a:pPr>
            <a:r>
              <a:rPr lang="en-US" b="true" sz="2445">
                <a:solidFill>
                  <a:srgbClr val="FFFFFF"/>
                </a:solidFill>
                <a:latin typeface="Open Sans Bold"/>
                <a:ea typeface="Open Sans Bold"/>
                <a:cs typeface="Open Sans Bold"/>
                <a:sym typeface="Open Sans Bold"/>
              </a:rPr>
              <a:t>In this data, there is a missing value in each variable. The most missing values were produced in bedRooms as many as 13 and bathRooms as many as 11. while in the sold variable there is no missing value</a:t>
            </a:r>
          </a:p>
        </p:txBody>
      </p:sp>
      <p:sp>
        <p:nvSpPr>
          <p:cNvPr name="TextBox 20" id="20"/>
          <p:cNvSpPr txBox="true"/>
          <p:nvPr/>
        </p:nvSpPr>
        <p:spPr>
          <a:xfrm rot="0">
            <a:off x="10435473" y="6518439"/>
            <a:ext cx="6823827" cy="1153795"/>
          </a:xfrm>
          <a:prstGeom prst="rect">
            <a:avLst/>
          </a:prstGeom>
        </p:spPr>
        <p:txBody>
          <a:bodyPr anchor="t" rtlCol="false" tIns="0" lIns="0" bIns="0" rIns="0">
            <a:spAutoFit/>
          </a:bodyPr>
          <a:lstStyle/>
          <a:p>
            <a:pPr algn="just" marL="0" indent="0" lvl="0">
              <a:lnSpc>
                <a:spcPts val="3080"/>
              </a:lnSpc>
            </a:pPr>
            <a:r>
              <a:rPr lang="en-US" sz="2200">
                <a:solidFill>
                  <a:srgbClr val="000000"/>
                </a:solidFill>
                <a:latin typeface="Open Sans"/>
                <a:ea typeface="Open Sans"/>
                <a:cs typeface="Open Sans"/>
                <a:sym typeface="Open Sans"/>
              </a:rPr>
              <a:t>Since the missing value is less than 10% of each column, we can use impute by using the mean from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7726D"/>
            </a:solidFill>
          </p:spPr>
        </p:sp>
        <p:sp>
          <p:nvSpPr>
            <p:cNvPr name="TextBox 4" id="4"/>
            <p:cNvSpPr txBox="true"/>
            <p:nvPr/>
          </p:nvSpPr>
          <p:spPr>
            <a:xfrm>
              <a:off x="0" y="-47625"/>
              <a:ext cx="48165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6411" y="421332"/>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28575"/>
              <a:ext cx="660400" cy="708025"/>
            </a:xfrm>
            <a:prstGeom prst="rect">
              <a:avLst/>
            </a:prstGeom>
          </p:spPr>
          <p:txBody>
            <a:bodyPr anchor="ctr" rtlCol="false" tIns="44470" lIns="44470" bIns="44470" rIns="44470"/>
            <a:lstStyle/>
            <a:p>
              <a:pPr algn="ctr">
                <a:lnSpc>
                  <a:spcPts val="4199"/>
                </a:lnSpc>
              </a:pPr>
            </a:p>
          </p:txBody>
        </p:sp>
      </p:grpSp>
      <p:sp>
        <p:nvSpPr>
          <p:cNvPr name="Freeform 8" id="8"/>
          <p:cNvSpPr/>
          <p:nvPr/>
        </p:nvSpPr>
        <p:spPr>
          <a:xfrm flipH="false" flipV="false" rot="0">
            <a:off x="1294060" y="2207410"/>
            <a:ext cx="10492474" cy="3330210"/>
          </a:xfrm>
          <a:custGeom>
            <a:avLst/>
            <a:gdLst/>
            <a:ahLst/>
            <a:cxnLst/>
            <a:rect r="r" b="b" t="t" l="l"/>
            <a:pathLst>
              <a:path h="3330210" w="10492474">
                <a:moveTo>
                  <a:pt x="0" y="0"/>
                </a:moveTo>
                <a:lnTo>
                  <a:pt x="10492474" y="0"/>
                </a:lnTo>
                <a:lnTo>
                  <a:pt x="10492474" y="3330210"/>
                </a:lnTo>
                <a:lnTo>
                  <a:pt x="0" y="3330210"/>
                </a:lnTo>
                <a:lnTo>
                  <a:pt x="0" y="0"/>
                </a:lnTo>
                <a:close/>
              </a:path>
            </a:pathLst>
          </a:custGeom>
          <a:blipFill>
            <a:blip r:embed="rId2"/>
            <a:stretch>
              <a:fillRect l="0" t="-1081" r="0" b="-1081"/>
            </a:stretch>
          </a:blipFill>
        </p:spPr>
      </p:sp>
      <p:sp>
        <p:nvSpPr>
          <p:cNvPr name="Freeform 9" id="9"/>
          <p:cNvSpPr/>
          <p:nvPr/>
        </p:nvSpPr>
        <p:spPr>
          <a:xfrm flipH="false" flipV="false" rot="0">
            <a:off x="1294060" y="6627754"/>
            <a:ext cx="10082109" cy="411073"/>
          </a:xfrm>
          <a:custGeom>
            <a:avLst/>
            <a:gdLst/>
            <a:ahLst/>
            <a:cxnLst/>
            <a:rect r="r" b="b" t="t" l="l"/>
            <a:pathLst>
              <a:path h="411073" w="10082109">
                <a:moveTo>
                  <a:pt x="0" y="0"/>
                </a:moveTo>
                <a:lnTo>
                  <a:pt x="10082109" y="0"/>
                </a:lnTo>
                <a:lnTo>
                  <a:pt x="10082109" y="411073"/>
                </a:lnTo>
                <a:lnTo>
                  <a:pt x="0" y="411073"/>
                </a:lnTo>
                <a:lnTo>
                  <a:pt x="0" y="0"/>
                </a:lnTo>
                <a:close/>
              </a:path>
            </a:pathLst>
          </a:custGeom>
          <a:blipFill>
            <a:blip r:embed="rId3"/>
            <a:stretch>
              <a:fillRect l="0" t="0" r="0" b="0"/>
            </a:stretch>
          </a:blipFill>
        </p:spPr>
      </p:sp>
      <p:sp>
        <p:nvSpPr>
          <p:cNvPr name="Freeform 10" id="10"/>
          <p:cNvSpPr/>
          <p:nvPr/>
        </p:nvSpPr>
        <p:spPr>
          <a:xfrm flipH="false" flipV="false" rot="0">
            <a:off x="8621742" y="7605883"/>
            <a:ext cx="8637558" cy="1461741"/>
          </a:xfrm>
          <a:custGeom>
            <a:avLst/>
            <a:gdLst/>
            <a:ahLst/>
            <a:cxnLst/>
            <a:rect r="r" b="b" t="t" l="l"/>
            <a:pathLst>
              <a:path h="1461741" w="8637558">
                <a:moveTo>
                  <a:pt x="0" y="0"/>
                </a:moveTo>
                <a:lnTo>
                  <a:pt x="8637558" y="0"/>
                </a:lnTo>
                <a:lnTo>
                  <a:pt x="8637558" y="1461740"/>
                </a:lnTo>
                <a:lnTo>
                  <a:pt x="0" y="1461740"/>
                </a:lnTo>
                <a:lnTo>
                  <a:pt x="0" y="0"/>
                </a:lnTo>
                <a:close/>
              </a:path>
            </a:pathLst>
          </a:custGeom>
          <a:blipFill>
            <a:blip r:embed="rId4"/>
            <a:stretch>
              <a:fillRect l="0" t="0" r="0" b="0"/>
            </a:stretch>
          </a:blipFill>
        </p:spPr>
      </p:sp>
      <p:sp>
        <p:nvSpPr>
          <p:cNvPr name="TextBox 11" id="11"/>
          <p:cNvSpPr txBox="true"/>
          <p:nvPr/>
        </p:nvSpPr>
        <p:spPr>
          <a:xfrm rot="0">
            <a:off x="2274277" y="288657"/>
            <a:ext cx="13739447" cy="1028700"/>
          </a:xfrm>
          <a:prstGeom prst="rect">
            <a:avLst/>
          </a:prstGeom>
        </p:spPr>
        <p:txBody>
          <a:bodyPr anchor="t" rtlCol="false" tIns="0" lIns="0" bIns="0" rIns="0">
            <a:spAutoFit/>
          </a:bodyPr>
          <a:lstStyle/>
          <a:p>
            <a:pPr algn="ctr">
              <a:lnSpc>
                <a:spcPts val="8400"/>
              </a:lnSpc>
            </a:pPr>
            <a:r>
              <a:rPr lang="en-US" sz="6000" b="true">
                <a:solidFill>
                  <a:srgbClr val="FFFFFF"/>
                </a:solidFill>
                <a:latin typeface="Inter Bold"/>
                <a:ea typeface="Inter Bold"/>
                <a:cs typeface="Inter Bold"/>
                <a:sym typeface="Inter Bold"/>
              </a:rPr>
              <a:t>Weird Values and Duplicate Values</a:t>
            </a:r>
          </a:p>
        </p:txBody>
      </p:sp>
      <p:sp>
        <p:nvSpPr>
          <p:cNvPr name="TextBox 12" id="12"/>
          <p:cNvSpPr txBox="true"/>
          <p:nvPr/>
        </p:nvSpPr>
        <p:spPr>
          <a:xfrm rot="0">
            <a:off x="1294060" y="5591434"/>
            <a:ext cx="14450048" cy="902970"/>
          </a:xfrm>
          <a:prstGeom prst="rect">
            <a:avLst/>
          </a:prstGeom>
        </p:spPr>
        <p:txBody>
          <a:bodyPr anchor="t" rtlCol="false" tIns="0" lIns="0" bIns="0" rIns="0">
            <a:spAutoFit/>
          </a:bodyPr>
          <a:lstStyle/>
          <a:p>
            <a:pPr algn="just" marL="0" indent="0" lvl="0">
              <a:lnSpc>
                <a:spcPts val="3720"/>
              </a:lnSpc>
            </a:pPr>
            <a:r>
              <a:rPr lang="en-US" b="true" sz="2400">
                <a:solidFill>
                  <a:srgbClr val="FFFFFF"/>
                </a:solidFill>
                <a:latin typeface="Open Sans Bold"/>
                <a:ea typeface="Open Sans Bold"/>
                <a:cs typeface="Open Sans Bold"/>
                <a:sym typeface="Open Sans Bold"/>
              </a:rPr>
              <a:t>Variable bathRooms should’t be -1.0 because variable bathRooms is the number of bathroom in the unit.  In this case, we make a filter so that the lowes data in the bathRooms column is 0</a:t>
            </a:r>
          </a:p>
        </p:txBody>
      </p:sp>
      <p:sp>
        <p:nvSpPr>
          <p:cNvPr name="TextBox 13" id="13"/>
          <p:cNvSpPr txBox="true"/>
          <p:nvPr/>
        </p:nvSpPr>
        <p:spPr>
          <a:xfrm rot="0">
            <a:off x="1294060" y="1586380"/>
            <a:ext cx="10082109" cy="481330"/>
          </a:xfrm>
          <a:prstGeom prst="rect">
            <a:avLst/>
          </a:prstGeom>
        </p:spPr>
        <p:txBody>
          <a:bodyPr anchor="t" rtlCol="false" tIns="0" lIns="0" bIns="0" rIns="0">
            <a:spAutoFit/>
          </a:bodyPr>
          <a:lstStyle/>
          <a:p>
            <a:pPr algn="l">
              <a:lnSpc>
                <a:spcPts val="3919"/>
              </a:lnSpc>
            </a:pPr>
            <a:r>
              <a:rPr lang="en-US" sz="2799">
                <a:solidFill>
                  <a:srgbClr val="FFFFFF"/>
                </a:solidFill>
                <a:latin typeface="Trocchi"/>
                <a:ea typeface="Trocchi"/>
                <a:cs typeface="Trocchi"/>
                <a:sym typeface="Trocchi"/>
              </a:rPr>
              <a:t>Weird Values</a:t>
            </a:r>
          </a:p>
        </p:txBody>
      </p:sp>
      <p:sp>
        <p:nvSpPr>
          <p:cNvPr name="TextBox 14" id="14"/>
          <p:cNvSpPr txBox="true"/>
          <p:nvPr/>
        </p:nvSpPr>
        <p:spPr>
          <a:xfrm rot="0">
            <a:off x="14230499" y="7010252"/>
            <a:ext cx="3028801" cy="481330"/>
          </a:xfrm>
          <a:prstGeom prst="rect">
            <a:avLst/>
          </a:prstGeom>
        </p:spPr>
        <p:txBody>
          <a:bodyPr anchor="t" rtlCol="false" tIns="0" lIns="0" bIns="0" rIns="0">
            <a:spAutoFit/>
          </a:bodyPr>
          <a:lstStyle/>
          <a:p>
            <a:pPr algn="ctr">
              <a:lnSpc>
                <a:spcPts val="3919"/>
              </a:lnSpc>
            </a:pPr>
            <a:r>
              <a:rPr lang="en-US" sz="2799">
                <a:solidFill>
                  <a:srgbClr val="FFFFFF"/>
                </a:solidFill>
                <a:latin typeface="Trocchi"/>
                <a:ea typeface="Trocchi"/>
                <a:cs typeface="Trocchi"/>
                <a:sym typeface="Trocchi"/>
              </a:rPr>
              <a:t>Duplicate Values</a:t>
            </a:r>
          </a:p>
        </p:txBody>
      </p:sp>
      <p:sp>
        <p:nvSpPr>
          <p:cNvPr name="TextBox 15" id="15"/>
          <p:cNvSpPr txBox="true"/>
          <p:nvPr/>
        </p:nvSpPr>
        <p:spPr>
          <a:xfrm rot="0">
            <a:off x="2809252" y="9182951"/>
            <a:ext cx="14450048" cy="436245"/>
          </a:xfrm>
          <a:prstGeom prst="rect">
            <a:avLst/>
          </a:prstGeom>
        </p:spPr>
        <p:txBody>
          <a:bodyPr anchor="t" rtlCol="false" tIns="0" lIns="0" bIns="0" rIns="0">
            <a:spAutoFit/>
          </a:bodyPr>
          <a:lstStyle/>
          <a:p>
            <a:pPr algn="r" marL="0" indent="0" lvl="0">
              <a:lnSpc>
                <a:spcPts val="3720"/>
              </a:lnSpc>
            </a:pPr>
            <a:r>
              <a:rPr lang="en-US" b="true" sz="2400">
                <a:solidFill>
                  <a:srgbClr val="FFFFFF"/>
                </a:solidFill>
                <a:latin typeface="Open Sans Bold"/>
                <a:ea typeface="Open Sans Bold"/>
                <a:cs typeface="Open Sans Bold"/>
                <a:sym typeface="Open Sans Bold"/>
              </a:rPr>
              <a:t>In this dataset, there is no duplicate values detected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864229"/>
            <a:ext cx="18288000" cy="3422771"/>
            <a:chOff x="0" y="0"/>
            <a:chExt cx="4816593" cy="901471"/>
          </a:xfrm>
        </p:grpSpPr>
        <p:sp>
          <p:nvSpPr>
            <p:cNvPr name="Freeform 3" id="3"/>
            <p:cNvSpPr/>
            <p:nvPr/>
          </p:nvSpPr>
          <p:spPr>
            <a:xfrm flipH="false" flipV="false" rot="0">
              <a:off x="0" y="0"/>
              <a:ext cx="4816592" cy="901471"/>
            </a:xfrm>
            <a:custGeom>
              <a:avLst/>
              <a:gdLst/>
              <a:ahLst/>
              <a:cxnLst/>
              <a:rect r="r" b="b" t="t" l="l"/>
              <a:pathLst>
                <a:path h="901471" w="4816592">
                  <a:moveTo>
                    <a:pt x="0" y="0"/>
                  </a:moveTo>
                  <a:lnTo>
                    <a:pt x="4816592" y="0"/>
                  </a:lnTo>
                  <a:lnTo>
                    <a:pt x="4816592" y="901471"/>
                  </a:lnTo>
                  <a:lnTo>
                    <a:pt x="0" y="901471"/>
                  </a:lnTo>
                  <a:close/>
                </a:path>
              </a:pathLst>
            </a:custGeom>
            <a:solidFill>
              <a:srgbClr val="F6F6F6"/>
            </a:solidFill>
          </p:spPr>
        </p:sp>
        <p:sp>
          <p:nvSpPr>
            <p:cNvPr name="TextBox 4" id="4"/>
            <p:cNvSpPr txBox="true"/>
            <p:nvPr/>
          </p:nvSpPr>
          <p:spPr>
            <a:xfrm>
              <a:off x="0" y="-47625"/>
              <a:ext cx="4816593" cy="949096"/>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839945" y="4234861"/>
            <a:ext cx="5433248" cy="4011885"/>
            <a:chOff x="0" y="0"/>
            <a:chExt cx="812800" cy="600168"/>
          </a:xfrm>
        </p:grpSpPr>
        <p:sp>
          <p:nvSpPr>
            <p:cNvPr name="Freeform 6" id="6"/>
            <p:cNvSpPr/>
            <p:nvPr/>
          </p:nvSpPr>
          <p:spPr>
            <a:xfrm flipH="false" flipV="false" rot="0">
              <a:off x="0" y="0"/>
              <a:ext cx="812800" cy="600168"/>
            </a:xfrm>
            <a:custGeom>
              <a:avLst/>
              <a:gdLst/>
              <a:ahLst/>
              <a:cxnLst/>
              <a:rect r="r" b="b" t="t" l="l"/>
              <a:pathLst>
                <a:path h="600168" w="812800">
                  <a:moveTo>
                    <a:pt x="126817" y="0"/>
                  </a:moveTo>
                  <a:lnTo>
                    <a:pt x="685982" y="0"/>
                  </a:lnTo>
                  <a:cubicBezTo>
                    <a:pt x="719617" y="0"/>
                    <a:pt x="751873" y="13361"/>
                    <a:pt x="775656" y="37144"/>
                  </a:cubicBezTo>
                  <a:cubicBezTo>
                    <a:pt x="799439" y="60927"/>
                    <a:pt x="812800" y="93183"/>
                    <a:pt x="812800" y="126817"/>
                  </a:cubicBezTo>
                  <a:lnTo>
                    <a:pt x="812800" y="473350"/>
                  </a:lnTo>
                  <a:cubicBezTo>
                    <a:pt x="812800" y="506984"/>
                    <a:pt x="799439" y="539241"/>
                    <a:pt x="775656" y="563024"/>
                  </a:cubicBezTo>
                  <a:cubicBezTo>
                    <a:pt x="751873" y="586807"/>
                    <a:pt x="719617" y="600168"/>
                    <a:pt x="685982" y="600168"/>
                  </a:cubicBezTo>
                  <a:lnTo>
                    <a:pt x="126817" y="600168"/>
                  </a:lnTo>
                  <a:cubicBezTo>
                    <a:pt x="93183" y="600168"/>
                    <a:pt x="60927" y="586807"/>
                    <a:pt x="37144" y="563024"/>
                  </a:cubicBezTo>
                  <a:cubicBezTo>
                    <a:pt x="13361" y="539241"/>
                    <a:pt x="0" y="506984"/>
                    <a:pt x="0" y="473350"/>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7" id="7"/>
            <p:cNvSpPr txBox="true"/>
            <p:nvPr/>
          </p:nvSpPr>
          <p:spPr>
            <a:xfrm>
              <a:off x="0" y="-38100"/>
              <a:ext cx="812800" cy="638268"/>
            </a:xfrm>
            <a:prstGeom prst="rect">
              <a:avLst/>
            </a:prstGeom>
          </p:spPr>
          <p:txBody>
            <a:bodyPr anchor="ctr" rtlCol="false" tIns="50800" lIns="50800" bIns="50800" rIns="50800"/>
            <a:lstStyle/>
            <a:p>
              <a:pPr algn="ctr">
                <a:lnSpc>
                  <a:spcPts val="2901"/>
                </a:lnSpc>
              </a:pPr>
            </a:p>
          </p:txBody>
        </p:sp>
      </p:grpSp>
      <p:grpSp>
        <p:nvGrpSpPr>
          <p:cNvPr name="Group 8" id="8"/>
          <p:cNvGrpSpPr/>
          <p:nvPr/>
        </p:nvGrpSpPr>
        <p:grpSpPr>
          <a:xfrm rot="0">
            <a:off x="6427376" y="4234861"/>
            <a:ext cx="5433248" cy="4011885"/>
            <a:chOff x="0" y="0"/>
            <a:chExt cx="812800" cy="600168"/>
          </a:xfrm>
        </p:grpSpPr>
        <p:sp>
          <p:nvSpPr>
            <p:cNvPr name="Freeform 9" id="9"/>
            <p:cNvSpPr/>
            <p:nvPr/>
          </p:nvSpPr>
          <p:spPr>
            <a:xfrm flipH="false" flipV="false" rot="0">
              <a:off x="0" y="0"/>
              <a:ext cx="812800" cy="600168"/>
            </a:xfrm>
            <a:custGeom>
              <a:avLst/>
              <a:gdLst/>
              <a:ahLst/>
              <a:cxnLst/>
              <a:rect r="r" b="b" t="t" l="l"/>
              <a:pathLst>
                <a:path h="600168" w="812800">
                  <a:moveTo>
                    <a:pt x="126817" y="0"/>
                  </a:moveTo>
                  <a:lnTo>
                    <a:pt x="685982" y="0"/>
                  </a:lnTo>
                  <a:cubicBezTo>
                    <a:pt x="719617" y="0"/>
                    <a:pt x="751873" y="13361"/>
                    <a:pt x="775656" y="37144"/>
                  </a:cubicBezTo>
                  <a:cubicBezTo>
                    <a:pt x="799439" y="60927"/>
                    <a:pt x="812800" y="93183"/>
                    <a:pt x="812800" y="126817"/>
                  </a:cubicBezTo>
                  <a:lnTo>
                    <a:pt x="812800" y="473350"/>
                  </a:lnTo>
                  <a:cubicBezTo>
                    <a:pt x="812800" y="506984"/>
                    <a:pt x="799439" y="539241"/>
                    <a:pt x="775656" y="563024"/>
                  </a:cubicBezTo>
                  <a:cubicBezTo>
                    <a:pt x="751873" y="586807"/>
                    <a:pt x="719617" y="600168"/>
                    <a:pt x="685982" y="600168"/>
                  </a:cubicBezTo>
                  <a:lnTo>
                    <a:pt x="126817" y="600168"/>
                  </a:lnTo>
                  <a:cubicBezTo>
                    <a:pt x="93183" y="600168"/>
                    <a:pt x="60927" y="586807"/>
                    <a:pt x="37144" y="563024"/>
                  </a:cubicBezTo>
                  <a:cubicBezTo>
                    <a:pt x="13361" y="539241"/>
                    <a:pt x="0" y="506984"/>
                    <a:pt x="0" y="473350"/>
                  </a:cubicBezTo>
                  <a:lnTo>
                    <a:pt x="0" y="126817"/>
                  </a:lnTo>
                  <a:cubicBezTo>
                    <a:pt x="0" y="93183"/>
                    <a:pt x="13361" y="60927"/>
                    <a:pt x="37144" y="37144"/>
                  </a:cubicBezTo>
                  <a:cubicBezTo>
                    <a:pt x="60927" y="13361"/>
                    <a:pt x="93183" y="0"/>
                    <a:pt x="126817" y="0"/>
                  </a:cubicBezTo>
                  <a:close/>
                </a:path>
              </a:pathLst>
            </a:custGeom>
            <a:solidFill>
              <a:srgbClr val="17726D"/>
            </a:solidFill>
          </p:spPr>
        </p:sp>
        <p:sp>
          <p:nvSpPr>
            <p:cNvPr name="TextBox 10" id="10"/>
            <p:cNvSpPr txBox="true"/>
            <p:nvPr/>
          </p:nvSpPr>
          <p:spPr>
            <a:xfrm>
              <a:off x="0" y="-38100"/>
              <a:ext cx="812800" cy="638268"/>
            </a:xfrm>
            <a:prstGeom prst="rect">
              <a:avLst/>
            </a:prstGeom>
          </p:spPr>
          <p:txBody>
            <a:bodyPr anchor="ctr" rtlCol="false" tIns="50800" lIns="50800" bIns="50800" rIns="50800"/>
            <a:lstStyle/>
            <a:p>
              <a:pPr algn="ctr">
                <a:lnSpc>
                  <a:spcPts val="2901"/>
                </a:lnSpc>
              </a:pPr>
            </a:p>
          </p:txBody>
        </p:sp>
      </p:grpSp>
      <p:grpSp>
        <p:nvGrpSpPr>
          <p:cNvPr name="Group 11" id="11"/>
          <p:cNvGrpSpPr/>
          <p:nvPr/>
        </p:nvGrpSpPr>
        <p:grpSpPr>
          <a:xfrm rot="0">
            <a:off x="12013024" y="4234861"/>
            <a:ext cx="5433248" cy="4011885"/>
            <a:chOff x="0" y="0"/>
            <a:chExt cx="812800" cy="600168"/>
          </a:xfrm>
        </p:grpSpPr>
        <p:sp>
          <p:nvSpPr>
            <p:cNvPr name="Freeform 12" id="12"/>
            <p:cNvSpPr/>
            <p:nvPr/>
          </p:nvSpPr>
          <p:spPr>
            <a:xfrm flipH="false" flipV="false" rot="0">
              <a:off x="0" y="0"/>
              <a:ext cx="812800" cy="600168"/>
            </a:xfrm>
            <a:custGeom>
              <a:avLst/>
              <a:gdLst/>
              <a:ahLst/>
              <a:cxnLst/>
              <a:rect r="r" b="b" t="t" l="l"/>
              <a:pathLst>
                <a:path h="600168" w="812800">
                  <a:moveTo>
                    <a:pt x="126817" y="0"/>
                  </a:moveTo>
                  <a:lnTo>
                    <a:pt x="685982" y="0"/>
                  </a:lnTo>
                  <a:cubicBezTo>
                    <a:pt x="719617" y="0"/>
                    <a:pt x="751873" y="13361"/>
                    <a:pt x="775656" y="37144"/>
                  </a:cubicBezTo>
                  <a:cubicBezTo>
                    <a:pt x="799439" y="60927"/>
                    <a:pt x="812800" y="93183"/>
                    <a:pt x="812800" y="126817"/>
                  </a:cubicBezTo>
                  <a:lnTo>
                    <a:pt x="812800" y="473350"/>
                  </a:lnTo>
                  <a:cubicBezTo>
                    <a:pt x="812800" y="506984"/>
                    <a:pt x="799439" y="539241"/>
                    <a:pt x="775656" y="563024"/>
                  </a:cubicBezTo>
                  <a:cubicBezTo>
                    <a:pt x="751873" y="586807"/>
                    <a:pt x="719617" y="600168"/>
                    <a:pt x="685982" y="600168"/>
                  </a:cubicBezTo>
                  <a:lnTo>
                    <a:pt x="126817" y="600168"/>
                  </a:lnTo>
                  <a:cubicBezTo>
                    <a:pt x="93183" y="600168"/>
                    <a:pt x="60927" y="586807"/>
                    <a:pt x="37144" y="563024"/>
                  </a:cubicBezTo>
                  <a:cubicBezTo>
                    <a:pt x="13361" y="539241"/>
                    <a:pt x="0" y="506984"/>
                    <a:pt x="0" y="473350"/>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3" id="13"/>
            <p:cNvSpPr txBox="true"/>
            <p:nvPr/>
          </p:nvSpPr>
          <p:spPr>
            <a:xfrm>
              <a:off x="0" y="-38100"/>
              <a:ext cx="812800" cy="638268"/>
            </a:xfrm>
            <a:prstGeom prst="rect">
              <a:avLst/>
            </a:prstGeom>
          </p:spPr>
          <p:txBody>
            <a:bodyPr anchor="ctr" rtlCol="false" tIns="50800" lIns="50800" bIns="50800" rIns="50800"/>
            <a:lstStyle/>
            <a:p>
              <a:pPr algn="ctr">
                <a:lnSpc>
                  <a:spcPts val="2901"/>
                </a:lnSpc>
              </a:pPr>
            </a:p>
          </p:txBody>
        </p:sp>
      </p:grpSp>
      <p:grpSp>
        <p:nvGrpSpPr>
          <p:cNvPr name="Group 14" id="14"/>
          <p:cNvGrpSpPr/>
          <p:nvPr/>
        </p:nvGrpSpPr>
        <p:grpSpPr>
          <a:xfrm rot="0">
            <a:off x="0" y="457494"/>
            <a:ext cx="18288000" cy="1495425"/>
            <a:chOff x="0" y="0"/>
            <a:chExt cx="4816593" cy="393857"/>
          </a:xfrm>
        </p:grpSpPr>
        <p:sp>
          <p:nvSpPr>
            <p:cNvPr name="Freeform 15" id="15"/>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16" id="16"/>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TextBox 17" id="17"/>
          <p:cNvSpPr txBox="true"/>
          <p:nvPr/>
        </p:nvSpPr>
        <p:spPr>
          <a:xfrm rot="0">
            <a:off x="2051383" y="7680961"/>
            <a:ext cx="3010373"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000000"/>
                </a:solidFill>
                <a:latin typeface="Montserrat Semi-Bold"/>
                <a:ea typeface="Montserrat Semi-Bold"/>
                <a:cs typeface="Montserrat Semi-Bold"/>
                <a:sym typeface="Montserrat Semi-Bold"/>
              </a:rPr>
              <a:t>1</a:t>
            </a:r>
          </a:p>
        </p:txBody>
      </p:sp>
      <p:sp>
        <p:nvSpPr>
          <p:cNvPr name="TextBox 18" id="18"/>
          <p:cNvSpPr txBox="true"/>
          <p:nvPr/>
        </p:nvSpPr>
        <p:spPr>
          <a:xfrm rot="0">
            <a:off x="1254177" y="5136166"/>
            <a:ext cx="4361608" cy="1978025"/>
          </a:xfrm>
          <a:prstGeom prst="rect">
            <a:avLst/>
          </a:prstGeom>
        </p:spPr>
        <p:txBody>
          <a:bodyPr anchor="t" rtlCol="false" tIns="0" lIns="0" bIns="0" rIns="0">
            <a:spAutoFit/>
          </a:bodyPr>
          <a:lstStyle/>
          <a:p>
            <a:pPr algn="ctr" marL="0" indent="0" lvl="0">
              <a:lnSpc>
                <a:spcPts val="3189"/>
              </a:lnSpc>
            </a:pPr>
            <a:r>
              <a:rPr lang="en-US" b="true" sz="2199">
                <a:solidFill>
                  <a:srgbClr val="000000"/>
                </a:solidFill>
                <a:latin typeface="Open Sans Bold"/>
                <a:ea typeface="Open Sans Bold"/>
                <a:cs typeface="Open Sans Bold"/>
                <a:sym typeface="Open Sans Bold"/>
              </a:rPr>
              <a:t>Drop the column are not requested by project team, such as ‘Id, _ltypes, garages’ and eliminate every data property data that are not sold</a:t>
            </a:r>
          </a:p>
        </p:txBody>
      </p:sp>
      <p:sp>
        <p:nvSpPr>
          <p:cNvPr name="TextBox 19" id="19"/>
          <p:cNvSpPr txBox="true"/>
          <p:nvPr/>
        </p:nvSpPr>
        <p:spPr>
          <a:xfrm rot="0">
            <a:off x="7638814" y="7680961"/>
            <a:ext cx="3010373"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FFFFFF"/>
                </a:solidFill>
                <a:latin typeface="Montserrat Bold"/>
                <a:ea typeface="Montserrat Bold"/>
                <a:cs typeface="Montserrat Bold"/>
                <a:sym typeface="Montserrat Bold"/>
              </a:rPr>
              <a:t>2</a:t>
            </a:r>
          </a:p>
        </p:txBody>
      </p:sp>
      <p:sp>
        <p:nvSpPr>
          <p:cNvPr name="TextBox 20" id="20"/>
          <p:cNvSpPr txBox="true"/>
          <p:nvPr/>
        </p:nvSpPr>
        <p:spPr>
          <a:xfrm rot="0">
            <a:off x="7084784" y="5536216"/>
            <a:ext cx="4118431" cy="1177925"/>
          </a:xfrm>
          <a:prstGeom prst="rect">
            <a:avLst/>
          </a:prstGeom>
        </p:spPr>
        <p:txBody>
          <a:bodyPr anchor="t" rtlCol="false" tIns="0" lIns="0" bIns="0" rIns="0">
            <a:spAutoFit/>
          </a:bodyPr>
          <a:lstStyle/>
          <a:p>
            <a:pPr algn="ctr" marL="0" indent="0" lvl="0">
              <a:lnSpc>
                <a:spcPts val="3189"/>
              </a:lnSpc>
            </a:pPr>
            <a:r>
              <a:rPr lang="en-US" b="true" sz="2199">
                <a:solidFill>
                  <a:srgbClr val="FFFFFF"/>
                </a:solidFill>
                <a:latin typeface="Open Sans Bold"/>
                <a:ea typeface="Open Sans Bold"/>
                <a:cs typeface="Open Sans Bold"/>
                <a:sym typeface="Open Sans Bold"/>
              </a:rPr>
              <a:t>Find the missing values and impute them with the mean of dataset</a:t>
            </a:r>
          </a:p>
        </p:txBody>
      </p:sp>
      <p:sp>
        <p:nvSpPr>
          <p:cNvPr name="TextBox 21" id="21"/>
          <p:cNvSpPr txBox="true"/>
          <p:nvPr/>
        </p:nvSpPr>
        <p:spPr>
          <a:xfrm rot="0">
            <a:off x="13224462" y="7680961"/>
            <a:ext cx="3010373"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000000"/>
                </a:solidFill>
                <a:latin typeface="Montserrat Semi-Bold"/>
                <a:ea typeface="Montserrat Semi-Bold"/>
                <a:cs typeface="Montserrat Semi-Bold"/>
                <a:sym typeface="Montserrat Semi-Bold"/>
              </a:rPr>
              <a:t>3</a:t>
            </a:r>
          </a:p>
        </p:txBody>
      </p:sp>
      <p:sp>
        <p:nvSpPr>
          <p:cNvPr name="TextBox 22" id="22"/>
          <p:cNvSpPr txBox="true"/>
          <p:nvPr/>
        </p:nvSpPr>
        <p:spPr>
          <a:xfrm rot="0">
            <a:off x="12670433" y="5679091"/>
            <a:ext cx="4118431" cy="777875"/>
          </a:xfrm>
          <a:prstGeom prst="rect">
            <a:avLst/>
          </a:prstGeom>
        </p:spPr>
        <p:txBody>
          <a:bodyPr anchor="t" rtlCol="false" tIns="0" lIns="0" bIns="0" rIns="0">
            <a:spAutoFit/>
          </a:bodyPr>
          <a:lstStyle/>
          <a:p>
            <a:pPr algn="ctr" marL="0" indent="0" lvl="0">
              <a:lnSpc>
                <a:spcPts val="3189"/>
              </a:lnSpc>
            </a:pPr>
            <a:r>
              <a:rPr lang="en-US" b="true" sz="2199">
                <a:solidFill>
                  <a:srgbClr val="000000"/>
                </a:solidFill>
                <a:latin typeface="Open Sans Bold"/>
                <a:ea typeface="Open Sans Bold"/>
                <a:cs typeface="Open Sans Bold"/>
                <a:sym typeface="Open Sans Bold"/>
              </a:rPr>
              <a:t>Check weird values and make a filter the values</a:t>
            </a:r>
          </a:p>
        </p:txBody>
      </p:sp>
      <p:sp>
        <p:nvSpPr>
          <p:cNvPr name="TextBox 23" id="23"/>
          <p:cNvSpPr txBox="true"/>
          <p:nvPr/>
        </p:nvSpPr>
        <p:spPr>
          <a:xfrm rot="0">
            <a:off x="839945" y="765151"/>
            <a:ext cx="8147912" cy="984885"/>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SUMMARY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DAGT43L5XOY</dc:identifier>
  <dcterms:modified xsi:type="dcterms:W3CDTF">2011-08-01T06:04:30Z</dcterms:modified>
  <cp:revision>1</cp:revision>
  <dc:title>assignment99_DataAnalyst</dc:title>
</cp:coreProperties>
</file>