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58" r:id="rId2"/>
    <p:sldId id="496" r:id="rId3"/>
    <p:sldId id="477" r:id="rId4"/>
    <p:sldId id="447" r:id="rId5"/>
    <p:sldId id="521" r:id="rId6"/>
    <p:sldId id="522" r:id="rId7"/>
    <p:sldId id="448" r:id="rId8"/>
    <p:sldId id="449" r:id="rId9"/>
    <p:sldId id="512" r:id="rId10"/>
    <p:sldId id="523" r:id="rId11"/>
    <p:sldId id="524" r:id="rId12"/>
    <p:sldId id="510" r:id="rId13"/>
    <p:sldId id="514" r:id="rId14"/>
    <p:sldId id="526" r:id="rId15"/>
    <p:sldId id="525" r:id="rId16"/>
    <p:sldId id="517" r:id="rId17"/>
    <p:sldId id="518" r:id="rId18"/>
    <p:sldId id="519" r:id="rId19"/>
    <p:sldId id="520" r:id="rId20"/>
    <p:sldId id="527" r:id="rId21"/>
    <p:sldId id="528" r:id="rId22"/>
    <p:sldId id="529" r:id="rId23"/>
    <p:sldId id="509" r:id="rId24"/>
    <p:sldId id="495" r:id="rId25"/>
    <p:sldId id="511" r:id="rId26"/>
    <p:sldId id="513" r:id="rId27"/>
    <p:sldId id="424" r:id="rId28"/>
  </p:sldIdLst>
  <p:sldSz cx="9906000" cy="6858000" type="A4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EAAA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291" autoAdjust="0"/>
  </p:normalViewPr>
  <p:slideViewPr>
    <p:cSldViewPr>
      <p:cViewPr varScale="1">
        <p:scale>
          <a:sx n="80" d="100"/>
          <a:sy n="80" d="100"/>
        </p:scale>
        <p:origin x="774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36"/>
    </p:cViewPr>
  </p:sorterViewPr>
  <p:notesViewPr>
    <p:cSldViewPr>
      <p:cViewPr varScale="1">
        <p:scale>
          <a:sx n="52" d="100"/>
          <a:sy n="52" d="100"/>
        </p:scale>
        <p:origin x="2964" y="9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336" y="6308727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0472" y="6721476"/>
            <a:ext cx="294828" cy="91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480" y="6705906"/>
            <a:ext cx="2416616" cy="1520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33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Paramesh\Desktop\Logo\Logo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1124744"/>
            <a:ext cx="7696200" cy="2440588"/>
          </a:xfrm>
        </p:spPr>
        <p:txBody>
          <a:bodyPr anchor="ctr"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Interim-Project Presentation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>Grow Big</a:t>
            </a:r>
            <a:br>
              <a:rPr lang="en-US" altLang="en-US" sz="2800" b="1" dirty="0">
                <a:solidFill>
                  <a:srgbClr val="002060"/>
                </a:solidFill>
              </a:rPr>
            </a:br>
            <a:r>
              <a:rPr lang="en-US" altLang="en-US" sz="2800" b="1" dirty="0" err="1">
                <a:solidFill>
                  <a:srgbClr val="002060"/>
                </a:solidFill>
              </a:rPr>
              <a:t>Programme</a:t>
            </a:r>
            <a:r>
              <a:rPr lang="en-US" altLang="en-US" sz="2800" b="1" dirty="0">
                <a:solidFill>
                  <a:srgbClr val="002060"/>
                </a:solidFill>
              </a:rPr>
              <a:t>: </a:t>
            </a:r>
            <a:r>
              <a:rPr lang="en-US" altLang="en-US" sz="2400" b="1" dirty="0">
                <a:solidFill>
                  <a:srgbClr val="002060"/>
                </a:solidFill>
              </a:rPr>
              <a:t>B. Tech</a:t>
            </a: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in CSE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br>
              <a:rPr lang="en-US" altLang="en-US" sz="3600" b="1" dirty="0">
                <a:solidFill>
                  <a:srgbClr val="002060"/>
                </a:solidFill>
              </a:rPr>
            </a:b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6576" y="3869114"/>
            <a:ext cx="7704856" cy="18641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Mentor  			:Mr. Kishor S M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Group No.			: 4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Team Leader			: Abhishek 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Department			: Computer Science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81793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C9EF-1B4A-4764-B129-D9133230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Methods and Methodology /Block Diagram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C33B-3043-4261-A5B4-AFA66227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602634"/>
          </a:xfrm>
        </p:spPr>
        <p:txBody>
          <a:bodyPr/>
          <a:lstStyle/>
          <a:p>
            <a:pPr marL="0" indent="0"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all the items and can search for particular items or store and can add </a:t>
            </a:r>
          </a:p>
          <a:p>
            <a:pPr marL="0" indent="0"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their collections and can remove from collections.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3.6: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Customers can also able to place order with flexible delivery time only if they are logged 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3.7: All the orders placed from particular stores goes to specific store site and indicates number of order came from users.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Implement server side work develop Back-end to provide data to clients:</a:t>
            </a:r>
          </a:p>
          <a:p>
            <a:pPr marL="0" indent="0"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4.1: To store data, give back to client and calculation on server side have to choose appropriate back-end tools and frameworks.</a:t>
            </a:r>
          </a:p>
          <a:p>
            <a:pPr marL="0" indent="0"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4.2: Node.js helps to write java-script and run on server side.</a:t>
            </a:r>
          </a:p>
          <a:p>
            <a:pPr marL="0" indent="0"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E42F-DF7A-467F-9560-355324C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Methods and Methodology /Block Diagram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8B93-AAEC-45CB-BE58-75619DB2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60263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4.3:Express.js is a Nodejs web application server framework, It has become the standard server framework for node.js.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4.4: EJS (Embedded Java-script) is used for templating purpose, adds dynamic pages and helps to display stored data through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ejs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tags.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4.5: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 The standard NoSQL database for flexibility and ease of usage.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4.6: Passport.js, passport-local for authentication and 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4.7: All the users details are stored in User collection and store items in List collection &amp; Cart collection under one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4.8: Passport checks and verifies new users while logging in and signup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only new user can signup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762E-43AB-4499-AFD3-D962AAC7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D3C4-4BCF-46F9-B3A5-DE8EAB2D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4.9: And also checks respective users password from the database and encrypts the users password.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800" b="1" dirty="0"/>
              <a:t>5. </a:t>
            </a:r>
            <a:r>
              <a:rPr lang="en-US" sz="2800" dirty="0"/>
              <a:t>To develop PWA: Progressive Web Application for installation purpose.</a:t>
            </a:r>
          </a:p>
          <a:p>
            <a:pPr marL="0" indent="0">
              <a:buNone/>
            </a:pPr>
            <a:r>
              <a:rPr lang="en-US" sz="2400" dirty="0"/>
              <a:t>5.1: Progressive Web Application which can be installed directly from browser and works same as native apps.</a:t>
            </a:r>
          </a:p>
          <a:p>
            <a:pPr marL="0" indent="0">
              <a:buNone/>
            </a:pPr>
            <a:r>
              <a:rPr lang="en-US" sz="2400" dirty="0"/>
              <a:t>5.2: Users can install the website and it will work as native apps</a:t>
            </a:r>
          </a:p>
          <a:p>
            <a:pPr marL="0" indent="0">
              <a:buNone/>
            </a:pPr>
            <a:endParaRPr lang="en-US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test developed application on local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6.1: After development testing on local host by trying to access all the features and testing of database access.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EC6D-0A22-4F31-86E2-DA1B3B9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0A90-0127-4307-9105-B1B8B7A1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47260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6.2: Try to search stores and try to login and signup and checking the database that we are able to maintain proper user data.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7. </a:t>
            </a:r>
            <a:r>
              <a:rPr lang="en-US" sz="2800" dirty="0"/>
              <a:t>To host live using appropriate service for usage purpose:</a:t>
            </a:r>
          </a:p>
          <a:p>
            <a:pPr marL="0" indent="0">
              <a:buNone/>
            </a:pPr>
            <a:r>
              <a:rPr lang="en-US" sz="2400" dirty="0"/>
              <a:t>7.1: Purchase domain and hosting live website by choosing appropriate services.</a:t>
            </a:r>
          </a:p>
          <a:p>
            <a:pPr marL="0" indent="0">
              <a:buNone/>
            </a:pPr>
            <a:r>
              <a:rPr lang="en-US" sz="2400" dirty="0"/>
              <a:t>7.2: Host the live website for 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223-5B80-4221-917E-3C0E0E7B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6DFAA7-3E45-4E78-A95C-6808660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28945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User logins for both types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9A40BDA-B365-4007-9E0B-87299FA1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12776"/>
            <a:ext cx="734481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6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2D8B-A60B-49F3-B9E2-77D6B4D2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2074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0725B-8702-495C-A799-C4FF3268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268761"/>
            <a:ext cx="4376870" cy="504056"/>
          </a:xfrm>
        </p:spPr>
        <p:txBody>
          <a:bodyPr/>
          <a:lstStyle/>
          <a:p>
            <a:pPr algn="ctr"/>
            <a:r>
              <a:rPr lang="en-US" b="0" dirty="0"/>
              <a:t>Business user sign-in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EEEC17-A702-4500-96D5-1AA51BE0A3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62836"/>
            <a:ext cx="3744416" cy="43744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8215B-0592-4126-8DCB-C8DD4E683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32111" y="1268761"/>
            <a:ext cx="4378590" cy="504056"/>
          </a:xfrm>
        </p:spPr>
        <p:txBody>
          <a:bodyPr/>
          <a:lstStyle/>
          <a:p>
            <a:pPr algn="ctr"/>
            <a:r>
              <a:rPr lang="en-US" b="0" dirty="0"/>
              <a:t>Create account page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4C9D16-E482-441E-A661-2B8BEDC0B2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38" y="1862835"/>
            <a:ext cx="4689475" cy="4320479"/>
          </a:xfrm>
        </p:spPr>
      </p:pic>
    </p:spTree>
    <p:extLst>
      <p:ext uri="{BB962C8B-B14F-4D97-AF65-F5344CB8AC3E}">
        <p14:creationId xmlns:p14="http://schemas.microsoft.com/office/powerpoint/2010/main" val="75874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35A0-0B0C-4A7B-9A5C-848CC252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778099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751B-9C39-4B93-9A55-A9DC0F59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81" y="1052737"/>
            <a:ext cx="9380838" cy="50734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Homepage displaying the stores added by Business user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8327-1D96-4FAB-831A-53C89AA3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1532910"/>
            <a:ext cx="9148120" cy="45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C522-9DF4-445C-969C-45458784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8A82-08A8-43C3-9327-E20E8604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908720"/>
            <a:ext cx="9505056" cy="554461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After signup user enters here to update store details etc.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5E84A-9F11-4A2E-89E9-CDEDF27CB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84784"/>
            <a:ext cx="8208912" cy="49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5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CCC6-5613-47AD-B792-B8A0393A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970C-DC6C-41DB-B39F-D9B1FD67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21744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After updating details users will see their home page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13BBE-457D-46B1-BADE-233C9D88E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060848"/>
            <a:ext cx="856215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1FF3-AFCB-4F20-96E1-5B2B649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5719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982A-DBF9-402F-8A6B-14047135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1454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 page where user can add items to their store and deletes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C80FB-2E2F-4EB7-A0D4-5352CF8F0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628800"/>
            <a:ext cx="8706172" cy="47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Project Team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878926"/>
              </p:ext>
            </p:extLst>
          </p:nvPr>
        </p:nvGraphicFramePr>
        <p:xfrm>
          <a:off x="685800" y="1600200"/>
          <a:ext cx="8640960" cy="30211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Sl</a:t>
                      </a:r>
                      <a:r>
                        <a:rPr lang="en-US" sz="24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Registration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</a:t>
                      </a:r>
                      <a:r>
                        <a:rPr lang="en-US" sz="2400" dirty="0" err="1"/>
                        <a:t>Ragaa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Vardhini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Abhilash Ramu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Abhishek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5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17ETCS002028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Anusha 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9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8A53-B091-4D5E-837F-AA87FB86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5F5E-5237-4937-94C7-2C53CA6E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908720"/>
            <a:ext cx="9145016" cy="547260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Individual stores looks like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ED724-A824-48B1-8D86-8644068DA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542802"/>
            <a:ext cx="9145016" cy="48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7578-1EB1-4C47-8258-F2D5FD3F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804B-4AE4-47E8-9EFE-DB116C15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21744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After selecting items entering details for shipment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79311-A326-4EFF-9AF1-2572AD1D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12776"/>
            <a:ext cx="899420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A00-F865-4B37-81DC-77A49C9D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7BA1-A9E6-4B0C-9189-8FAC2A51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45861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Searching for particular location or stores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90A43-9113-489C-90DF-479BF4B5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628801"/>
            <a:ext cx="61206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Cost Estimation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33808"/>
              </p:ext>
            </p:extLst>
          </p:nvPr>
        </p:nvGraphicFramePr>
        <p:xfrm>
          <a:off x="266502" y="1340768"/>
          <a:ext cx="91450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S.No</a:t>
                      </a:r>
                      <a:r>
                        <a:rPr lang="en-US" sz="2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Particulars/Components/Devices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Estimated Cost(Rs)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Web Hosting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200/</a:t>
                      </a:r>
                      <a:r>
                        <a:rPr lang="en-US" sz="2400" dirty="0" err="1"/>
                        <a:t>mo</a:t>
                      </a:r>
                      <a:r>
                        <a:rPr lang="en-US" sz="2400" dirty="0"/>
                        <a:t>=2400/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Domain Purchase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800/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Total: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3200/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4556" y="4653136"/>
            <a:ext cx="83461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Man hours: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Man hours per week (students): 18 *4 students =72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Man hours per week (faculty): 3 </a:t>
            </a:r>
          </a:p>
        </p:txBody>
      </p:sp>
    </p:spTree>
    <p:extLst>
      <p:ext uri="{BB962C8B-B14F-4D97-AF65-F5344CB8AC3E}">
        <p14:creationId xmlns:p14="http://schemas.microsoft.com/office/powerpoint/2010/main" val="130096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Gantt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6705906"/>
            <a:ext cx="2416616" cy="15209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E16712-7F6D-4BC9-ABB3-EC91C1483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38597"/>
              </p:ext>
            </p:extLst>
          </p:nvPr>
        </p:nvGraphicFramePr>
        <p:xfrm>
          <a:off x="1136576" y="980728"/>
          <a:ext cx="6364135" cy="4956983"/>
        </p:xfrm>
        <a:graphic>
          <a:graphicData uri="http://schemas.openxmlformats.org/drawingml/2006/table">
            <a:tbl>
              <a:tblPr firstRow="1" firstCol="1" bandRow="1"/>
              <a:tblGrid>
                <a:gridCol w="859361">
                  <a:extLst>
                    <a:ext uri="{9D8B030D-6E8A-4147-A177-3AD203B41FA5}">
                      <a16:colId xmlns:a16="http://schemas.microsoft.com/office/drawing/2014/main" val="2831565420"/>
                    </a:ext>
                  </a:extLst>
                </a:gridCol>
                <a:gridCol w="512220">
                  <a:extLst>
                    <a:ext uri="{9D8B030D-6E8A-4147-A177-3AD203B41FA5}">
                      <a16:colId xmlns:a16="http://schemas.microsoft.com/office/drawing/2014/main" val="4086956443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665957637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845749898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151588990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1333064994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41659363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3680768764"/>
                    </a:ext>
                  </a:extLst>
                </a:gridCol>
                <a:gridCol w="438905">
                  <a:extLst>
                    <a:ext uri="{9D8B030D-6E8A-4147-A177-3AD203B41FA5}">
                      <a16:colId xmlns:a16="http://schemas.microsoft.com/office/drawing/2014/main" val="1947622074"/>
                    </a:ext>
                  </a:extLst>
                </a:gridCol>
                <a:gridCol w="493769">
                  <a:extLst>
                    <a:ext uri="{9D8B030D-6E8A-4147-A177-3AD203B41FA5}">
                      <a16:colId xmlns:a16="http://schemas.microsoft.com/office/drawing/2014/main" val="1698536099"/>
                    </a:ext>
                  </a:extLst>
                </a:gridCol>
                <a:gridCol w="548632">
                  <a:extLst>
                    <a:ext uri="{9D8B030D-6E8A-4147-A177-3AD203B41FA5}">
                      <a16:colId xmlns:a16="http://schemas.microsoft.com/office/drawing/2014/main" val="681276709"/>
                    </a:ext>
                  </a:extLst>
                </a:gridCol>
                <a:gridCol w="548632">
                  <a:extLst>
                    <a:ext uri="{9D8B030D-6E8A-4147-A177-3AD203B41FA5}">
                      <a16:colId xmlns:a16="http://schemas.microsoft.com/office/drawing/2014/main" val="1007641642"/>
                    </a:ext>
                  </a:extLst>
                </a:gridCol>
                <a:gridCol w="548632">
                  <a:extLst>
                    <a:ext uri="{9D8B030D-6E8A-4147-A177-3AD203B41FA5}">
                      <a16:colId xmlns:a16="http://schemas.microsoft.com/office/drawing/2014/main" val="210387524"/>
                    </a:ext>
                  </a:extLst>
                </a:gridCol>
              </a:tblGrid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26002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Major activities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22141"/>
                  </a:ext>
                </a:extLst>
              </a:tr>
              <a:tr h="2073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21255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Literature survey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206869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Web design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410535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Frontend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303948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Backend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81695"/>
                  </a:ext>
                </a:extLst>
              </a:tr>
              <a:tr h="13417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Report submission and documentation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5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6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5471-0509-40DE-86B6-F54795A4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Gantt Chart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DCB2C0-57FA-4AFA-85F9-D370C2902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124777"/>
              </p:ext>
            </p:extLst>
          </p:nvPr>
        </p:nvGraphicFramePr>
        <p:xfrm>
          <a:off x="1712640" y="1417638"/>
          <a:ext cx="6552728" cy="4603652"/>
        </p:xfrm>
        <a:graphic>
          <a:graphicData uri="http://schemas.openxmlformats.org/drawingml/2006/table">
            <a:tbl>
              <a:tblPr firstRow="1" firstCol="1" bandRow="1"/>
              <a:tblGrid>
                <a:gridCol w="1380420">
                  <a:extLst>
                    <a:ext uri="{9D8B030D-6E8A-4147-A177-3AD203B41FA5}">
                      <a16:colId xmlns:a16="http://schemas.microsoft.com/office/drawing/2014/main" val="3200108616"/>
                    </a:ext>
                  </a:extLst>
                </a:gridCol>
                <a:gridCol w="1139860">
                  <a:extLst>
                    <a:ext uri="{9D8B030D-6E8A-4147-A177-3AD203B41FA5}">
                      <a16:colId xmlns:a16="http://schemas.microsoft.com/office/drawing/2014/main" val="3810661768"/>
                    </a:ext>
                  </a:extLst>
                </a:gridCol>
                <a:gridCol w="533679">
                  <a:extLst>
                    <a:ext uri="{9D8B030D-6E8A-4147-A177-3AD203B41FA5}">
                      <a16:colId xmlns:a16="http://schemas.microsoft.com/office/drawing/2014/main" val="244892461"/>
                    </a:ext>
                  </a:extLst>
                </a:gridCol>
                <a:gridCol w="934604">
                  <a:extLst>
                    <a:ext uri="{9D8B030D-6E8A-4147-A177-3AD203B41FA5}">
                      <a16:colId xmlns:a16="http://schemas.microsoft.com/office/drawing/2014/main" val="182667980"/>
                    </a:ext>
                  </a:extLst>
                </a:gridCol>
                <a:gridCol w="315371">
                  <a:extLst>
                    <a:ext uri="{9D8B030D-6E8A-4147-A177-3AD203B41FA5}">
                      <a16:colId xmlns:a16="http://schemas.microsoft.com/office/drawing/2014/main" val="3922924204"/>
                    </a:ext>
                  </a:extLst>
                </a:gridCol>
                <a:gridCol w="929232">
                  <a:extLst>
                    <a:ext uri="{9D8B030D-6E8A-4147-A177-3AD203B41FA5}">
                      <a16:colId xmlns:a16="http://schemas.microsoft.com/office/drawing/2014/main" val="2269277598"/>
                    </a:ext>
                  </a:extLst>
                </a:gridCol>
                <a:gridCol w="315371">
                  <a:extLst>
                    <a:ext uri="{9D8B030D-6E8A-4147-A177-3AD203B41FA5}">
                      <a16:colId xmlns:a16="http://schemas.microsoft.com/office/drawing/2014/main" val="993178915"/>
                    </a:ext>
                  </a:extLst>
                </a:gridCol>
                <a:gridCol w="1004191">
                  <a:extLst>
                    <a:ext uri="{9D8B030D-6E8A-4147-A177-3AD203B41FA5}">
                      <a16:colId xmlns:a16="http://schemas.microsoft.com/office/drawing/2014/main" val="1567522982"/>
                    </a:ext>
                  </a:extLst>
                </a:gridCol>
              </a:tblGrid>
              <a:tr h="453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MEMBERS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RAAGAVARDINI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ABHILASH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ABHISHEK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ANUSHA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82915"/>
                  </a:ext>
                </a:extLst>
              </a:tr>
              <a:tr h="453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Major activities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304715"/>
                  </a:ext>
                </a:extLst>
              </a:tr>
              <a:tr h="2167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165104"/>
                  </a:ext>
                </a:extLst>
              </a:tr>
              <a:tr h="691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Literature survey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17226"/>
                  </a:ext>
                </a:extLst>
              </a:tr>
              <a:tr h="477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Web design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030792"/>
                  </a:ext>
                </a:extLst>
              </a:tr>
              <a:tr h="691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Frontend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365798"/>
                  </a:ext>
                </a:extLst>
              </a:tr>
              <a:tr h="453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Backend development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44089"/>
                  </a:ext>
                </a:extLst>
              </a:tr>
              <a:tr h="1165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595959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Report submission and documentation</a:t>
                      </a:r>
                      <a:endParaRPr lang="en-US" sz="1100">
                        <a:solidFill>
                          <a:srgbClr val="595959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2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94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3236-103B-4A12-8161-F1F2722D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1029-EDE2-40D6-880C-5E1DF6E5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3"/>
            <a:ext cx="8915400" cy="4929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Binayak Panda ,  </a:t>
            </a:r>
            <a:r>
              <a:rPr lang="en-US" sz="2400" dirty="0" err="1"/>
              <a:t>Pradeepta</a:t>
            </a:r>
            <a:r>
              <a:rPr lang="en-US" sz="2400" dirty="0"/>
              <a:t> Kumar Panigrahi,2012 , April .A Model for Small Scale Website Development Gandhi Institute of Engineering &amp; Technology ,</a:t>
            </a:r>
            <a:r>
              <a:rPr lang="en-US" sz="2400" dirty="0" err="1"/>
              <a:t>Gunupur</a:t>
            </a:r>
            <a:r>
              <a:rPr lang="en-US" sz="2400" dirty="0"/>
              <a:t> ,Orissa ,India</a:t>
            </a:r>
            <a:r>
              <a:rPr lang="en-US" sz="2400" i="1" dirty="0"/>
              <a:t>. IJCST Vol.3,Issue 2,April –June 2012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Chai Lee </a:t>
            </a:r>
            <a:r>
              <a:rPr lang="en-US" sz="2400" dirty="0" err="1"/>
              <a:t>Goi</a:t>
            </a:r>
            <a:r>
              <a:rPr lang="en-US" sz="2400" dirty="0"/>
              <a:t>,“The impact of website development on </a:t>
            </a:r>
            <a:r>
              <a:rPr lang="en-US" sz="2400" dirty="0" err="1"/>
              <a:t>organisation</a:t>
            </a:r>
            <a:r>
              <a:rPr lang="en-US" sz="2400" dirty="0"/>
              <a:t> performance: Malaysia’s perspective”, </a:t>
            </a:r>
            <a:r>
              <a:rPr lang="en-US" sz="2400" i="1" dirty="0"/>
              <a:t>African Journal of Business Management Vol. 6(7), 22, pp. 2435-2448,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San Murugesan, Yogesh Deshpande, Steve Hansen and </a:t>
            </a:r>
            <a:r>
              <a:rPr lang="en-US" sz="2400" dirty="0" err="1"/>
              <a:t>Athula</a:t>
            </a:r>
            <a:r>
              <a:rPr lang="en-US" sz="2400" dirty="0"/>
              <a:t> </a:t>
            </a:r>
            <a:r>
              <a:rPr lang="en-US" sz="2400" dirty="0" err="1"/>
              <a:t>Ginige</a:t>
            </a:r>
            <a:r>
              <a:rPr lang="en-US" sz="2400" dirty="0"/>
              <a:t>,“Web Engineering</a:t>
            </a:r>
            <a:r>
              <a:rPr lang="en-US" sz="2400" i="1" dirty="0"/>
              <a:t>: A New Discipline for Development of Web-based Systems”,</a:t>
            </a:r>
            <a:r>
              <a:rPr lang="en-US" sz="2400" i="1" dirty="0" err="1"/>
              <a:t>WebISM</a:t>
            </a:r>
            <a:r>
              <a:rPr lang="en-US" sz="2400" i="1" dirty="0"/>
              <a:t> (Web-based Information Systems and Methodologies) Research Group, Campbelltown, Australia.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840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714622"/>
            <a:ext cx="2416616" cy="1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0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884678"/>
            <a:ext cx="8915400" cy="5568658"/>
          </a:xfrm>
        </p:spPr>
        <p:txBody>
          <a:bodyPr/>
          <a:lstStyle/>
          <a:p>
            <a:pPr marL="457200" indent="-457200"/>
            <a:r>
              <a:rPr lang="en-US" altLang="en-US" sz="2800" dirty="0"/>
              <a:t>Title and Aim</a:t>
            </a:r>
          </a:p>
          <a:p>
            <a:pPr marL="457200" indent="-457200"/>
            <a:r>
              <a:rPr lang="en-US" altLang="en-US" sz="2800" dirty="0"/>
              <a:t>Introduction</a:t>
            </a:r>
          </a:p>
          <a:p>
            <a:pPr marL="457200" indent="-457200"/>
            <a:r>
              <a:rPr lang="en-US" altLang="en-US" sz="2800" dirty="0"/>
              <a:t>Motivation</a:t>
            </a:r>
          </a:p>
          <a:p>
            <a:pPr marL="457200" indent="-457200"/>
            <a:r>
              <a:rPr lang="en-US" altLang="en-US" sz="2800" dirty="0"/>
              <a:t>Objectives</a:t>
            </a:r>
          </a:p>
          <a:p>
            <a:pPr marL="457200" indent="-457200"/>
            <a:r>
              <a:rPr lang="en-US" altLang="en-US" sz="2800" dirty="0"/>
              <a:t>Methods and Methodology ( or Block Diagram)</a:t>
            </a:r>
          </a:p>
          <a:p>
            <a:pPr marL="457200" indent="-457200"/>
            <a:r>
              <a:rPr lang="en-US" altLang="en-US" sz="2800" dirty="0"/>
              <a:t>Status of the Work</a:t>
            </a:r>
          </a:p>
          <a:p>
            <a:pPr marL="457200" indent="-457200"/>
            <a:r>
              <a:rPr lang="en-US" altLang="en-US" sz="2800" dirty="0"/>
              <a:t>Results(Optional)</a:t>
            </a:r>
          </a:p>
          <a:p>
            <a:pPr marL="457200" indent="-457200"/>
            <a:r>
              <a:rPr lang="en-US" altLang="en-US" sz="2800" dirty="0"/>
              <a:t>Expected Outcomes</a:t>
            </a:r>
          </a:p>
          <a:p>
            <a:pPr marL="457200" indent="-457200"/>
            <a:r>
              <a:rPr lang="en-US" altLang="en-US" sz="2800" dirty="0"/>
              <a:t>Cost Estimation</a:t>
            </a:r>
          </a:p>
          <a:p>
            <a:pPr marL="457200" indent="-457200"/>
            <a:r>
              <a:rPr lang="en-US" altLang="en-US" sz="2800" dirty="0"/>
              <a:t>Gantt Chart</a:t>
            </a:r>
          </a:p>
          <a:p>
            <a:pPr marL="457200" indent="-457200"/>
            <a:r>
              <a:rPr lang="en-US" alt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703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72" y="404664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Title: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/>
              <a:t>Grow Big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2800" dirty="0"/>
              <a:t>A Progressive Web Application for Scaling Small business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4488" y="2852936"/>
            <a:ext cx="8915400" cy="59005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</a:rPr>
              <a:t>Aim: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928" y="3442991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 Develop A Full Stack Progressive Web Application to connecting all small businesses at one place</a:t>
            </a:r>
          </a:p>
        </p:txBody>
      </p:sp>
    </p:spTree>
    <p:extLst>
      <p:ext uri="{BB962C8B-B14F-4D97-AF65-F5344CB8AC3E}">
        <p14:creationId xmlns:p14="http://schemas.microsoft.com/office/powerpoint/2010/main" val="142391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8426-D833-4CFF-A6BD-F1D4692A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70609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Introduction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914D-5799-4024-99A2-2621525B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616624"/>
          </a:xfrm>
        </p:spPr>
        <p:txBody>
          <a:bodyPr/>
          <a:lstStyle/>
          <a:p>
            <a:r>
              <a:rPr lang="en-US" sz="2800" dirty="0"/>
              <a:t>With an introduction “To Develop A Full Stack Progressive Web Application for Scaling Small business”.</a:t>
            </a:r>
          </a:p>
          <a:p>
            <a:r>
              <a:rPr lang="en-US" sz="2800" dirty="0"/>
              <a:t>All the stores can register here in one place so users can select stores and order from their known nearby stores.</a:t>
            </a:r>
          </a:p>
          <a:p>
            <a:r>
              <a:rPr lang="en-US" sz="2800" dirty="0"/>
              <a:t>We ensure timely delivery of items and higher money &amp;time saving benefits</a:t>
            </a:r>
          </a:p>
          <a:p>
            <a:r>
              <a:rPr lang="en-US" sz="2800" dirty="0"/>
              <a:t>Help small business to reach out large amount of customers </a:t>
            </a:r>
          </a:p>
          <a:p>
            <a:r>
              <a:rPr lang="en-US" sz="2800" dirty="0"/>
              <a:t>Customers can get to know easily from where they are getting items and return as soon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827-BFEB-4F0D-8851-9E2FA7C2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Motivation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22B8-C60C-4BBC-8DA6-8102B1EE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/>
              <a:t>Maintenance of the quality of the item and satisfy the customer requirements</a:t>
            </a:r>
          </a:p>
          <a:p>
            <a:r>
              <a:rPr lang="en-US" sz="2800" dirty="0"/>
              <a:t> Delivering product on time</a:t>
            </a:r>
          </a:p>
          <a:p>
            <a:r>
              <a:rPr lang="en-US" sz="2800" dirty="0"/>
              <a:t>Increased changes of surfing things you want as there are multiple stores at a single location.</a:t>
            </a:r>
          </a:p>
          <a:p>
            <a:r>
              <a:rPr lang="en-US" sz="2800" dirty="0"/>
              <a:t>To provide transparency in purchasing items from where, quality and freshness of items, easy and fast returns.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3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073428"/>
          </a:xfrm>
        </p:spPr>
        <p:txBody>
          <a:bodyPr/>
          <a:lstStyle/>
          <a:p>
            <a:r>
              <a:rPr lang="en-US" sz="2800" dirty="0"/>
              <a:t>To conduct literature survey on scaling business systems</a:t>
            </a:r>
          </a:p>
          <a:p>
            <a:r>
              <a:rPr lang="en-US" sz="2800" dirty="0"/>
              <a:t>To analyze survey and collect requirements.</a:t>
            </a:r>
          </a:p>
          <a:p>
            <a:r>
              <a:rPr lang="en-US" sz="2800" dirty="0"/>
              <a:t>To Design &amp; develop front-end user interface based on requirements</a:t>
            </a:r>
          </a:p>
          <a:p>
            <a:r>
              <a:rPr lang="en-US" sz="2800" dirty="0"/>
              <a:t>To Implement server side work develop Back-end to provide data to clients.</a:t>
            </a:r>
          </a:p>
          <a:p>
            <a:r>
              <a:rPr lang="en-US" sz="2800" dirty="0"/>
              <a:t>To develop PWA: Progressive Web Application for installation purpose.</a:t>
            </a:r>
          </a:p>
          <a:p>
            <a:r>
              <a:rPr lang="en-US" sz="2800" dirty="0"/>
              <a:t>To test developed application on local system.</a:t>
            </a:r>
          </a:p>
          <a:p>
            <a:r>
              <a:rPr lang="en-US" sz="2800" dirty="0"/>
              <a:t>To host live using appropriate service for usage purpose</a:t>
            </a:r>
          </a:p>
        </p:txBody>
      </p:sp>
    </p:spTree>
    <p:extLst>
      <p:ext uri="{BB962C8B-B14F-4D97-AF65-F5344CB8AC3E}">
        <p14:creationId xmlns:p14="http://schemas.microsoft.com/office/powerpoint/2010/main" val="428228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/Block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5"/>
            <a:ext cx="8915400" cy="525658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1. </a:t>
            </a:r>
            <a:r>
              <a:rPr lang="en-US" sz="2800" dirty="0"/>
              <a:t>To conduct literature survey on scaling business systems:</a:t>
            </a:r>
          </a:p>
          <a:p>
            <a:pPr marL="0" indent="0">
              <a:buNone/>
            </a:pPr>
            <a:r>
              <a:rPr lang="en-US" sz="2400" dirty="0"/>
              <a:t>1.1: Conducted literature survey based on our business scaling   application by referring some of existing application.</a:t>
            </a:r>
          </a:p>
          <a:p>
            <a:pPr marL="0" indent="0">
              <a:buNone/>
            </a:pPr>
            <a:r>
              <a:rPr lang="en-US" sz="2400" dirty="0"/>
              <a:t>1.2: There are many grocery &amp; Items ordering systems but not helpful for all small businesses and we want to help them to grow with us. </a:t>
            </a:r>
          </a:p>
          <a:p>
            <a:pPr marL="0" indent="0">
              <a:buNone/>
            </a:pPr>
            <a:r>
              <a:rPr lang="en-US" sz="2800" b="1" dirty="0"/>
              <a:t>2. </a:t>
            </a:r>
            <a:r>
              <a:rPr lang="en-US" sz="2800" dirty="0"/>
              <a:t>To analyze survey and collect requirements.</a:t>
            </a:r>
          </a:p>
          <a:p>
            <a:pPr marL="0" indent="0">
              <a:buNone/>
            </a:pPr>
            <a:r>
              <a:rPr lang="en-US" sz="2400" dirty="0"/>
              <a:t>2.1: Based on information gathered and as per our application need requirements are collected.</a:t>
            </a:r>
          </a:p>
          <a:p>
            <a:pPr marL="0" indent="0">
              <a:buNone/>
            </a:pPr>
            <a:r>
              <a:rPr lang="en-US" sz="2400" dirty="0"/>
              <a:t>2.2: User should be able to create account for their store and login.</a:t>
            </a:r>
          </a:p>
          <a:p>
            <a:pPr marL="0" indent="0">
              <a:buNone/>
            </a:pPr>
            <a:r>
              <a:rPr lang="en-US" sz="2400" dirty="0"/>
              <a:t>2.3: System should show all the registered stores in home page.</a:t>
            </a:r>
          </a:p>
          <a:p>
            <a:pPr marL="0" indent="0">
              <a:buNone/>
            </a:pPr>
            <a:r>
              <a:rPr lang="en-US" sz="2400" dirty="0"/>
              <a:t>2.4: Customer should be able to search stores and be able to order from their known surrounding particular store.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03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9E02-FCAA-453D-8372-DD008FCC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Methods and Methodology /Block Diagram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F6F3-C5B0-492B-A48D-A46DAEC7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7466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Design &amp; develop front-end user interface based on requirements: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3.1: As per requirements, need to develop front-end using appropriate technologies. </a:t>
            </a:r>
          </a:p>
          <a:p>
            <a:pPr marL="0" indent="0">
              <a:buNone/>
            </a:pPr>
            <a:r>
              <a:rPr lang="en-US" sz="2400" dirty="0"/>
              <a:t>3.2: HTML,CSS for front-end portion and adding styles and </a:t>
            </a:r>
            <a:r>
              <a:rPr lang="en-US" sz="2400" dirty="0" err="1"/>
              <a:t>javascript</a:t>
            </a:r>
            <a:r>
              <a:rPr lang="en-US" sz="2400" dirty="0"/>
              <a:t> scripting language to make the site interactive for the user and to add useful functionalities. </a:t>
            </a:r>
          </a:p>
          <a:p>
            <a:pPr marL="0" indent="0">
              <a:buNone/>
            </a:pPr>
            <a:r>
              <a:rPr lang="en-US" sz="2400" dirty="0"/>
              <a:t>3.3: Bootstrap to add inbuilt CSS components and styles. It also contains come basic components that we can directly use by copying code.</a:t>
            </a:r>
          </a:p>
          <a:p>
            <a:pPr marL="0" indent="0">
              <a:buNone/>
            </a:pPr>
            <a:r>
              <a:rPr lang="en-US" sz="2400" dirty="0"/>
              <a:t>3.4: Bothe Business user and customer type user can log in and signup</a:t>
            </a:r>
          </a:p>
          <a:p>
            <a:pPr marL="0" indent="0">
              <a:buNone/>
            </a:pPr>
            <a:r>
              <a:rPr lang="en-US" sz="2400" dirty="0"/>
              <a:t>3.5: Business user goes to their home page and able to add store items and details of their store and able to edit them</a:t>
            </a:r>
          </a:p>
          <a:p>
            <a:pPr marL="0" indent="0">
              <a:buNone/>
            </a:pPr>
            <a:r>
              <a:rPr lang="en-US" sz="2400" dirty="0"/>
              <a:t>3.5: Customer type users able to see all the stores details along with </a:t>
            </a:r>
          </a:p>
        </p:txBody>
      </p:sp>
    </p:spTree>
    <p:extLst>
      <p:ext uri="{BB962C8B-B14F-4D97-AF65-F5344CB8AC3E}">
        <p14:creationId xmlns:p14="http://schemas.microsoft.com/office/powerpoint/2010/main" val="378419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7047</TotalTime>
  <Words>1479</Words>
  <Application>Microsoft Office PowerPoint</Application>
  <PresentationFormat>A4 Paper (210x297 mm)</PresentationFormat>
  <Paragraphs>314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Segoe UI</vt:lpstr>
      <vt:lpstr>Times New Roman</vt:lpstr>
      <vt:lpstr>Office Theme</vt:lpstr>
      <vt:lpstr>Interim-Project Presentation Grow Big Programme: B. Tech in CSE  </vt:lpstr>
      <vt:lpstr>Project Team</vt:lpstr>
      <vt:lpstr>Outline</vt:lpstr>
      <vt:lpstr>Title: Grow Big A Progressive Web Application for Scaling Small business  </vt:lpstr>
      <vt:lpstr>Introduction</vt:lpstr>
      <vt:lpstr>Motivation</vt:lpstr>
      <vt:lpstr>Objectives</vt:lpstr>
      <vt:lpstr>Methods and Methodology /Block Diagram </vt:lpstr>
      <vt:lpstr>Methods and Methodology /Block Diagram </vt:lpstr>
      <vt:lpstr>Methods and Methodology /Block Diagram </vt:lpstr>
      <vt:lpstr>Methods and Methodology /Block Diagram </vt:lpstr>
      <vt:lpstr>Methods and Methodology /Block Diagram </vt:lpstr>
      <vt:lpstr>Methods and Methodology /Block Diagram 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Cost Estimation</vt:lpstr>
      <vt:lpstr>Gantt Chart</vt:lpstr>
      <vt:lpstr>Gantt Chart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FORMULATION OF  RESEARCH PROBLEM- AN APPROACH  Speaker : Dr. Govind  R. Kadambi</dc:title>
  <dc:creator>Nethra</dc:creator>
  <cp:lastModifiedBy>Abhilash Ramu</cp:lastModifiedBy>
  <cp:revision>496</cp:revision>
  <cp:lastPrinted>2016-01-29T07:37:30Z</cp:lastPrinted>
  <dcterms:created xsi:type="dcterms:W3CDTF">2014-10-09T06:35:03Z</dcterms:created>
  <dcterms:modified xsi:type="dcterms:W3CDTF">2021-06-26T03:52:55Z</dcterms:modified>
</cp:coreProperties>
</file>