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58" r:id="rId2"/>
    <p:sldId id="496" r:id="rId3"/>
    <p:sldId id="477" r:id="rId4"/>
    <p:sldId id="447" r:id="rId5"/>
    <p:sldId id="521" r:id="rId6"/>
    <p:sldId id="522" r:id="rId7"/>
    <p:sldId id="448" r:id="rId8"/>
    <p:sldId id="449" r:id="rId9"/>
    <p:sldId id="512" r:id="rId10"/>
    <p:sldId id="510" r:id="rId11"/>
    <p:sldId id="514" r:id="rId12"/>
    <p:sldId id="516" r:id="rId13"/>
    <p:sldId id="517" r:id="rId14"/>
    <p:sldId id="518" r:id="rId15"/>
    <p:sldId id="519" r:id="rId16"/>
    <p:sldId id="520" r:id="rId17"/>
    <p:sldId id="451" r:id="rId18"/>
    <p:sldId id="505" r:id="rId19"/>
    <p:sldId id="515" r:id="rId20"/>
    <p:sldId id="509" r:id="rId21"/>
    <p:sldId id="495" r:id="rId22"/>
    <p:sldId id="511" r:id="rId23"/>
    <p:sldId id="513" r:id="rId24"/>
    <p:sldId id="424" r:id="rId25"/>
  </p:sldIdLst>
  <p:sldSz cx="9906000" cy="6858000" type="A4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AEAAAA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8" autoAdjust="0"/>
    <p:restoredTop sz="94291" autoAdjust="0"/>
  </p:normalViewPr>
  <p:slideViewPr>
    <p:cSldViewPr>
      <p:cViewPr>
        <p:scale>
          <a:sx n="64" d="100"/>
          <a:sy n="64" d="100"/>
        </p:scale>
        <p:origin x="1260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136"/>
    </p:cViewPr>
  </p:sorterViewPr>
  <p:notesViewPr>
    <p:cSldViewPr>
      <p:cViewPr varScale="1">
        <p:scale>
          <a:sx n="52" d="100"/>
          <a:sy n="52" d="100"/>
        </p:scale>
        <p:origin x="2964" y="90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20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336" y="6308727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00472" y="6721476"/>
            <a:ext cx="294828" cy="919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2480" y="6705906"/>
            <a:ext cx="2416616" cy="1520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80592" y="6356351"/>
            <a:ext cx="26575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654842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633" y="6654842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©M. S. Ramaiah University of Applied Sciences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C:\Users\Paramesh\Desktop\Logo\Logo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337321"/>
            <a:ext cx="262890" cy="3429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0592" y="1124744"/>
            <a:ext cx="7696200" cy="2440588"/>
          </a:xfrm>
        </p:spPr>
        <p:txBody>
          <a:bodyPr anchor="ctr"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Interim-Project Presentation</a:t>
            </a:r>
            <a:br>
              <a:rPr lang="en-US" altLang="en-US" sz="3200" b="1" dirty="0">
                <a:solidFill>
                  <a:srgbClr val="FF0000"/>
                </a:solidFill>
              </a:rPr>
            </a:br>
            <a:r>
              <a:rPr lang="en-US" altLang="en-US" sz="3200" b="1" dirty="0">
                <a:solidFill>
                  <a:srgbClr val="FF0000"/>
                </a:solidFill>
              </a:rPr>
              <a:t>Grow Big</a:t>
            </a:r>
            <a:br>
              <a:rPr lang="en-US" altLang="en-US" sz="2800" b="1" dirty="0">
                <a:solidFill>
                  <a:srgbClr val="002060"/>
                </a:solidFill>
              </a:rPr>
            </a:br>
            <a:r>
              <a:rPr lang="en-US" altLang="en-US" sz="2800" b="1" dirty="0" err="1">
                <a:solidFill>
                  <a:srgbClr val="002060"/>
                </a:solidFill>
              </a:rPr>
              <a:t>Programme</a:t>
            </a:r>
            <a:r>
              <a:rPr lang="en-US" altLang="en-US" sz="2800" b="1" dirty="0">
                <a:solidFill>
                  <a:srgbClr val="002060"/>
                </a:solidFill>
              </a:rPr>
              <a:t> : </a:t>
            </a:r>
            <a:r>
              <a:rPr lang="en-US" altLang="en-US" sz="2400" b="1" dirty="0">
                <a:solidFill>
                  <a:srgbClr val="002060"/>
                </a:solidFill>
              </a:rPr>
              <a:t>B. Tech</a:t>
            </a:r>
            <a:r>
              <a:rPr lang="en-US" altLang="en-US" sz="36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>
                <a:solidFill>
                  <a:srgbClr val="002060"/>
                </a:solidFill>
              </a:rPr>
              <a:t>in CSE</a:t>
            </a:r>
            <a:br>
              <a:rPr lang="en-US" altLang="en-US" sz="3600" b="1" dirty="0">
                <a:solidFill>
                  <a:srgbClr val="002060"/>
                </a:solidFill>
              </a:rPr>
            </a:br>
            <a:br>
              <a:rPr lang="en-US" altLang="en-US" sz="3600" b="1" dirty="0">
                <a:solidFill>
                  <a:srgbClr val="002060"/>
                </a:solidFill>
              </a:rPr>
            </a:br>
            <a:endParaRPr lang="en-US" altLang="en-US" sz="2800" b="1" dirty="0">
              <a:solidFill>
                <a:srgbClr val="002060"/>
              </a:solidFill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16496" y="3878762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3200" b="1" dirty="0">
              <a:solidFill>
                <a:srgbClr val="002060"/>
              </a:solidFill>
            </a:endParaRPr>
          </a:p>
          <a:p>
            <a:endParaRPr lang="en-US" altLang="en-US" sz="3200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36576" y="3869114"/>
            <a:ext cx="7704856" cy="157610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Mentor  			:Prof. Kishor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Group No.			: 4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Team Leader			: Abhishek S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Department			: Computer Science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2817933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3762E-43AB-4499-AFD3-D962AAC7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4082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Methods and Methodology /Block Diagram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D3C4-4BCF-46F9-B3A5-DE8EAB2D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08720"/>
            <a:ext cx="8915400" cy="5674642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-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choose appropriate back-end tools and frameworks.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4.2: Node.js helps to write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run on server side.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4.3:Express.js is a Node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js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web application server framework, It has become the standard server framework for node.js. Express is the backend part.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4.4: MongoDB The standard NoSQL database for flexibility and ease of usage. 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5. </a:t>
            </a:r>
            <a:r>
              <a:rPr lang="en-US" sz="2800" dirty="0"/>
              <a:t>To develop PWA: Progressive Web Application for installation purpose.</a:t>
            </a:r>
          </a:p>
          <a:p>
            <a:pPr marL="0" indent="0">
              <a:buNone/>
            </a:pPr>
            <a:r>
              <a:rPr lang="en-US" sz="2400" dirty="0"/>
              <a:t>5.1: Progressive Web Application which can be installed directly from browser and works same as native apps. 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59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EC6D-0A22-4F31-86E2-DA1B3B98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Methods and Methodology /Block Diagram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E0A90-0127-4307-9105-B1B8B7A19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80728"/>
            <a:ext cx="8915400" cy="547260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6. To test developed application on local system.</a:t>
            </a:r>
          </a:p>
          <a:p>
            <a:pPr marL="0" indent="0">
              <a:buNone/>
            </a:pPr>
            <a:r>
              <a:rPr lang="en-US" sz="2400" dirty="0"/>
              <a:t>6.1: After development testing on local host by trying to access all the features and testing of database access.</a:t>
            </a:r>
          </a:p>
          <a:p>
            <a:pPr marL="0" indent="0">
              <a:buNone/>
            </a:pPr>
            <a:r>
              <a:rPr lang="en-US" sz="2400" dirty="0"/>
              <a:t>6.2: Try to search stores and try to login and signup and checking the database that we are able to maintain proper user data.</a:t>
            </a:r>
          </a:p>
          <a:p>
            <a:pPr marL="0" indent="0">
              <a:buNone/>
            </a:pPr>
            <a:r>
              <a:rPr lang="en-US" sz="2800" dirty="0"/>
              <a:t>7. To host live using appropriate service for usage purpose:</a:t>
            </a:r>
          </a:p>
          <a:p>
            <a:pPr marL="0" indent="0">
              <a:buNone/>
            </a:pPr>
            <a:r>
              <a:rPr lang="en-US" sz="2400" dirty="0"/>
              <a:t>7.1: Purchase domain and hosting live website by choosing appropriate services.</a:t>
            </a:r>
          </a:p>
          <a:p>
            <a:pPr marL="0" indent="0">
              <a:buNone/>
            </a:pPr>
            <a:r>
              <a:rPr lang="en-US" sz="2400" dirty="0"/>
              <a:t>7.2: Host the live website for use.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8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5BA-859B-4121-9112-DA081113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06090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Results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FECD3-EAE6-4060-8B01-DF78B0B83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80729"/>
            <a:ext cx="9138220" cy="5145436"/>
          </a:xfrm>
        </p:spPr>
        <p:txBody>
          <a:bodyPr/>
          <a:lstStyle/>
          <a:p>
            <a:r>
              <a:rPr lang="en-US" sz="2800" dirty="0"/>
              <a:t>Creating an account in “GROWBIG”. And Login page</a:t>
            </a:r>
          </a:p>
          <a:p>
            <a:r>
              <a:rPr lang="en-US" dirty="0"/>
              <a:t>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33C247-B0D1-4B35-8F65-1BFDF6B19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37" y="1628800"/>
            <a:ext cx="4737095" cy="46188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00C785-4BE0-42CC-A7D8-F18FF0ECB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056" y="1628799"/>
            <a:ext cx="4094771" cy="461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13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35A0-0B0C-4A7B-9A5C-848CC2527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7"/>
            <a:ext cx="8915400" cy="778099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Results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6751B-9C39-4B93-9A55-A9DC0F595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81" y="1052737"/>
            <a:ext cx="9380838" cy="5073428"/>
          </a:xfrm>
        </p:spPr>
        <p:txBody>
          <a:bodyPr/>
          <a:lstStyle/>
          <a:p>
            <a:r>
              <a:rPr lang="en-US" sz="2800" dirty="0"/>
              <a:t>Homepage displaying the stores added by admin for the visitor/customer to choose from available stores and “login” option along with “search” bar to surf  shops</a:t>
            </a:r>
          </a:p>
          <a:p>
            <a:endParaRPr lang="en-US" sz="28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8E90F-79BC-49AC-BDD4-AA2D25DBC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9" y="2492895"/>
            <a:ext cx="9148119" cy="374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4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C522-9DF4-445C-969C-45458784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850106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Results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48A82-08A8-43C3-9327-E20E8604C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1124744"/>
            <a:ext cx="9505056" cy="5328591"/>
          </a:xfrm>
        </p:spPr>
        <p:txBody>
          <a:bodyPr/>
          <a:lstStyle/>
          <a:p>
            <a:r>
              <a:rPr lang="en-US" sz="2800" dirty="0"/>
              <a:t>This is how it looks in small screens for example in mobile phones. Responsive design.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7D48A-3A4B-48BD-8AE6-4CC5E4A81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16" y="2204864"/>
            <a:ext cx="5184576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59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BCCC6-5613-47AD-B792-B8A0393A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</a:rPr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C970C-DC6C-41DB-B39F-D9B1FD67A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7639"/>
            <a:ext cx="8915400" cy="4708526"/>
          </a:xfrm>
        </p:spPr>
        <p:txBody>
          <a:bodyPr/>
          <a:lstStyle/>
          <a:p>
            <a:r>
              <a:rPr lang="en-US" sz="2800" dirty="0"/>
              <a:t>When user loges in here they will launch, their home page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FE033E-A3B1-4251-9099-B4FE279D7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600" y="2492896"/>
            <a:ext cx="4824536" cy="363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14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41FF3-AFCB-4F20-96E1-5B2B649C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850106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Results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9982A-DBF9-402F-8A6B-140471357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24745"/>
            <a:ext cx="8915400" cy="5001420"/>
          </a:xfrm>
        </p:spPr>
        <p:txBody>
          <a:bodyPr/>
          <a:lstStyle/>
          <a:p>
            <a:r>
              <a:rPr lang="en-US" sz="2800" dirty="0"/>
              <a:t>A page to update one’s account in “GROWBIG”.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FC3DAC-75F9-4EDD-A21D-9AF72B117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696" y="1988840"/>
            <a:ext cx="4176464" cy="436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53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78098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Status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52737"/>
            <a:ext cx="8915400" cy="5073428"/>
          </a:xfrm>
        </p:spPr>
        <p:txBody>
          <a:bodyPr/>
          <a:lstStyle/>
          <a:p>
            <a:r>
              <a:rPr lang="en-US" sz="2800" dirty="0"/>
              <a:t>Done with Literature survey.</a:t>
            </a:r>
          </a:p>
          <a:p>
            <a:r>
              <a:rPr lang="en-US" sz="2800" dirty="0"/>
              <a:t>Developed navigation bar using bootstrap</a:t>
            </a:r>
          </a:p>
          <a:p>
            <a:r>
              <a:rPr lang="en-US" sz="2800" dirty="0"/>
              <a:t>Data and information collection</a:t>
            </a:r>
          </a:p>
          <a:p>
            <a:r>
              <a:rPr lang="en-US" sz="2800" dirty="0"/>
              <a:t>Completion of front end</a:t>
            </a:r>
          </a:p>
          <a:p>
            <a:r>
              <a:rPr lang="en-US" sz="2800" dirty="0"/>
              <a:t>Added homepage with login and signup page</a:t>
            </a:r>
          </a:p>
          <a:p>
            <a:r>
              <a:rPr lang="en-US" sz="2800" dirty="0"/>
              <a:t>Created search filed and logout fields</a:t>
            </a:r>
          </a:p>
          <a:p>
            <a:r>
              <a:rPr lang="en-US" sz="2800" dirty="0"/>
              <a:t>Created a page to update details of the stores</a:t>
            </a:r>
          </a:p>
        </p:txBody>
      </p:sp>
    </p:spTree>
    <p:extLst>
      <p:ext uri="{BB962C8B-B14F-4D97-AF65-F5344CB8AC3E}">
        <p14:creationId xmlns:p14="http://schemas.microsoft.com/office/powerpoint/2010/main" val="3849628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78098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52737"/>
            <a:ext cx="8915400" cy="5073428"/>
          </a:xfrm>
        </p:spPr>
        <p:txBody>
          <a:bodyPr/>
          <a:lstStyle/>
          <a:p>
            <a:r>
              <a:rPr lang="en-US" sz="2800" dirty="0"/>
              <a:t>A well designed full stack web application(front-end &amp; back-end) </a:t>
            </a:r>
          </a:p>
          <a:p>
            <a:r>
              <a:rPr lang="en-US" sz="2800" dirty="0"/>
              <a:t>A better Web application to connect all the small businesses and customers at one place.</a:t>
            </a:r>
          </a:p>
          <a:p>
            <a:r>
              <a:rPr lang="en-US" sz="2800" dirty="0"/>
              <a:t>PWA: Progressive Web Application which have installable feature and works as native apps.</a:t>
            </a:r>
          </a:p>
        </p:txBody>
      </p:sp>
    </p:spTree>
    <p:extLst>
      <p:ext uri="{BB962C8B-B14F-4D97-AF65-F5344CB8AC3E}">
        <p14:creationId xmlns:p14="http://schemas.microsoft.com/office/powerpoint/2010/main" val="1715795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1849-4587-4DE0-8771-0C1C893D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TO-DO LIST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7CDF6-AC51-4697-B424-1FF7B129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Adding all data to database “MONGODB”</a:t>
            </a:r>
          </a:p>
          <a:p>
            <a:r>
              <a:rPr lang="en-US" sz="2800" dirty="0"/>
              <a:t>OTP and password verification for online transaction</a:t>
            </a:r>
          </a:p>
          <a:p>
            <a:r>
              <a:rPr lang="en-US" sz="2800" dirty="0"/>
              <a:t>Adding more lists in the store and increasing it</a:t>
            </a:r>
          </a:p>
          <a:p>
            <a:r>
              <a:rPr lang="en-US" sz="2800" dirty="0"/>
              <a:t>Hosting the developed website</a:t>
            </a:r>
            <a:endParaRPr lang="en-IN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5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Project Team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2878926"/>
              </p:ext>
            </p:extLst>
          </p:nvPr>
        </p:nvGraphicFramePr>
        <p:xfrm>
          <a:off x="685800" y="1600200"/>
          <a:ext cx="8640960" cy="302115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9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err="1"/>
                        <a:t>Sl</a:t>
                      </a:r>
                      <a:r>
                        <a:rPr lang="en-US" sz="2400" dirty="0"/>
                        <a:t>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Registration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462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17ETCS002001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 </a:t>
                      </a:r>
                      <a:r>
                        <a:rPr lang="en-US" sz="2400" dirty="0" err="1"/>
                        <a:t>Ragaa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Vardhini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988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17ETCS002004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Abhilash Ramu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988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17ETCS002007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Abhishek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656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17ETCS002028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Anusha K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991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Cost Estimation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433808"/>
              </p:ext>
            </p:extLst>
          </p:nvPr>
        </p:nvGraphicFramePr>
        <p:xfrm>
          <a:off x="266502" y="1340768"/>
          <a:ext cx="914501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S.No</a:t>
                      </a:r>
                      <a:r>
                        <a:rPr lang="en-US" sz="24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Particulars/Components/Devices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Estimated Cost(Rs)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Web Hosting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200/</a:t>
                      </a:r>
                      <a:r>
                        <a:rPr lang="en-US" sz="2400" dirty="0" err="1"/>
                        <a:t>mo</a:t>
                      </a:r>
                      <a:r>
                        <a:rPr lang="en-US" sz="2400" dirty="0"/>
                        <a:t>=2400/</a:t>
                      </a:r>
                      <a:r>
                        <a:rPr lang="en-US" sz="2400" dirty="0" err="1"/>
                        <a:t>yr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Domain Purchase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800/</a:t>
                      </a:r>
                      <a:r>
                        <a:rPr lang="en-US" sz="2400" dirty="0" err="1"/>
                        <a:t>yr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Total: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3200/</a:t>
                      </a:r>
                      <a:r>
                        <a:rPr lang="en-US" sz="2400" dirty="0" err="1"/>
                        <a:t>yr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94556" y="4653136"/>
            <a:ext cx="83461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prstClr val="black"/>
                </a:solidFill>
              </a:rPr>
              <a:t>Man hours:</a:t>
            </a:r>
          </a:p>
          <a:p>
            <a:pPr lvl="0"/>
            <a:r>
              <a:rPr lang="en-US" sz="2800" dirty="0">
                <a:solidFill>
                  <a:prstClr val="black"/>
                </a:solidFill>
              </a:rPr>
              <a:t>Man hours per week (students): 18 *4 students =72</a:t>
            </a:r>
          </a:p>
          <a:p>
            <a:pPr lvl="0"/>
            <a:r>
              <a:rPr lang="en-US" sz="2800" dirty="0">
                <a:solidFill>
                  <a:prstClr val="black"/>
                </a:solidFill>
              </a:rPr>
              <a:t>Man hours per week (faculty): 3 </a:t>
            </a:r>
          </a:p>
        </p:txBody>
      </p:sp>
    </p:spTree>
    <p:extLst>
      <p:ext uri="{BB962C8B-B14F-4D97-AF65-F5344CB8AC3E}">
        <p14:creationId xmlns:p14="http://schemas.microsoft.com/office/powerpoint/2010/main" val="1300967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294" y="260648"/>
            <a:ext cx="8915400" cy="562074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Gantt Chart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72" y="6705906"/>
            <a:ext cx="2416616" cy="152094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E16712-7F6D-4BC9-ABB3-EC91C1483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038597"/>
              </p:ext>
            </p:extLst>
          </p:nvPr>
        </p:nvGraphicFramePr>
        <p:xfrm>
          <a:off x="1136576" y="980728"/>
          <a:ext cx="6364135" cy="4956983"/>
        </p:xfrm>
        <a:graphic>
          <a:graphicData uri="http://schemas.openxmlformats.org/drawingml/2006/table">
            <a:tbl>
              <a:tblPr firstRow="1" firstCol="1" bandRow="1"/>
              <a:tblGrid>
                <a:gridCol w="859361">
                  <a:extLst>
                    <a:ext uri="{9D8B030D-6E8A-4147-A177-3AD203B41FA5}">
                      <a16:colId xmlns:a16="http://schemas.microsoft.com/office/drawing/2014/main" val="2831565420"/>
                    </a:ext>
                  </a:extLst>
                </a:gridCol>
                <a:gridCol w="512220">
                  <a:extLst>
                    <a:ext uri="{9D8B030D-6E8A-4147-A177-3AD203B41FA5}">
                      <a16:colId xmlns:a16="http://schemas.microsoft.com/office/drawing/2014/main" val="4086956443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665957637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2845749898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2151588990"/>
                    </a:ext>
                  </a:extLst>
                </a:gridCol>
                <a:gridCol w="493769">
                  <a:extLst>
                    <a:ext uri="{9D8B030D-6E8A-4147-A177-3AD203B41FA5}">
                      <a16:colId xmlns:a16="http://schemas.microsoft.com/office/drawing/2014/main" val="1333064994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2416593631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3680768764"/>
                    </a:ext>
                  </a:extLst>
                </a:gridCol>
                <a:gridCol w="438905">
                  <a:extLst>
                    <a:ext uri="{9D8B030D-6E8A-4147-A177-3AD203B41FA5}">
                      <a16:colId xmlns:a16="http://schemas.microsoft.com/office/drawing/2014/main" val="1947622074"/>
                    </a:ext>
                  </a:extLst>
                </a:gridCol>
                <a:gridCol w="493769">
                  <a:extLst>
                    <a:ext uri="{9D8B030D-6E8A-4147-A177-3AD203B41FA5}">
                      <a16:colId xmlns:a16="http://schemas.microsoft.com/office/drawing/2014/main" val="1698536099"/>
                    </a:ext>
                  </a:extLst>
                </a:gridCol>
                <a:gridCol w="548632">
                  <a:extLst>
                    <a:ext uri="{9D8B030D-6E8A-4147-A177-3AD203B41FA5}">
                      <a16:colId xmlns:a16="http://schemas.microsoft.com/office/drawing/2014/main" val="681276709"/>
                    </a:ext>
                  </a:extLst>
                </a:gridCol>
                <a:gridCol w="548632">
                  <a:extLst>
                    <a:ext uri="{9D8B030D-6E8A-4147-A177-3AD203B41FA5}">
                      <a16:colId xmlns:a16="http://schemas.microsoft.com/office/drawing/2014/main" val="1007641642"/>
                    </a:ext>
                  </a:extLst>
                </a:gridCol>
                <a:gridCol w="548632">
                  <a:extLst>
                    <a:ext uri="{9D8B030D-6E8A-4147-A177-3AD203B41FA5}">
                      <a16:colId xmlns:a16="http://schemas.microsoft.com/office/drawing/2014/main" val="210387524"/>
                    </a:ext>
                  </a:extLst>
                </a:gridCol>
              </a:tblGrid>
              <a:tr h="4342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Week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326002"/>
                  </a:ext>
                </a:extLst>
              </a:tr>
              <a:tr h="4342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Major activities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022141"/>
                  </a:ext>
                </a:extLst>
              </a:tr>
              <a:tr h="2073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21255"/>
                  </a:ext>
                </a:extLst>
              </a:tr>
              <a:tr h="6611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Literature survey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206869"/>
                  </a:ext>
                </a:extLst>
              </a:tr>
              <a:tr h="4342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Web design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410535"/>
                  </a:ext>
                </a:extLst>
              </a:tr>
              <a:tr h="6611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Frontend development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303948"/>
                  </a:ext>
                </a:extLst>
              </a:tr>
              <a:tr h="4342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Backend development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981695"/>
                  </a:ext>
                </a:extLst>
              </a:tr>
              <a:tr h="13417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Report submission and documentation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852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569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5471-0509-40DE-86B6-F54795A4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Gantt Chart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DDCB2C0-57FA-4AFA-85F9-D370C29022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124777"/>
              </p:ext>
            </p:extLst>
          </p:nvPr>
        </p:nvGraphicFramePr>
        <p:xfrm>
          <a:off x="1712640" y="1417638"/>
          <a:ext cx="6552728" cy="4603652"/>
        </p:xfrm>
        <a:graphic>
          <a:graphicData uri="http://schemas.openxmlformats.org/drawingml/2006/table">
            <a:tbl>
              <a:tblPr firstRow="1" firstCol="1" bandRow="1"/>
              <a:tblGrid>
                <a:gridCol w="1380420">
                  <a:extLst>
                    <a:ext uri="{9D8B030D-6E8A-4147-A177-3AD203B41FA5}">
                      <a16:colId xmlns:a16="http://schemas.microsoft.com/office/drawing/2014/main" val="3200108616"/>
                    </a:ext>
                  </a:extLst>
                </a:gridCol>
                <a:gridCol w="1139860">
                  <a:extLst>
                    <a:ext uri="{9D8B030D-6E8A-4147-A177-3AD203B41FA5}">
                      <a16:colId xmlns:a16="http://schemas.microsoft.com/office/drawing/2014/main" val="3810661768"/>
                    </a:ext>
                  </a:extLst>
                </a:gridCol>
                <a:gridCol w="533679">
                  <a:extLst>
                    <a:ext uri="{9D8B030D-6E8A-4147-A177-3AD203B41FA5}">
                      <a16:colId xmlns:a16="http://schemas.microsoft.com/office/drawing/2014/main" val="244892461"/>
                    </a:ext>
                  </a:extLst>
                </a:gridCol>
                <a:gridCol w="934604">
                  <a:extLst>
                    <a:ext uri="{9D8B030D-6E8A-4147-A177-3AD203B41FA5}">
                      <a16:colId xmlns:a16="http://schemas.microsoft.com/office/drawing/2014/main" val="182667980"/>
                    </a:ext>
                  </a:extLst>
                </a:gridCol>
                <a:gridCol w="315371">
                  <a:extLst>
                    <a:ext uri="{9D8B030D-6E8A-4147-A177-3AD203B41FA5}">
                      <a16:colId xmlns:a16="http://schemas.microsoft.com/office/drawing/2014/main" val="3922924204"/>
                    </a:ext>
                  </a:extLst>
                </a:gridCol>
                <a:gridCol w="929232">
                  <a:extLst>
                    <a:ext uri="{9D8B030D-6E8A-4147-A177-3AD203B41FA5}">
                      <a16:colId xmlns:a16="http://schemas.microsoft.com/office/drawing/2014/main" val="2269277598"/>
                    </a:ext>
                  </a:extLst>
                </a:gridCol>
                <a:gridCol w="315371">
                  <a:extLst>
                    <a:ext uri="{9D8B030D-6E8A-4147-A177-3AD203B41FA5}">
                      <a16:colId xmlns:a16="http://schemas.microsoft.com/office/drawing/2014/main" val="993178915"/>
                    </a:ext>
                  </a:extLst>
                </a:gridCol>
                <a:gridCol w="1004191">
                  <a:extLst>
                    <a:ext uri="{9D8B030D-6E8A-4147-A177-3AD203B41FA5}">
                      <a16:colId xmlns:a16="http://schemas.microsoft.com/office/drawing/2014/main" val="1567522982"/>
                    </a:ext>
                  </a:extLst>
                </a:gridCol>
              </a:tblGrid>
              <a:tr h="4539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MEMBERS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RAAGAVARDINI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ABHILASH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ABHISHEK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ANUSHA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882915"/>
                  </a:ext>
                </a:extLst>
              </a:tr>
              <a:tr h="4539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Major activities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304715"/>
                  </a:ext>
                </a:extLst>
              </a:tr>
              <a:tr h="2167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165104"/>
                  </a:ext>
                </a:extLst>
              </a:tr>
              <a:tr h="6911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Literature survey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817226"/>
                  </a:ext>
                </a:extLst>
              </a:tr>
              <a:tr h="477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Web design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030792"/>
                  </a:ext>
                </a:extLst>
              </a:tr>
              <a:tr h="6911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Frontend development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365798"/>
                  </a:ext>
                </a:extLst>
              </a:tr>
              <a:tr h="4539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Backend development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44089"/>
                  </a:ext>
                </a:extLst>
              </a:tr>
              <a:tr h="11654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Report submission and documentation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422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947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3236-103B-4A12-8161-F1F2722D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06090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References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1029-EDE2-40D6-880C-5E1DF6E5A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96753"/>
            <a:ext cx="8915400" cy="49294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Binayak Panda ,  </a:t>
            </a:r>
            <a:r>
              <a:rPr lang="en-US" sz="2400" dirty="0" err="1"/>
              <a:t>Pradeepta</a:t>
            </a:r>
            <a:r>
              <a:rPr lang="en-US" sz="2400" dirty="0"/>
              <a:t> Kumar Panigrahi,2012 , April .A Model for Small Scale Website Development Gandhi Institute of Engineering &amp; Technology ,</a:t>
            </a:r>
            <a:r>
              <a:rPr lang="en-US" sz="2400" dirty="0" err="1"/>
              <a:t>Gunupur</a:t>
            </a:r>
            <a:r>
              <a:rPr lang="en-US" sz="2400" dirty="0"/>
              <a:t> ,Orissa ,India</a:t>
            </a:r>
            <a:r>
              <a:rPr lang="en-US" sz="2400" i="1" dirty="0"/>
              <a:t>. IJCST Vol.3,Issue 2,April –June 2012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Chai Lee </a:t>
            </a:r>
            <a:r>
              <a:rPr lang="en-US" sz="2400" dirty="0" err="1"/>
              <a:t>Goi</a:t>
            </a:r>
            <a:r>
              <a:rPr lang="en-US" sz="2400" dirty="0"/>
              <a:t>,“The impact of website development on </a:t>
            </a:r>
            <a:r>
              <a:rPr lang="en-US" sz="2400" dirty="0" err="1"/>
              <a:t>organisation</a:t>
            </a:r>
            <a:r>
              <a:rPr lang="en-US" sz="2400" dirty="0"/>
              <a:t> performance: Malaysia’s perspective”, </a:t>
            </a:r>
            <a:r>
              <a:rPr lang="en-US" sz="2400" i="1" dirty="0"/>
              <a:t>African Journal of Business Management Vol. 6(7), 22, pp. 2435-2448, 2012.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San Murugesan, Yogesh Deshpande, Steve Hansen and </a:t>
            </a:r>
            <a:r>
              <a:rPr lang="en-US" sz="2400" dirty="0" err="1"/>
              <a:t>Athula</a:t>
            </a:r>
            <a:r>
              <a:rPr lang="en-US" sz="2400" dirty="0"/>
              <a:t> </a:t>
            </a:r>
            <a:r>
              <a:rPr lang="en-US" sz="2400" dirty="0" err="1"/>
              <a:t>Ginige</a:t>
            </a:r>
            <a:r>
              <a:rPr lang="en-US" sz="2400" dirty="0"/>
              <a:t>,“Web Engineering</a:t>
            </a:r>
            <a:r>
              <a:rPr lang="en-US" sz="2400" i="1" dirty="0"/>
              <a:t>: A New Discipline for Development of Web-based Systems”,</a:t>
            </a:r>
            <a:r>
              <a:rPr lang="en-US" sz="2400" i="1" dirty="0" err="1"/>
              <a:t>WebISM</a:t>
            </a:r>
            <a:r>
              <a:rPr lang="en-US" sz="2400" i="1" dirty="0"/>
              <a:t> (Web-based Information Systems and Methodologies) Research Group, Campbelltown, Australia.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7840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42950" y="2644775"/>
            <a:ext cx="8420100" cy="1470025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+mn-lt"/>
              </a:rPr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" y="6714622"/>
            <a:ext cx="2416616" cy="15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0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26554"/>
            <a:ext cx="8915400" cy="634082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</a:rPr>
              <a:t>Outline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536" y="884678"/>
            <a:ext cx="8915400" cy="5568658"/>
          </a:xfrm>
        </p:spPr>
        <p:txBody>
          <a:bodyPr/>
          <a:lstStyle/>
          <a:p>
            <a:pPr marL="457200" indent="-457200"/>
            <a:r>
              <a:rPr lang="en-US" altLang="en-US" sz="2800" dirty="0"/>
              <a:t>Title and Aim</a:t>
            </a:r>
          </a:p>
          <a:p>
            <a:pPr marL="457200" indent="-457200"/>
            <a:r>
              <a:rPr lang="en-US" altLang="en-US" sz="2800" dirty="0"/>
              <a:t>Introduction</a:t>
            </a:r>
          </a:p>
          <a:p>
            <a:pPr marL="457200" indent="-457200"/>
            <a:r>
              <a:rPr lang="en-US" altLang="en-US" sz="2800" dirty="0"/>
              <a:t>Motivation</a:t>
            </a:r>
          </a:p>
          <a:p>
            <a:pPr marL="457200" indent="-457200"/>
            <a:r>
              <a:rPr lang="en-US" altLang="en-US" sz="2800" dirty="0"/>
              <a:t>Objectives</a:t>
            </a:r>
          </a:p>
          <a:p>
            <a:pPr marL="457200" indent="-457200"/>
            <a:r>
              <a:rPr lang="en-US" altLang="en-US" sz="2800" dirty="0"/>
              <a:t>Methods and Methodology ( or Block Diagram)</a:t>
            </a:r>
          </a:p>
          <a:p>
            <a:pPr marL="457200" indent="-457200"/>
            <a:r>
              <a:rPr lang="en-US" altLang="en-US" sz="2800" dirty="0"/>
              <a:t>Status of the Work</a:t>
            </a:r>
          </a:p>
          <a:p>
            <a:pPr marL="457200" indent="-457200"/>
            <a:r>
              <a:rPr lang="en-US" altLang="en-US" sz="2800" dirty="0"/>
              <a:t>Results(Optional)</a:t>
            </a:r>
          </a:p>
          <a:p>
            <a:pPr marL="457200" indent="-457200"/>
            <a:r>
              <a:rPr lang="en-US" altLang="en-US" sz="2800" dirty="0"/>
              <a:t>Expected Outcomes</a:t>
            </a:r>
          </a:p>
          <a:p>
            <a:pPr marL="457200" indent="-457200"/>
            <a:r>
              <a:rPr lang="en-US" altLang="en-US" sz="2800" dirty="0"/>
              <a:t>Cost Estimation</a:t>
            </a:r>
          </a:p>
          <a:p>
            <a:pPr marL="457200" indent="-457200"/>
            <a:r>
              <a:rPr lang="en-US" altLang="en-US" sz="2800" dirty="0"/>
              <a:t>Gantt Chart</a:t>
            </a:r>
          </a:p>
          <a:p>
            <a:pPr marL="457200" indent="-457200"/>
            <a:r>
              <a:rPr lang="en-US" altLang="en-US" sz="28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48703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472" y="404664"/>
            <a:ext cx="8915400" cy="778098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Title:</a:t>
            </a:r>
            <a:br>
              <a:rPr lang="en-US" sz="3200" b="1" dirty="0">
                <a:solidFill>
                  <a:srgbClr val="FF0000"/>
                </a:solidFill>
              </a:rPr>
            </a:br>
            <a:r>
              <a:rPr lang="en-US" sz="3200" b="1" dirty="0"/>
              <a:t>Grow Big</a:t>
            </a:r>
            <a:br>
              <a:rPr lang="en-US" sz="3200" b="1" dirty="0">
                <a:solidFill>
                  <a:srgbClr val="FF0000"/>
                </a:solidFill>
              </a:rPr>
            </a:br>
            <a:r>
              <a:rPr lang="en-US" sz="2800" dirty="0"/>
              <a:t>A Progressive Web Application for Scaling Small business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4488" y="2852936"/>
            <a:ext cx="8915400" cy="59005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0000"/>
                </a:solidFill>
              </a:rPr>
              <a:t>Aim: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928" y="3442991"/>
            <a:ext cx="8496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To Develop A Full Stack Progressive Web Application to connecting all small businesses at one place</a:t>
            </a:r>
          </a:p>
        </p:txBody>
      </p:sp>
    </p:spTree>
    <p:extLst>
      <p:ext uri="{BB962C8B-B14F-4D97-AF65-F5344CB8AC3E}">
        <p14:creationId xmlns:p14="http://schemas.microsoft.com/office/powerpoint/2010/main" val="142391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8426-D833-4CFF-A6BD-F1D4692A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706090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Introduction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1914D-5799-4024-99A2-2621525BF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500142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With an introduction “To Develop A Full Stack Progressive Web Application for Scaling Small business”</a:t>
            </a:r>
          </a:p>
          <a:p>
            <a:r>
              <a:rPr lang="en-US" sz="2800" dirty="0"/>
              <a:t>Since it is a business scaling application all the store can register here in one place so users can select stores and order or shops from their known nearby stores.</a:t>
            </a:r>
          </a:p>
          <a:p>
            <a:r>
              <a:rPr lang="en-US" sz="2800" dirty="0"/>
              <a:t>To make items and groceries shopping a bit convenient and easier, so we are working on it which ensure timely delivery of groceries and higher money saving benefits and help small business.</a:t>
            </a:r>
          </a:p>
          <a:p>
            <a:r>
              <a:rPr lang="en-US" sz="2800" dirty="0"/>
              <a:t>Customers can get easily from where they are getting items and return as soon as possible.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67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5827-BFEB-4F0D-8851-9E2FA7C2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78098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Motivation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22B8-C60C-4BBC-8DA6-8102B1EE9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52737"/>
            <a:ext cx="8915400" cy="5073428"/>
          </a:xfrm>
        </p:spPr>
        <p:txBody>
          <a:bodyPr/>
          <a:lstStyle/>
          <a:p>
            <a:r>
              <a:rPr lang="en-US" sz="2800" dirty="0"/>
              <a:t>One of the significant issues in developing online Supermarket Grocery Supplies is to maintenance of the quality of the item and satisfy the customer requirements such as:</a:t>
            </a:r>
          </a:p>
          <a:p>
            <a:r>
              <a:rPr lang="en-US" sz="2800" dirty="0"/>
              <a:t>Delivering product on time</a:t>
            </a:r>
          </a:p>
          <a:p>
            <a:r>
              <a:rPr lang="en-US" sz="2800" dirty="0"/>
              <a:t>Increased changes of surfing things you want as there are multiple stores at a single location.</a:t>
            </a:r>
          </a:p>
          <a:p>
            <a:r>
              <a:rPr lang="en-US" sz="2800" dirty="0"/>
              <a:t>To provide transparency in purchasing items from where, quality and freshness of items, easy and fast returns.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3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4082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52736"/>
            <a:ext cx="8915400" cy="5073428"/>
          </a:xfrm>
        </p:spPr>
        <p:txBody>
          <a:bodyPr/>
          <a:lstStyle/>
          <a:p>
            <a:r>
              <a:rPr lang="en-US" sz="2800" dirty="0"/>
              <a:t>To conduct literature survey on scaling business systems</a:t>
            </a:r>
          </a:p>
          <a:p>
            <a:r>
              <a:rPr lang="en-US" sz="2800" dirty="0"/>
              <a:t>To analyze survey and collect requirements.</a:t>
            </a:r>
          </a:p>
          <a:p>
            <a:r>
              <a:rPr lang="en-US" sz="2800" dirty="0"/>
              <a:t>To Design &amp; develop front-end user interface based on requirements</a:t>
            </a:r>
          </a:p>
          <a:p>
            <a:r>
              <a:rPr lang="en-US" sz="2800" dirty="0"/>
              <a:t>To Implement server side work develop Back-end to provide data to clients.</a:t>
            </a:r>
          </a:p>
          <a:p>
            <a:r>
              <a:rPr lang="en-US" sz="2800" dirty="0"/>
              <a:t>To develop PWA: Progressive Web Application for installation purpose.</a:t>
            </a:r>
          </a:p>
          <a:p>
            <a:r>
              <a:rPr lang="en-US" sz="2800" dirty="0"/>
              <a:t>To test developed application on local system.</a:t>
            </a:r>
          </a:p>
          <a:p>
            <a:r>
              <a:rPr lang="en-US" sz="2800" dirty="0"/>
              <a:t>To host live using appropriate service for usage purpose</a:t>
            </a:r>
          </a:p>
        </p:txBody>
      </p:sp>
    </p:spTree>
    <p:extLst>
      <p:ext uri="{BB962C8B-B14F-4D97-AF65-F5344CB8AC3E}">
        <p14:creationId xmlns:p14="http://schemas.microsoft.com/office/powerpoint/2010/main" val="4282281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850106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Methods and Methodology /Block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24745"/>
            <a:ext cx="8915400" cy="5256584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1. </a:t>
            </a:r>
            <a:r>
              <a:rPr lang="en-US" sz="2800" dirty="0"/>
              <a:t>To conduct literature survey on scaling business systems:</a:t>
            </a:r>
          </a:p>
          <a:p>
            <a:pPr marL="0" indent="0">
              <a:buNone/>
            </a:pPr>
            <a:r>
              <a:rPr lang="en-US" sz="2400" dirty="0"/>
              <a:t>1.1: Conducted literature survey based on our business scaling   application by referring some of existing application.</a:t>
            </a:r>
          </a:p>
          <a:p>
            <a:pPr marL="0" indent="0">
              <a:buNone/>
            </a:pPr>
            <a:r>
              <a:rPr lang="en-US" sz="2400" dirty="0"/>
              <a:t>1.2: There are many grocery &amp; Items ordering systems but not helpful for all small businesses and we want to help them to grow with us. </a:t>
            </a:r>
          </a:p>
          <a:p>
            <a:pPr marL="0" indent="0">
              <a:buNone/>
            </a:pPr>
            <a:r>
              <a:rPr lang="en-US" sz="2800" dirty="0"/>
              <a:t>2. To analyze survey and collect requirements.</a:t>
            </a:r>
          </a:p>
          <a:p>
            <a:pPr marL="0" indent="0">
              <a:buNone/>
            </a:pPr>
            <a:r>
              <a:rPr lang="en-US" sz="2400" dirty="0"/>
              <a:t>2.1: Based on information gathered and as per our application need requirements are collected.</a:t>
            </a:r>
          </a:p>
          <a:p>
            <a:pPr marL="0" indent="0">
              <a:buNone/>
            </a:pPr>
            <a:r>
              <a:rPr lang="en-US" sz="2400" dirty="0"/>
              <a:t>2.2: User should be able to create account for their store and login.</a:t>
            </a:r>
          </a:p>
          <a:p>
            <a:pPr marL="0" indent="0">
              <a:buNone/>
            </a:pPr>
            <a:r>
              <a:rPr lang="en-US" sz="2400" dirty="0"/>
              <a:t>2.3: System should show all the registered stores in home page.</a:t>
            </a:r>
          </a:p>
          <a:p>
            <a:pPr marL="0" indent="0">
              <a:buNone/>
            </a:pPr>
            <a:r>
              <a:rPr lang="en-US" sz="2400" dirty="0"/>
              <a:t>2.4: Customer should be able to search stores and be able to order from their known </a:t>
            </a:r>
            <a:r>
              <a:rPr lang="en-US" sz="2400" dirty="0" err="1"/>
              <a:t>sarounding</a:t>
            </a:r>
            <a:r>
              <a:rPr lang="en-US" sz="2400" dirty="0"/>
              <a:t> particular store.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40005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303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49E02-FCAA-453D-8372-DD008FCCD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06090"/>
          </a:xfrm>
        </p:spPr>
        <p:txBody>
          <a:bodyPr/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Methods and Methodology /Block Diagram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6F6F3-C5B0-492B-A48D-A46DAEC78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836712"/>
            <a:ext cx="8915400" cy="574665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Design &amp; develop front-end user interface based on requirements: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3.1: As per requirements, need to develop front-end using appropriate technologies. </a:t>
            </a:r>
          </a:p>
          <a:p>
            <a:pPr marL="0" indent="0">
              <a:buNone/>
            </a:pPr>
            <a:r>
              <a:rPr lang="en-US" sz="2400" dirty="0"/>
              <a:t>3.2: HTML,CSS for front-end portion and adding styles and </a:t>
            </a:r>
            <a:r>
              <a:rPr lang="en-US" sz="2400" dirty="0" err="1"/>
              <a:t>javascript</a:t>
            </a:r>
            <a:r>
              <a:rPr lang="en-US" sz="2400" dirty="0"/>
              <a:t> scripting language to make the site interactive for the user and to add useful functionalities. </a:t>
            </a:r>
          </a:p>
          <a:p>
            <a:pPr marL="0" indent="0">
              <a:buNone/>
            </a:pPr>
            <a:r>
              <a:rPr lang="en-US" sz="2400" dirty="0"/>
              <a:t>3.3: Bootstrap to add inbuilt CSS components and styles. It also contains come basic components that we can directly use by copying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Implement server side work develop Back-end to provide data to clients:</a:t>
            </a:r>
          </a:p>
          <a:p>
            <a:pPr marL="0" indent="0">
              <a:buNone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4.1: To store data, give back to client on user interface and carry necessary work and calculation on server side have to -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4199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6646</TotalTime>
  <Words>1411</Words>
  <Application>Microsoft Office PowerPoint</Application>
  <PresentationFormat>A4 Paper (210x297 mm)</PresentationFormat>
  <Paragraphs>304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Segoe UI</vt:lpstr>
      <vt:lpstr>Times New Roman</vt:lpstr>
      <vt:lpstr>Office Theme</vt:lpstr>
      <vt:lpstr>Interim-Project Presentation Grow Big Programme : B. Tech in CSE  </vt:lpstr>
      <vt:lpstr>Project Team</vt:lpstr>
      <vt:lpstr>Outline</vt:lpstr>
      <vt:lpstr>Title: Grow Big A Progressive Web Application for Scaling Small business  </vt:lpstr>
      <vt:lpstr>Introduction</vt:lpstr>
      <vt:lpstr>Motivation</vt:lpstr>
      <vt:lpstr>Objectives</vt:lpstr>
      <vt:lpstr>Methods and Methodology /Block Diagram </vt:lpstr>
      <vt:lpstr>Methods and Methodology /Block Diagram </vt:lpstr>
      <vt:lpstr>Methods and Methodology /Block Diagram </vt:lpstr>
      <vt:lpstr>Methods and Methodology /Block Diagram </vt:lpstr>
      <vt:lpstr>Results</vt:lpstr>
      <vt:lpstr>Results</vt:lpstr>
      <vt:lpstr>Results</vt:lpstr>
      <vt:lpstr>Results</vt:lpstr>
      <vt:lpstr>Results</vt:lpstr>
      <vt:lpstr>Status of the Work</vt:lpstr>
      <vt:lpstr>Expected Outcomes</vt:lpstr>
      <vt:lpstr>TO-DO LIST</vt:lpstr>
      <vt:lpstr>Cost Estimation</vt:lpstr>
      <vt:lpstr>Gantt Chart</vt:lpstr>
      <vt:lpstr>Gantt Chart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FORMULATION OF  RESEARCH PROBLEM- AN APPROACH  Speaker : Dr. Govind  R. Kadambi</dc:title>
  <dc:creator>Nethra</dc:creator>
  <cp:lastModifiedBy>Abhilash Ramu</cp:lastModifiedBy>
  <cp:revision>432</cp:revision>
  <cp:lastPrinted>2016-01-29T07:37:30Z</cp:lastPrinted>
  <dcterms:created xsi:type="dcterms:W3CDTF">2014-10-09T06:35:03Z</dcterms:created>
  <dcterms:modified xsi:type="dcterms:W3CDTF">2021-05-20T06:46:31Z</dcterms:modified>
</cp:coreProperties>
</file>