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8" r:id="rId3"/>
    <p:sldId id="259" r:id="rId4"/>
    <p:sldId id="260" r:id="rId5"/>
    <p:sldId id="287" r:id="rId6"/>
    <p:sldId id="286" r:id="rId7"/>
    <p:sldId id="261" r:id="rId8"/>
    <p:sldId id="262" r:id="rId9"/>
    <p:sldId id="263" r:id="rId10"/>
    <p:sldId id="264" r:id="rId11"/>
    <p:sldId id="265" r:id="rId12"/>
    <p:sldId id="257" r:id="rId13"/>
    <p:sldId id="267" r:id="rId14"/>
    <p:sldId id="268" r:id="rId15"/>
    <p:sldId id="269" r:id="rId16"/>
    <p:sldId id="270" r:id="rId17"/>
    <p:sldId id="271" r:id="rId18"/>
    <p:sldId id="273" r:id="rId19"/>
    <p:sldId id="274" r:id="rId20"/>
    <p:sldId id="278" r:id="rId21"/>
    <p:sldId id="279"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30" d="100"/>
          <a:sy n="130" d="100"/>
        </p:scale>
        <p:origin x="-2024"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2C70A5-86D6-E844-8123-07D01D41B493}" type="datetimeFigureOut">
              <a:rPr lang="en-US" smtClean="0"/>
              <a:t>6/12/16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1B686D-9536-E140-B05A-2612A38B06E7}" type="slidenum">
              <a:rPr lang="en-US" smtClean="0"/>
              <a:t>‹#›</a:t>
            </a:fld>
            <a:endParaRPr lang="en-US"/>
          </a:p>
        </p:txBody>
      </p:sp>
    </p:spTree>
    <p:extLst>
      <p:ext uri="{BB962C8B-B14F-4D97-AF65-F5344CB8AC3E}">
        <p14:creationId xmlns:p14="http://schemas.microsoft.com/office/powerpoint/2010/main" val="38617240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4" name="Shape 274"/>
          <p:cNvSpPr txBox="1">
            <a:spLocks noGrp="1"/>
          </p:cNvSpPr>
          <p:nvPr>
            <p:ph type="body" idx="1"/>
          </p:nvPr>
        </p:nvSpPr>
        <p:spPr>
          <a:xfrm>
            <a:off x="914401" y="4343400"/>
            <a:ext cx="5029199" cy="4114800"/>
          </a:xfrm>
          <a:prstGeom prst="rect">
            <a:avLst/>
          </a:prstGeom>
          <a:noFill/>
          <a:ln>
            <a:noFill/>
          </a:ln>
        </p:spPr>
        <p:txBody>
          <a:bodyPr lIns="91420" tIns="45697" rIns="91420" bIns="45697" anchor="t" anchorCtr="0">
            <a:noAutofit/>
          </a:bodyPr>
          <a:lstStyle/>
          <a:p>
            <a:pPr>
              <a:buSzPct val="25000"/>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9" name="Shape 5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2" name="Shape 5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7FC83F-9D81-C04D-93D2-3F965D8EA6A8}" type="datetimeFigureOut">
              <a:rPr lang="en-US" smtClean="0"/>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EEA23-D30A-4146-95D1-306FFF6D703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7FC83F-9D81-C04D-93D2-3F965D8EA6A8}" type="datetimeFigureOut">
              <a:rPr lang="en-US" smtClean="0"/>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EEA23-D30A-4146-95D1-306FFF6D70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7FC83F-9D81-C04D-93D2-3F965D8EA6A8}" type="datetimeFigureOut">
              <a:rPr lang="en-US" smtClean="0"/>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EEA23-D30A-4146-95D1-306FFF6D703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46485" y="1383527"/>
            <a:ext cx="8251031" cy="667910"/>
          </a:xfrm>
          <a:prstGeom prst="rect">
            <a:avLst/>
          </a:prstGeom>
          <a:noFill/>
          <a:ln>
            <a:noFill/>
          </a:ln>
        </p:spPr>
        <p:txBody>
          <a:bodyPr lIns="72034" tIns="72034" rIns="72034" bIns="72034" anchor="t" anchorCtr="0"/>
          <a:lstStyle>
            <a:lvl1pPr lvl="0" rtl="0">
              <a:lnSpc>
                <a:spcPct val="92592"/>
              </a:lnSpc>
              <a:spcBef>
                <a:spcPts val="0"/>
              </a:spcBef>
              <a:defRPr/>
            </a:lvl1pPr>
            <a:lvl2pPr lvl="1" indent="180114" rtl="0">
              <a:lnSpc>
                <a:spcPct val="92592"/>
              </a:lnSpc>
              <a:spcBef>
                <a:spcPts val="0"/>
              </a:spcBef>
              <a:defRPr/>
            </a:lvl2pPr>
            <a:lvl3pPr lvl="2" indent="360228" rtl="0">
              <a:lnSpc>
                <a:spcPct val="92592"/>
              </a:lnSpc>
              <a:spcBef>
                <a:spcPts val="0"/>
              </a:spcBef>
              <a:defRPr/>
            </a:lvl3pPr>
            <a:lvl4pPr lvl="3" indent="540342" rtl="0">
              <a:lnSpc>
                <a:spcPct val="92592"/>
              </a:lnSpc>
              <a:spcBef>
                <a:spcPts val="0"/>
              </a:spcBef>
              <a:defRPr/>
            </a:lvl4pPr>
            <a:lvl5pPr lvl="4" indent="720456" rtl="0">
              <a:lnSpc>
                <a:spcPct val="92592"/>
              </a:lnSpc>
              <a:spcBef>
                <a:spcPts val="0"/>
              </a:spcBef>
              <a:defRPr/>
            </a:lvl5pPr>
            <a:lvl6pPr lvl="5" indent="900570" rtl="0">
              <a:lnSpc>
                <a:spcPct val="92592"/>
              </a:lnSpc>
              <a:spcBef>
                <a:spcPts val="0"/>
              </a:spcBef>
              <a:defRPr/>
            </a:lvl6pPr>
            <a:lvl7pPr lvl="6" indent="1080684" rtl="0">
              <a:lnSpc>
                <a:spcPct val="92592"/>
              </a:lnSpc>
              <a:spcBef>
                <a:spcPts val="0"/>
              </a:spcBef>
              <a:defRPr/>
            </a:lvl7pPr>
            <a:lvl8pPr lvl="7" indent="1260798" rtl="0">
              <a:lnSpc>
                <a:spcPct val="92592"/>
              </a:lnSpc>
              <a:spcBef>
                <a:spcPts val="0"/>
              </a:spcBef>
              <a:defRPr/>
            </a:lvl8pPr>
            <a:lvl9pPr lvl="8" indent="1440912" rtl="0">
              <a:lnSpc>
                <a:spcPct val="92592"/>
              </a:lnSpc>
              <a:spcBef>
                <a:spcPts val="0"/>
              </a:spcBef>
              <a:defRPr/>
            </a:lvl9pPr>
          </a:lstStyle>
          <a:p>
            <a:endParaRPr/>
          </a:p>
        </p:txBody>
      </p:sp>
      <p:sp>
        <p:nvSpPr>
          <p:cNvPr id="19" name="Shape 19"/>
          <p:cNvSpPr txBox="1">
            <a:spLocks noGrp="1"/>
          </p:cNvSpPr>
          <p:nvPr>
            <p:ph type="body" idx="1"/>
          </p:nvPr>
        </p:nvSpPr>
        <p:spPr>
          <a:xfrm>
            <a:off x="444415" y="2266122"/>
            <a:ext cx="8251032" cy="3578086"/>
          </a:xfrm>
          <a:prstGeom prst="rect">
            <a:avLst/>
          </a:prstGeom>
          <a:noFill/>
          <a:ln>
            <a:noFill/>
          </a:ln>
        </p:spPr>
        <p:txBody>
          <a:bodyPr lIns="72034" tIns="72034" rIns="72034" bIns="72034"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378645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RULE ONLY">
    <p:spTree>
      <p:nvGrpSpPr>
        <p:cNvPr id="1" name=""/>
        <p:cNvGrpSpPr/>
        <p:nvPr/>
      </p:nvGrpSpPr>
      <p:grpSpPr>
        <a:xfrm>
          <a:off x="0" y="0"/>
          <a:ext cx="0" cy="0"/>
          <a:chOff x="0" y="0"/>
          <a:chExt cx="0" cy="0"/>
        </a:xfrm>
      </p:grpSpPr>
      <p:sp>
        <p:nvSpPr>
          <p:cNvPr id="38" name="Shape 38"/>
          <p:cNvSpPr/>
          <p:nvPr/>
        </p:nvSpPr>
        <p:spPr>
          <a:xfrm>
            <a:off x="600875" y="627435"/>
            <a:ext cx="7942250" cy="1"/>
          </a:xfrm>
          <a:prstGeom prst="line">
            <a:avLst/>
          </a:prstGeom>
          <a:ln w="12700">
            <a:solidFill>
              <a:srgbClr val="000000"/>
            </a:solidFill>
            <a:miter lim="400000"/>
          </a:ln>
        </p:spPr>
        <p:txBody>
          <a:bodyPr lIns="21336" tIns="21336" rIns="21336" bIns="21336" anchor="ctr"/>
          <a:lstStyle/>
          <a:p>
            <a:pPr algn="ctr" defTabSz="346710">
              <a:lnSpc>
                <a:spcPct val="100000"/>
              </a:lnSpc>
              <a:spcBef>
                <a:spcPts val="0"/>
              </a:spcBef>
              <a:defRPr sz="3200" cap="none" spc="0">
                <a:solidFill>
                  <a:srgbClr val="000000"/>
                </a:solidFill>
                <a:uFillTx/>
                <a:latin typeface="Helvetica Light"/>
                <a:ea typeface="Helvetica Light"/>
                <a:cs typeface="Helvetica Light"/>
                <a:sym typeface="Helvetica Light"/>
              </a:defRPr>
            </a:pPr>
            <a:endParaRPr/>
          </a:p>
        </p:txBody>
      </p:sp>
      <p:sp>
        <p:nvSpPr>
          <p:cNvPr id="39" name="Shape 39"/>
          <p:cNvSpPr/>
          <p:nvPr/>
        </p:nvSpPr>
        <p:spPr>
          <a:xfrm>
            <a:off x="600875" y="6285285"/>
            <a:ext cx="7942250" cy="1"/>
          </a:xfrm>
          <a:prstGeom prst="line">
            <a:avLst/>
          </a:prstGeom>
          <a:ln w="12700">
            <a:solidFill>
              <a:srgbClr val="000000"/>
            </a:solidFill>
            <a:miter lim="400000"/>
          </a:ln>
        </p:spPr>
        <p:txBody>
          <a:bodyPr lIns="21336" tIns="21336" rIns="21336" bIns="21336" anchor="ctr"/>
          <a:lstStyle/>
          <a:p>
            <a:pPr algn="ctr" defTabSz="346710">
              <a:lnSpc>
                <a:spcPct val="100000"/>
              </a:lnSpc>
              <a:spcBef>
                <a:spcPts val="0"/>
              </a:spcBef>
              <a:defRPr sz="3200" cap="none" spc="0">
                <a:solidFill>
                  <a:srgbClr val="000000"/>
                </a:solidFill>
                <a:uFillTx/>
                <a:latin typeface="Helvetica Light"/>
                <a:ea typeface="Helvetica Light"/>
                <a:cs typeface="Helvetica Light"/>
                <a:sym typeface="Helvetica Light"/>
              </a:defRPr>
            </a:pPr>
            <a:endParaRP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67954841"/>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7FC83F-9D81-C04D-93D2-3F965D8EA6A8}" type="datetimeFigureOut">
              <a:rPr lang="en-US" smtClean="0"/>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EEA23-D30A-4146-95D1-306FFF6D70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7FC83F-9D81-C04D-93D2-3F965D8EA6A8}" type="datetimeFigureOut">
              <a:rPr lang="en-US" smtClean="0"/>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EEA23-D30A-4146-95D1-306FFF6D70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7FC83F-9D81-C04D-93D2-3F965D8EA6A8}" type="datetimeFigureOut">
              <a:rPr lang="en-US" smtClean="0"/>
              <a:t>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EEA23-D30A-4146-95D1-306FFF6D70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7FC83F-9D81-C04D-93D2-3F965D8EA6A8}" type="datetimeFigureOut">
              <a:rPr lang="en-US" smtClean="0"/>
              <a:t>6/12/16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EEA23-D30A-4146-95D1-306FFF6D70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7FC83F-9D81-C04D-93D2-3F965D8EA6A8}" type="datetimeFigureOut">
              <a:rPr lang="en-US" smtClean="0"/>
              <a:t>6/12/16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EEA23-D30A-4146-95D1-306FFF6D70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FC83F-9D81-C04D-93D2-3F965D8EA6A8}" type="datetimeFigureOut">
              <a:rPr lang="en-US" smtClean="0"/>
              <a:t>6/12/16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EEA23-D30A-4146-95D1-306FFF6D70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FC83F-9D81-C04D-93D2-3F965D8EA6A8}" type="datetimeFigureOut">
              <a:rPr lang="en-US" smtClean="0"/>
              <a:t>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EEA23-D30A-4146-95D1-306FFF6D703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77FC83F-9D81-C04D-93D2-3F965D8EA6A8}" type="datetimeFigureOut">
              <a:rPr lang="en-US" smtClean="0"/>
              <a:t>6/12/16</a:t>
            </a:fld>
            <a:endParaRPr lang="en-US"/>
          </a:p>
        </p:txBody>
      </p:sp>
      <p:sp>
        <p:nvSpPr>
          <p:cNvPr id="9" name="Slide Number Placeholder 8"/>
          <p:cNvSpPr>
            <a:spLocks noGrp="1"/>
          </p:cNvSpPr>
          <p:nvPr>
            <p:ph type="sldNum" sz="quarter" idx="11"/>
          </p:nvPr>
        </p:nvSpPr>
        <p:spPr/>
        <p:txBody>
          <a:bodyPr/>
          <a:lstStyle/>
          <a:p>
            <a:fld id="{8A7EEA23-D30A-4146-95D1-306FFF6D703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A7EEA23-D30A-4146-95D1-306FFF6D703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77FC83F-9D81-C04D-93D2-3F965D8EA6A8}" type="datetimeFigureOut">
              <a:rPr lang="en-US" smtClean="0"/>
              <a:t>6/12/16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6.jp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irectory.generalassemb.ly" TargetMode="External"/><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a:t>
            </a:r>
            <a:endParaRPr lang="en-US" dirty="0"/>
          </a:p>
        </p:txBody>
      </p:sp>
      <p:sp>
        <p:nvSpPr>
          <p:cNvPr id="3" name="Subtitle 2"/>
          <p:cNvSpPr>
            <a:spLocks noGrp="1"/>
          </p:cNvSpPr>
          <p:nvPr>
            <p:ph type="subTitle" idx="1"/>
          </p:nvPr>
        </p:nvSpPr>
        <p:spPr/>
        <p:txBody>
          <a:bodyPr/>
          <a:lstStyle/>
          <a:p>
            <a:r>
              <a:rPr lang="en-US" dirty="0" smtClean="0"/>
              <a:t>General Assembly Lecture 1</a:t>
            </a:r>
          </a:p>
          <a:p>
            <a:r>
              <a:rPr lang="en-US" dirty="0" smtClean="0"/>
              <a:t>Instructor: </a:t>
            </a:r>
            <a:r>
              <a:rPr lang="en-US" dirty="0" err="1" smtClean="0"/>
              <a:t>Hamed</a:t>
            </a:r>
            <a:r>
              <a:rPr lang="en-US" dirty="0" smtClean="0"/>
              <a:t> </a:t>
            </a:r>
            <a:r>
              <a:rPr lang="en-US" dirty="0" err="1" smtClean="0"/>
              <a:t>Hasheminia</a:t>
            </a:r>
            <a:endParaRPr lang="en-US" dirty="0"/>
          </a:p>
        </p:txBody>
      </p:sp>
    </p:spTree>
    <p:extLst>
      <p:ext uri="{BB962C8B-B14F-4D97-AF65-F5344CB8AC3E}">
        <p14:creationId xmlns:p14="http://schemas.microsoft.com/office/powerpoint/2010/main" val="9548425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Class</a:t>
            </a:r>
            <a:endParaRPr lang="en-US" dirty="0"/>
          </a:p>
        </p:txBody>
      </p:sp>
      <p:sp>
        <p:nvSpPr>
          <p:cNvPr id="3" name="Content Placeholder 2"/>
          <p:cNvSpPr>
            <a:spLocks noGrp="1"/>
          </p:cNvSpPr>
          <p:nvPr>
            <p:ph idx="1"/>
          </p:nvPr>
        </p:nvSpPr>
        <p:spPr/>
        <p:txBody>
          <a:bodyPr/>
          <a:lstStyle/>
          <a:p>
            <a:r>
              <a:rPr lang="en-US" dirty="0" smtClean="0"/>
              <a:t>Review of previous materials</a:t>
            </a:r>
          </a:p>
          <a:p>
            <a:r>
              <a:rPr lang="en-US" dirty="0" smtClean="0"/>
              <a:t>Theoretical lecture – from PowerPoint slides</a:t>
            </a:r>
          </a:p>
          <a:p>
            <a:r>
              <a:rPr lang="en-US" dirty="0" smtClean="0"/>
              <a:t>Lab / Code Walk-through </a:t>
            </a:r>
          </a:p>
          <a:p>
            <a:r>
              <a:rPr lang="en-US" dirty="0" smtClean="0"/>
              <a:t>In-class exercises</a:t>
            </a:r>
          </a:p>
          <a:p>
            <a:r>
              <a:rPr lang="en-US" dirty="0" smtClean="0"/>
              <a:t>Homework assigned</a:t>
            </a:r>
            <a:endParaRPr lang="en-US" dirty="0"/>
          </a:p>
        </p:txBody>
      </p:sp>
    </p:spTree>
    <p:extLst>
      <p:ext uri="{BB962C8B-B14F-4D97-AF65-F5344CB8AC3E}">
        <p14:creationId xmlns:p14="http://schemas.microsoft.com/office/powerpoint/2010/main" val="9934901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p:nvPr/>
        </p:nvSpPr>
        <p:spPr>
          <a:xfrm>
            <a:off x="446485" y="691763"/>
            <a:ext cx="5429320" cy="405423"/>
          </a:xfrm>
          <a:prstGeom prst="rect">
            <a:avLst/>
          </a:prstGeom>
          <a:noFill/>
          <a:ln>
            <a:noFill/>
          </a:ln>
        </p:spPr>
        <p:txBody>
          <a:bodyPr lIns="0" tIns="0" rIns="0" bIns="0" anchor="t" anchorCtr="0">
            <a:noAutofit/>
          </a:bodyPr>
          <a:lstStyle/>
          <a:p>
            <a:pPr>
              <a:buSzPct val="25000"/>
            </a:pPr>
            <a:r>
              <a:rPr lang="en-US" sz="2500" b="1" dirty="0">
                <a:latin typeface="Oswald"/>
                <a:ea typeface="Oswald"/>
                <a:cs typeface="Oswald"/>
                <a:sym typeface="Oswald"/>
              </a:rPr>
              <a:t>GA GRADUATION REQUIREMENTS</a:t>
            </a:r>
          </a:p>
        </p:txBody>
      </p:sp>
      <p:sp>
        <p:nvSpPr>
          <p:cNvPr id="2" name="TextBox 1"/>
          <p:cNvSpPr txBox="1"/>
          <p:nvPr/>
        </p:nvSpPr>
        <p:spPr>
          <a:xfrm>
            <a:off x="446485" y="1306777"/>
            <a:ext cx="4288505" cy="4801315"/>
          </a:xfrm>
          <a:prstGeom prst="rect">
            <a:avLst/>
          </a:prstGeom>
          <a:noFill/>
        </p:spPr>
        <p:txBody>
          <a:bodyPr wrap="square" rtlCol="0">
            <a:spAutoFit/>
          </a:bodyPr>
          <a:lstStyle/>
          <a:p>
            <a:pPr marL="342900" indent="-342900">
              <a:buAutoNum type="arabicPeriod"/>
            </a:pPr>
            <a:r>
              <a:rPr lang="en-US" dirty="0" smtClean="0"/>
              <a:t>Homework (80% of Homework and Labs)</a:t>
            </a:r>
          </a:p>
          <a:p>
            <a:pPr marL="342900" indent="-342900">
              <a:buAutoNum type="arabicPeriod"/>
            </a:pPr>
            <a:r>
              <a:rPr lang="en-US" dirty="0" smtClean="0"/>
              <a:t>Attendance (Miss no more than 2 classes)</a:t>
            </a:r>
          </a:p>
          <a:p>
            <a:pPr marL="342900" indent="-342900">
              <a:buAutoNum type="arabicPeriod"/>
            </a:pPr>
            <a:r>
              <a:rPr lang="en-US" dirty="0" smtClean="0"/>
              <a:t>Final Project </a:t>
            </a:r>
          </a:p>
          <a:p>
            <a:pPr lvl="1"/>
            <a:r>
              <a:rPr lang="en-US" dirty="0" smtClean="0"/>
              <a:t>	a) Come up with 3 research ideas – due 3</a:t>
            </a:r>
            <a:r>
              <a:rPr lang="en-US" baseline="30000" dirty="0" smtClean="0"/>
              <a:t>rd</a:t>
            </a:r>
            <a:r>
              <a:rPr lang="en-US" dirty="0" smtClean="0"/>
              <a:t> session</a:t>
            </a:r>
          </a:p>
          <a:p>
            <a:pPr lvl="1"/>
            <a:r>
              <a:rPr lang="en-US" dirty="0"/>
              <a:t>	</a:t>
            </a:r>
            <a:r>
              <a:rPr lang="en-US" dirty="0" smtClean="0"/>
              <a:t>b) Create an outline for your project. What you want to test, what are your goals – due 7</a:t>
            </a:r>
            <a:r>
              <a:rPr lang="en-US" baseline="30000" dirty="0" smtClean="0"/>
              <a:t>th</a:t>
            </a:r>
            <a:r>
              <a:rPr lang="en-US" dirty="0" smtClean="0"/>
              <a:t> session</a:t>
            </a:r>
          </a:p>
          <a:p>
            <a:pPr lvl="1"/>
            <a:r>
              <a:rPr lang="en-US" dirty="0"/>
              <a:t>	</a:t>
            </a:r>
            <a:r>
              <a:rPr lang="en-US" dirty="0" smtClean="0"/>
              <a:t>c) Clean your data and do exploratory analysis  (Due 12</a:t>
            </a:r>
            <a:r>
              <a:rPr lang="en-US" baseline="30000" dirty="0" smtClean="0"/>
              <a:t>th</a:t>
            </a:r>
            <a:r>
              <a:rPr lang="en-US" dirty="0" smtClean="0"/>
              <a:t> session)</a:t>
            </a:r>
          </a:p>
          <a:p>
            <a:pPr lvl="1"/>
            <a:r>
              <a:rPr lang="en-US" dirty="0"/>
              <a:t>	</a:t>
            </a:r>
            <a:r>
              <a:rPr lang="en-US" dirty="0" smtClean="0"/>
              <a:t>d) Detailed </a:t>
            </a:r>
            <a:r>
              <a:rPr lang="en-US" dirty="0" err="1" smtClean="0"/>
              <a:t>iPython</a:t>
            </a:r>
            <a:r>
              <a:rPr lang="en-US" dirty="0" smtClean="0"/>
              <a:t> technical notebook with your models (18</a:t>
            </a:r>
            <a:r>
              <a:rPr lang="en-US" baseline="30000" dirty="0" smtClean="0"/>
              <a:t>th</a:t>
            </a:r>
            <a:r>
              <a:rPr lang="en-US" dirty="0" smtClean="0"/>
              <a:t> session)</a:t>
            </a:r>
          </a:p>
          <a:p>
            <a:pPr lvl="1"/>
            <a:r>
              <a:rPr lang="en-US" dirty="0"/>
              <a:t>	</a:t>
            </a:r>
            <a:r>
              <a:rPr lang="en-US" dirty="0" smtClean="0"/>
              <a:t>e) Present your work (20 minutes presentations) (19</a:t>
            </a:r>
            <a:r>
              <a:rPr lang="en-US" baseline="30000" dirty="0" smtClean="0"/>
              <a:t>th</a:t>
            </a:r>
            <a:r>
              <a:rPr lang="en-US" dirty="0" smtClean="0"/>
              <a:t> and 20</a:t>
            </a:r>
            <a:r>
              <a:rPr lang="en-US" baseline="30000" dirty="0" smtClean="0"/>
              <a:t>th</a:t>
            </a:r>
            <a:r>
              <a:rPr lang="en-US" dirty="0" smtClean="0"/>
              <a:t> sessions)</a:t>
            </a:r>
            <a:endParaRPr lang="en-US" dirty="0"/>
          </a:p>
        </p:txBody>
      </p:sp>
    </p:spTree>
    <p:extLst>
      <p:ext uri="{BB962C8B-B14F-4D97-AF65-F5344CB8AC3E}">
        <p14:creationId xmlns:p14="http://schemas.microsoft.com/office/powerpoint/2010/main" val="340417838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 in the class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Introduction/Basic Stat (2 sessions)</a:t>
            </a:r>
          </a:p>
          <a:p>
            <a:r>
              <a:rPr lang="en-US" dirty="0" smtClean="0"/>
              <a:t>Linear Models (2 sessions)</a:t>
            </a:r>
          </a:p>
          <a:p>
            <a:r>
              <a:rPr lang="en-US" dirty="0" smtClean="0"/>
              <a:t>Model Selection and Regularization (1 session)</a:t>
            </a:r>
          </a:p>
          <a:p>
            <a:r>
              <a:rPr lang="en-US" dirty="0" smtClean="0"/>
              <a:t>Missing Data and Imputation (1 session)</a:t>
            </a:r>
          </a:p>
          <a:p>
            <a:r>
              <a:rPr lang="en-US" dirty="0" smtClean="0"/>
              <a:t>K-Nearest Neighbors (1 session)</a:t>
            </a:r>
          </a:p>
          <a:p>
            <a:r>
              <a:rPr lang="en-US" dirty="0" smtClean="0"/>
              <a:t>Logistic Regression (2 sessions)</a:t>
            </a:r>
          </a:p>
          <a:p>
            <a:r>
              <a:rPr lang="en-US" dirty="0" smtClean="0"/>
              <a:t>In class Team Project (1 session)</a:t>
            </a:r>
          </a:p>
          <a:p>
            <a:r>
              <a:rPr lang="en-US" dirty="0" smtClean="0"/>
              <a:t>Decision Tree CART (1 session)</a:t>
            </a:r>
          </a:p>
          <a:p>
            <a:r>
              <a:rPr lang="en-US" dirty="0" smtClean="0"/>
              <a:t>Bagging, Boosting, Random Forest (1 session)</a:t>
            </a:r>
          </a:p>
          <a:p>
            <a:r>
              <a:rPr lang="en-US" dirty="0" smtClean="0"/>
              <a:t>Natural Language Processing (1 session)</a:t>
            </a:r>
          </a:p>
          <a:p>
            <a:r>
              <a:rPr lang="en-US" dirty="0" smtClean="0"/>
              <a:t>Principal Component Analysis (1 session)</a:t>
            </a:r>
          </a:p>
          <a:p>
            <a:r>
              <a:rPr lang="en-US" dirty="0" smtClean="0"/>
              <a:t>Time series Models (1 session)</a:t>
            </a:r>
          </a:p>
          <a:p>
            <a:r>
              <a:rPr lang="en-US" dirty="0" smtClean="0"/>
              <a:t>Naïve Bayes (1 session)</a:t>
            </a:r>
          </a:p>
          <a:p>
            <a:r>
              <a:rPr lang="en-US" dirty="0" smtClean="0"/>
              <a:t>Flex Session (to be decided)</a:t>
            </a:r>
          </a:p>
          <a:p>
            <a:r>
              <a:rPr lang="en-US" dirty="0" smtClean="0"/>
              <a:t>Ensemble models and summary (1 session)</a:t>
            </a:r>
          </a:p>
          <a:p>
            <a:r>
              <a:rPr lang="en-US" dirty="0" smtClean="0"/>
              <a:t>Project presentations (2 sessions)</a:t>
            </a:r>
          </a:p>
          <a:p>
            <a:pPr marL="114300" indent="0">
              <a:buNone/>
            </a:pPr>
            <a:endParaRPr lang="en-US" dirty="0"/>
          </a:p>
        </p:txBody>
      </p:sp>
    </p:spTree>
    <p:extLst>
      <p:ext uri="{BB962C8B-B14F-4D97-AF65-F5344CB8AC3E}">
        <p14:creationId xmlns:p14="http://schemas.microsoft.com/office/powerpoint/2010/main" val="37980106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Started!</a:t>
            </a:r>
            <a:endParaRPr lang="en-US" dirty="0"/>
          </a:p>
        </p:txBody>
      </p:sp>
      <p:sp>
        <p:nvSpPr>
          <p:cNvPr id="3" name="Content Placeholder 2"/>
          <p:cNvSpPr>
            <a:spLocks noGrp="1"/>
          </p:cNvSpPr>
          <p:nvPr>
            <p:ph idx="1"/>
          </p:nvPr>
        </p:nvSpPr>
        <p:spPr>
          <a:xfrm>
            <a:off x="457200" y="1815823"/>
            <a:ext cx="7620000" cy="4800600"/>
          </a:xfrm>
        </p:spPr>
        <p:txBody>
          <a:bodyPr/>
          <a:lstStyle/>
          <a:p>
            <a:pPr marL="114300" indent="0">
              <a:buNone/>
            </a:pPr>
            <a:r>
              <a:rPr lang="en-US" dirty="0" smtClean="0"/>
              <a:t>Agenda</a:t>
            </a:r>
          </a:p>
          <a:p>
            <a:r>
              <a:rPr lang="en-US" dirty="0" smtClean="0"/>
              <a:t>Supervised – Unsupervised learning</a:t>
            </a:r>
          </a:p>
          <a:p>
            <a:r>
              <a:rPr lang="en-US" dirty="0" smtClean="0"/>
              <a:t>Classification </a:t>
            </a:r>
            <a:r>
              <a:rPr lang="en-US" dirty="0" err="1" smtClean="0"/>
              <a:t>vs</a:t>
            </a:r>
            <a:r>
              <a:rPr lang="en-US" dirty="0" smtClean="0"/>
              <a:t> Regression</a:t>
            </a:r>
          </a:p>
          <a:p>
            <a:r>
              <a:rPr lang="en-US" dirty="0" smtClean="0"/>
              <a:t>Flexibility </a:t>
            </a:r>
            <a:r>
              <a:rPr lang="en-US" dirty="0" err="1" smtClean="0"/>
              <a:t>vs</a:t>
            </a:r>
            <a:r>
              <a:rPr lang="en-US" dirty="0" smtClean="0"/>
              <a:t> Interpretability</a:t>
            </a:r>
          </a:p>
          <a:p>
            <a:r>
              <a:rPr lang="en-US" dirty="0" smtClean="0"/>
              <a:t>Time series </a:t>
            </a:r>
            <a:r>
              <a:rPr lang="en-US" dirty="0" err="1" smtClean="0"/>
              <a:t>vs</a:t>
            </a:r>
            <a:r>
              <a:rPr lang="en-US" dirty="0" smtClean="0"/>
              <a:t> cross-sectional analysis</a:t>
            </a:r>
          </a:p>
          <a:p>
            <a:r>
              <a:rPr lang="en-US" dirty="0" smtClean="0"/>
              <a:t>Parsing data / data dictionary</a:t>
            </a:r>
          </a:p>
          <a:p>
            <a:r>
              <a:rPr lang="en-US" dirty="0" smtClean="0"/>
              <a:t>Intro to </a:t>
            </a:r>
            <a:r>
              <a:rPr lang="en-US" dirty="0" err="1" smtClean="0"/>
              <a:t>Numpy</a:t>
            </a:r>
            <a:r>
              <a:rPr lang="en-US" dirty="0" smtClean="0"/>
              <a:t> and Pandas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98990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a:t>
            </a:r>
            <a:r>
              <a:rPr lang="en-US" dirty="0" err="1" smtClean="0"/>
              <a:t>vs</a:t>
            </a:r>
            <a:r>
              <a:rPr lang="en-US" dirty="0" smtClean="0"/>
              <a:t> Unsupervised Learning</a:t>
            </a:r>
            <a:endParaRPr lang="en-US" dirty="0"/>
          </a:p>
        </p:txBody>
      </p:sp>
      <p:pic>
        <p:nvPicPr>
          <p:cNvPr id="8" name="Content Placeholder 7"/>
          <p:cNvPicPr>
            <a:picLocks noGrp="1" noChangeAspect="1"/>
          </p:cNvPicPr>
          <p:nvPr>
            <p:ph idx="1"/>
          </p:nvPr>
        </p:nvPicPr>
        <p:blipFill rotWithShape="1">
          <a:blip r:embed="rId2"/>
          <a:srcRect t="18726" b="5921"/>
          <a:stretch/>
        </p:blipFill>
        <p:spPr>
          <a:xfrm>
            <a:off x="457200" y="1960308"/>
            <a:ext cx="7620000" cy="4440491"/>
          </a:xfrm>
        </p:spPr>
      </p:pic>
    </p:spTree>
    <p:extLst>
      <p:ext uri="{BB962C8B-B14F-4D97-AF65-F5344CB8AC3E}">
        <p14:creationId xmlns:p14="http://schemas.microsoft.com/office/powerpoint/2010/main" val="17512605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a:t>
            </a:r>
            <a:r>
              <a:rPr lang="en-US" dirty="0" err="1" smtClean="0"/>
              <a:t>vs</a:t>
            </a:r>
            <a:r>
              <a:rPr lang="en-US" dirty="0" smtClean="0"/>
              <a:t> Unsupervised Learning</a:t>
            </a:r>
            <a:endParaRPr lang="en-US" dirty="0"/>
          </a:p>
        </p:txBody>
      </p:sp>
      <p:pic>
        <p:nvPicPr>
          <p:cNvPr id="6" name="Content Placeholder 5"/>
          <p:cNvPicPr>
            <a:picLocks noGrp="1" noChangeAspect="1"/>
          </p:cNvPicPr>
          <p:nvPr>
            <p:ph idx="1"/>
          </p:nvPr>
        </p:nvPicPr>
        <p:blipFill>
          <a:blip r:embed="rId2"/>
          <a:srcRect t="3817" b="3817"/>
          <a:stretch>
            <a:fillRect/>
          </a:stretch>
        </p:blipFill>
        <p:spPr/>
      </p:pic>
    </p:spTree>
    <p:extLst>
      <p:ext uri="{BB962C8B-B14F-4D97-AF65-F5344CB8AC3E}">
        <p14:creationId xmlns:p14="http://schemas.microsoft.com/office/powerpoint/2010/main" val="8442894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 Classification </a:t>
            </a:r>
            <a:r>
              <a:rPr lang="en-US" dirty="0" err="1" smtClean="0"/>
              <a:t>vs</a:t>
            </a:r>
            <a:r>
              <a:rPr lang="en-US" dirty="0" smtClean="0"/>
              <a:t> Regression</a:t>
            </a:r>
            <a:endParaRPr lang="en-US" dirty="0"/>
          </a:p>
        </p:txBody>
      </p:sp>
      <p:pic>
        <p:nvPicPr>
          <p:cNvPr id="6" name="Content Placeholder 5"/>
          <p:cNvPicPr>
            <a:picLocks noGrp="1" noChangeAspect="1"/>
          </p:cNvPicPr>
          <p:nvPr>
            <p:ph idx="1"/>
          </p:nvPr>
        </p:nvPicPr>
        <p:blipFill>
          <a:blip r:embed="rId2"/>
          <a:srcRect l="10317" r="10317"/>
          <a:stretch>
            <a:fillRect/>
          </a:stretch>
        </p:blipFill>
        <p:spPr/>
      </p:pic>
    </p:spTree>
    <p:extLst>
      <p:ext uri="{BB962C8B-B14F-4D97-AF65-F5344CB8AC3E}">
        <p14:creationId xmlns:p14="http://schemas.microsoft.com/office/powerpoint/2010/main" val="28554609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Flexibility </a:t>
            </a:r>
            <a:r>
              <a:rPr lang="en-US" dirty="0" err="1" smtClean="0"/>
              <a:t>vs</a:t>
            </a:r>
            <a:r>
              <a:rPr lang="en-US" dirty="0" smtClean="0"/>
              <a:t> Interpretability</a:t>
            </a:r>
            <a:endParaRPr lang="en-US" dirty="0"/>
          </a:p>
        </p:txBody>
      </p:sp>
      <p:pic>
        <p:nvPicPr>
          <p:cNvPr id="4" name="Content Placeholder 3"/>
          <p:cNvPicPr>
            <a:picLocks noGrp="1" noChangeAspect="1"/>
          </p:cNvPicPr>
          <p:nvPr>
            <p:ph idx="1"/>
          </p:nvPr>
        </p:nvPicPr>
        <p:blipFill rotWithShape="1">
          <a:blip r:embed="rId2"/>
          <a:srcRect t="2070" b="19836"/>
          <a:stretch/>
        </p:blipFill>
        <p:spPr>
          <a:xfrm>
            <a:off x="457200" y="1600200"/>
            <a:ext cx="7620000" cy="3910858"/>
          </a:xfrm>
        </p:spPr>
      </p:pic>
    </p:spTree>
    <p:extLst>
      <p:ext uri="{BB962C8B-B14F-4D97-AF65-F5344CB8AC3E}">
        <p14:creationId xmlns:p14="http://schemas.microsoft.com/office/powerpoint/2010/main" val="32572119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types matter?</a:t>
            </a:r>
            <a:endParaRPr lang="en-US" dirty="0"/>
          </a:p>
        </p:txBody>
      </p:sp>
      <p:sp>
        <p:nvSpPr>
          <p:cNvPr id="3" name="Content Placeholder 2"/>
          <p:cNvSpPr>
            <a:spLocks noGrp="1"/>
          </p:cNvSpPr>
          <p:nvPr>
            <p:ph idx="1"/>
          </p:nvPr>
        </p:nvSpPr>
        <p:spPr/>
        <p:txBody>
          <a:bodyPr>
            <a:normAutofit/>
          </a:bodyPr>
          <a:lstStyle/>
          <a:p>
            <a:r>
              <a:rPr lang="en-US" dirty="0" smtClean="0"/>
              <a:t>Different data types have different limitations and strengths.</a:t>
            </a:r>
          </a:p>
          <a:p>
            <a:r>
              <a:rPr lang="en-US" dirty="0" smtClean="0"/>
              <a:t>Certain types of analyses aren’t possible with certain data types.</a:t>
            </a:r>
          </a:p>
          <a:p>
            <a:pPr algn="just">
              <a:lnSpc>
                <a:spcPct val="90000"/>
              </a:lnSpc>
              <a:defRPr/>
            </a:pPr>
            <a:r>
              <a:rPr lang="en-GB" altLang="en-US" sz="2400" dirty="0">
                <a:solidFill>
                  <a:schemeClr val="tx1">
                    <a:lumMod val="50000"/>
                    <a:lumOff val="50000"/>
                  </a:schemeClr>
                </a:solidFill>
                <a:latin typeface="Times New Roman" pitchFamily="18" charset="0"/>
              </a:rPr>
              <a:t>There are 3 types of data which </a:t>
            </a:r>
            <a:r>
              <a:rPr lang="en-GB" altLang="en-US" sz="2400" dirty="0" smtClean="0">
                <a:solidFill>
                  <a:schemeClr val="tx1">
                    <a:lumMod val="50000"/>
                    <a:lumOff val="50000"/>
                  </a:schemeClr>
                </a:solidFill>
                <a:latin typeface="Times New Roman" pitchFamily="18" charset="0"/>
              </a:rPr>
              <a:t>we may might </a:t>
            </a:r>
            <a:r>
              <a:rPr lang="en-GB" altLang="en-US" sz="2400" dirty="0">
                <a:solidFill>
                  <a:schemeClr val="tx1">
                    <a:lumMod val="50000"/>
                    <a:lumOff val="50000"/>
                  </a:schemeClr>
                </a:solidFill>
                <a:latin typeface="Times New Roman" pitchFamily="18" charset="0"/>
              </a:rPr>
              <a:t>use for analysis:</a:t>
            </a:r>
          </a:p>
          <a:p>
            <a:pPr marL="0" indent="0" algn="just">
              <a:lnSpc>
                <a:spcPct val="90000"/>
              </a:lnSpc>
              <a:buNone/>
              <a:defRPr/>
            </a:pPr>
            <a:endParaRPr lang="en-GB" altLang="en-US" sz="2400" dirty="0">
              <a:solidFill>
                <a:schemeClr val="tx1">
                  <a:lumMod val="50000"/>
                  <a:lumOff val="50000"/>
                </a:schemeClr>
              </a:solidFill>
              <a:latin typeface="Times New Roman" pitchFamily="18" charset="0"/>
            </a:endParaRPr>
          </a:p>
          <a:p>
            <a:pPr>
              <a:lnSpc>
                <a:spcPct val="90000"/>
              </a:lnSpc>
              <a:buNone/>
              <a:defRPr/>
            </a:pPr>
            <a:r>
              <a:rPr lang="en-GB" altLang="en-US" sz="2400" dirty="0">
                <a:solidFill>
                  <a:schemeClr val="tx1">
                    <a:lumMod val="50000"/>
                    <a:lumOff val="50000"/>
                  </a:schemeClr>
                </a:solidFill>
                <a:latin typeface="Times New Roman" pitchFamily="18" charset="0"/>
              </a:rPr>
              <a:t>	1. Time series </a:t>
            </a:r>
            <a:r>
              <a:rPr lang="en-GB" altLang="en-US" sz="2400" dirty="0" smtClean="0">
                <a:solidFill>
                  <a:schemeClr val="tx1">
                    <a:lumMod val="50000"/>
                    <a:lumOff val="50000"/>
                  </a:schemeClr>
                </a:solidFill>
                <a:latin typeface="Times New Roman" pitchFamily="18" charset="0"/>
              </a:rPr>
              <a:t>data: </a:t>
            </a:r>
            <a:r>
              <a:rPr lang="en-GB" sz="2400" u="sng" dirty="0" smtClean="0">
                <a:latin typeface="Times New Roman" charset="0"/>
              </a:rPr>
              <a:t>Time-Series data</a:t>
            </a:r>
            <a:r>
              <a:rPr lang="en-GB" sz="2400" dirty="0" smtClean="0">
                <a:latin typeface="Times New Roman" charset="0"/>
              </a:rPr>
              <a:t> </a:t>
            </a:r>
            <a:r>
              <a:rPr lang="en-GB" sz="2400" dirty="0">
                <a:latin typeface="Times New Roman" charset="0"/>
              </a:rPr>
              <a:t>are data on </a:t>
            </a:r>
            <a:r>
              <a:rPr lang="en-GB" sz="2400" dirty="0" smtClean="0">
                <a:latin typeface="Times New Roman" charset="0"/>
              </a:rPr>
              <a:t>one variable collected </a:t>
            </a:r>
            <a:r>
              <a:rPr lang="en-GB" sz="2400" dirty="0">
                <a:latin typeface="Times New Roman" charset="0"/>
              </a:rPr>
              <a:t>at a single point in time, e.g</a:t>
            </a:r>
            <a:r>
              <a:rPr lang="en-GB" sz="2400" dirty="0" smtClean="0">
                <a:latin typeface="Times New Roman" charset="0"/>
              </a:rPr>
              <a:t>.</a:t>
            </a:r>
            <a:endParaRPr lang="en-GB" altLang="en-US" sz="2400" dirty="0">
              <a:solidFill>
                <a:schemeClr val="tx1">
                  <a:lumMod val="50000"/>
                  <a:lumOff val="50000"/>
                </a:schemeClr>
              </a:solidFill>
              <a:latin typeface="Times New Roman" pitchFamily="18" charset="0"/>
            </a:endParaRPr>
          </a:p>
          <a:p>
            <a:pPr>
              <a:lnSpc>
                <a:spcPct val="90000"/>
              </a:lnSpc>
              <a:buNone/>
              <a:defRPr/>
            </a:pPr>
            <a:r>
              <a:rPr lang="en-GB" altLang="en-US" sz="2400" dirty="0">
                <a:solidFill>
                  <a:schemeClr val="tx1">
                    <a:lumMod val="50000"/>
                    <a:lumOff val="50000"/>
                  </a:schemeClr>
                </a:solidFill>
                <a:latin typeface="Times New Roman" pitchFamily="18" charset="0"/>
              </a:rPr>
              <a:t>	2. Cross-sectional </a:t>
            </a:r>
            <a:r>
              <a:rPr lang="en-GB" altLang="en-US" sz="2400" dirty="0" smtClean="0">
                <a:solidFill>
                  <a:schemeClr val="tx1">
                    <a:lumMod val="50000"/>
                    <a:lumOff val="50000"/>
                  </a:schemeClr>
                </a:solidFill>
                <a:latin typeface="Times New Roman" pitchFamily="18" charset="0"/>
              </a:rPr>
              <a:t>data: </a:t>
            </a:r>
            <a:r>
              <a:rPr lang="en-GB" sz="2400" u="sng" dirty="0">
                <a:latin typeface="Times New Roman" charset="0"/>
              </a:rPr>
              <a:t>Cross-sectional data</a:t>
            </a:r>
            <a:r>
              <a:rPr lang="en-GB" sz="2400" dirty="0">
                <a:latin typeface="Times New Roman" charset="0"/>
              </a:rPr>
              <a:t> are data on one or more variables collected at a single point in time, e.g</a:t>
            </a:r>
            <a:r>
              <a:rPr lang="en-GB" sz="2400" dirty="0" smtClean="0">
                <a:latin typeface="Times New Roman" charset="0"/>
              </a:rPr>
              <a:t>.</a:t>
            </a:r>
            <a:endParaRPr lang="en-GB" altLang="en-US" sz="2400" dirty="0">
              <a:solidFill>
                <a:schemeClr val="tx1">
                  <a:lumMod val="50000"/>
                  <a:lumOff val="50000"/>
                </a:schemeClr>
              </a:solidFill>
              <a:latin typeface="Times New Roman" pitchFamily="18" charset="0"/>
            </a:endParaRPr>
          </a:p>
          <a:p>
            <a:pPr fontAlgn="auto">
              <a:lnSpc>
                <a:spcPct val="90000"/>
              </a:lnSpc>
              <a:spcAft>
                <a:spcPts val="0"/>
              </a:spcAft>
              <a:buFontTx/>
              <a:buNone/>
              <a:defRPr/>
            </a:pPr>
            <a:r>
              <a:rPr lang="en-GB" altLang="en-US" sz="2400" dirty="0">
                <a:solidFill>
                  <a:schemeClr val="tx1">
                    <a:lumMod val="50000"/>
                    <a:lumOff val="50000"/>
                  </a:schemeClr>
                </a:solidFill>
                <a:latin typeface="Times New Roman" pitchFamily="18" charset="0"/>
              </a:rPr>
              <a:t>	3. Panel data, a combination of 1. &amp; 2.</a:t>
            </a:r>
          </a:p>
          <a:p>
            <a:endParaRPr lang="en-US" dirty="0"/>
          </a:p>
        </p:txBody>
      </p:sp>
    </p:spTree>
    <p:extLst>
      <p:ext uri="{BB962C8B-B14F-4D97-AF65-F5344CB8AC3E}">
        <p14:creationId xmlns:p14="http://schemas.microsoft.com/office/powerpoint/2010/main" val="33667646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Cross-Section or Time Series?</a:t>
            </a:r>
            <a:endParaRPr lang="en-US" dirty="0"/>
          </a:p>
        </p:txBody>
      </p:sp>
      <p:sp>
        <p:nvSpPr>
          <p:cNvPr id="3" name="Content Placeholder 2"/>
          <p:cNvSpPr>
            <a:spLocks noGrp="1"/>
          </p:cNvSpPr>
          <p:nvPr>
            <p:ph idx="1"/>
          </p:nvPr>
        </p:nvSpPr>
        <p:spPr/>
        <p:txBody>
          <a:bodyPr/>
          <a:lstStyle/>
          <a:p>
            <a:pPr algn="just"/>
            <a:r>
              <a:rPr lang="en-GB" sz="2400" dirty="0" smtClean="0">
                <a:latin typeface="Times New Roman" charset="0"/>
              </a:rPr>
              <a:t> You would like to find the the </a:t>
            </a:r>
            <a:r>
              <a:rPr lang="en-GB" sz="2400" dirty="0">
                <a:latin typeface="Times New Roman" charset="0"/>
              </a:rPr>
              <a:t>relationship between company size and the return to investing in its </a:t>
            </a:r>
            <a:r>
              <a:rPr lang="en-GB" sz="2400" dirty="0" smtClean="0">
                <a:latin typeface="Times New Roman" charset="0"/>
              </a:rPr>
              <a:t>shares. You survey different company sizes and their corresponding returns. What type of data did you collect?</a:t>
            </a:r>
          </a:p>
          <a:p>
            <a:pPr>
              <a:lnSpc>
                <a:spcPct val="90000"/>
              </a:lnSpc>
              <a:buFontTx/>
              <a:buChar char="-"/>
            </a:pPr>
            <a:r>
              <a:rPr lang="en-GB" sz="2400" dirty="0" smtClean="0">
                <a:latin typeface="Times New Roman" charset="0"/>
              </a:rPr>
              <a:t>You would like to discover how the value of Apple’s stock price has varied when it announced the value of its dividend payment. What type of data will you collect to answer this question?</a:t>
            </a:r>
            <a:endParaRPr lang="en-GB" sz="2400" dirty="0">
              <a:latin typeface="Times New Roman" charset="0"/>
            </a:endParaRPr>
          </a:p>
          <a:p>
            <a:pPr algn="just"/>
            <a:endParaRPr lang="en-GB" sz="2400" dirty="0" smtClean="0">
              <a:latin typeface="Times New Roman" charset="0"/>
            </a:endParaRPr>
          </a:p>
          <a:p>
            <a:pPr algn="just">
              <a:buFontTx/>
              <a:buNone/>
            </a:pPr>
            <a:endParaRPr lang="en-GB" sz="2400" dirty="0">
              <a:latin typeface="Times New Roman" charset="0"/>
            </a:endParaRPr>
          </a:p>
          <a:p>
            <a:endParaRPr lang="en-US" dirty="0"/>
          </a:p>
        </p:txBody>
      </p:sp>
    </p:spTree>
    <p:extLst>
      <p:ext uri="{BB962C8B-B14F-4D97-AF65-F5344CB8AC3E}">
        <p14:creationId xmlns:p14="http://schemas.microsoft.com/office/powerpoint/2010/main" val="36341579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Instructional Team: </a:t>
            </a:r>
          </a:p>
          <a:p>
            <a:pPr lvl="2"/>
            <a:r>
              <a:rPr lang="en-US" dirty="0" err="1" smtClean="0"/>
              <a:t>Hamed</a:t>
            </a:r>
            <a:r>
              <a:rPr lang="en-US" dirty="0" smtClean="0"/>
              <a:t> </a:t>
            </a:r>
            <a:r>
              <a:rPr lang="en-US" dirty="0" err="1" smtClean="0"/>
              <a:t>Hasheminia</a:t>
            </a:r>
            <a:endParaRPr lang="en-US" dirty="0" smtClean="0"/>
          </a:p>
          <a:p>
            <a:pPr lvl="2"/>
            <a:r>
              <a:rPr lang="en-US" dirty="0" smtClean="0"/>
              <a:t>Karla </a:t>
            </a:r>
            <a:r>
              <a:rPr lang="en-US" dirty="0" err="1" smtClean="0"/>
              <a:t>Leibowitz</a:t>
            </a:r>
            <a:endParaRPr lang="en-US" dirty="0" smtClean="0"/>
          </a:p>
          <a:p>
            <a:pPr lvl="2"/>
            <a:r>
              <a:rPr lang="en-US" dirty="0" smtClean="0"/>
              <a:t>Joshua Cano</a:t>
            </a:r>
          </a:p>
          <a:p>
            <a:pPr lvl="8"/>
            <a:endParaRPr lang="en-US" dirty="0"/>
          </a:p>
          <a:p>
            <a:pPr lvl="1"/>
            <a:endParaRPr lang="en-US" dirty="0" smtClean="0"/>
          </a:p>
        </p:txBody>
      </p:sp>
    </p:spTree>
    <p:extLst>
      <p:ext uri="{BB962C8B-B14F-4D97-AF65-F5344CB8AC3E}">
        <p14:creationId xmlns:p14="http://schemas.microsoft.com/office/powerpoint/2010/main" val="3465500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24886" cy="1143000"/>
          </a:xfrm>
        </p:spPr>
        <p:txBody>
          <a:bodyPr/>
          <a:lstStyle/>
          <a:p>
            <a:pPr lvl="0"/>
            <a:r>
              <a:rPr lang="en-US" sz="4800" b="1" dirty="0">
                <a:latin typeface="Oswald"/>
                <a:ea typeface="Oswald"/>
                <a:cs typeface="Oswald"/>
                <a:sym typeface="Oswald"/>
              </a:rPr>
              <a:t>PARSE:  UNDERSTANDING YOUR DATA</a:t>
            </a:r>
            <a:br>
              <a:rPr lang="en-US" sz="4800" b="1" dirty="0">
                <a:latin typeface="Oswald"/>
                <a:ea typeface="Oswald"/>
                <a:cs typeface="Oswald"/>
                <a:sym typeface="Oswald"/>
              </a:rPr>
            </a:br>
            <a:endParaRPr lang="en-US" dirty="0"/>
          </a:p>
        </p:txBody>
      </p:sp>
      <p:sp>
        <p:nvSpPr>
          <p:cNvPr id="3" name="Content Placeholder 2"/>
          <p:cNvSpPr>
            <a:spLocks noGrp="1"/>
          </p:cNvSpPr>
          <p:nvPr>
            <p:ph idx="1"/>
          </p:nvPr>
        </p:nvSpPr>
        <p:spPr/>
        <p:txBody>
          <a:bodyPr>
            <a:normAutofit fontScale="92500" lnSpcReduction="10000"/>
          </a:bodyPr>
          <a:lstStyle/>
          <a:p>
            <a:pPr marL="203200" lvl="0" indent="-25654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You need to understand what you’re working with.</a:t>
            </a:r>
          </a:p>
          <a:p>
            <a:pPr lvl="0">
              <a:spcBef>
                <a:spcPts val="0"/>
              </a:spcBef>
              <a:buNone/>
            </a:pPr>
            <a:endParaRPr lang="en-US" sz="2800" dirty="0">
              <a:solidFill>
                <a:schemeClr val="dk1"/>
              </a:solidFill>
              <a:latin typeface="Georgia"/>
              <a:ea typeface="Georgia"/>
              <a:cs typeface="Georgia"/>
              <a:sym typeface="Georgia"/>
            </a:endParaRPr>
          </a:p>
          <a:p>
            <a:pPr marL="203200" lvl="0" indent="-25654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To better understand your data</a:t>
            </a:r>
          </a:p>
          <a:p>
            <a:pPr lvl="0">
              <a:spcBef>
                <a:spcPts val="0"/>
              </a:spcBef>
              <a:buNone/>
            </a:pPr>
            <a:endParaRPr lang="en-US" sz="2800" dirty="0">
              <a:solidFill>
                <a:schemeClr val="dk1"/>
              </a:solidFill>
              <a:latin typeface="Georgia"/>
              <a:ea typeface="Georgia"/>
              <a:cs typeface="Georgia"/>
              <a:sym typeface="Georgia"/>
            </a:endParaRPr>
          </a:p>
          <a:p>
            <a:pPr lvl="1">
              <a:spcBef>
                <a:spcPts val="0"/>
              </a:spcBef>
              <a:buClr>
                <a:schemeClr val="dk1"/>
              </a:buClr>
              <a:buSzPct val="100000"/>
              <a:buFont typeface="Georgia"/>
            </a:pPr>
            <a:r>
              <a:rPr lang="en-US" sz="2800" dirty="0">
                <a:solidFill>
                  <a:schemeClr val="dk1"/>
                </a:solidFill>
                <a:latin typeface="Georgia"/>
                <a:ea typeface="Georgia"/>
                <a:cs typeface="Georgia"/>
                <a:sym typeface="Georgia"/>
              </a:rPr>
              <a:t>Create or review the data dictionary</a:t>
            </a:r>
          </a:p>
          <a:p>
            <a:pPr lvl="0">
              <a:spcBef>
                <a:spcPts val="0"/>
              </a:spcBef>
              <a:buNone/>
            </a:pPr>
            <a:endParaRPr lang="en-US" sz="2800" dirty="0">
              <a:solidFill>
                <a:schemeClr val="dk1"/>
              </a:solidFill>
              <a:latin typeface="Georgia"/>
              <a:ea typeface="Georgia"/>
              <a:cs typeface="Georgia"/>
              <a:sym typeface="Georgia"/>
            </a:endParaRPr>
          </a:p>
          <a:p>
            <a:pPr lvl="1">
              <a:spcBef>
                <a:spcPts val="0"/>
              </a:spcBef>
              <a:buClr>
                <a:schemeClr val="dk1"/>
              </a:buClr>
              <a:buSzPct val="100000"/>
              <a:buFont typeface="Georgia"/>
            </a:pPr>
            <a:r>
              <a:rPr lang="en-US" sz="2800" dirty="0">
                <a:solidFill>
                  <a:schemeClr val="dk1"/>
                </a:solidFill>
                <a:latin typeface="Georgia"/>
                <a:ea typeface="Georgia"/>
                <a:cs typeface="Georgia"/>
                <a:sym typeface="Georgia"/>
              </a:rPr>
              <a:t>Perform exploratory surface analysis</a:t>
            </a:r>
          </a:p>
          <a:p>
            <a:pPr lvl="0">
              <a:spcBef>
                <a:spcPts val="0"/>
              </a:spcBef>
              <a:buNone/>
            </a:pPr>
            <a:endParaRPr lang="en-US" sz="2800" dirty="0">
              <a:solidFill>
                <a:schemeClr val="dk1"/>
              </a:solidFill>
              <a:latin typeface="Georgia"/>
              <a:ea typeface="Georgia"/>
              <a:cs typeface="Georgia"/>
              <a:sym typeface="Georgia"/>
            </a:endParaRPr>
          </a:p>
          <a:p>
            <a:pPr lvl="1">
              <a:spcBef>
                <a:spcPts val="0"/>
              </a:spcBef>
              <a:buClr>
                <a:schemeClr val="dk1"/>
              </a:buClr>
              <a:buSzPct val="100000"/>
              <a:buFont typeface="Georgia"/>
            </a:pPr>
            <a:r>
              <a:rPr lang="en-US" sz="2800" dirty="0">
                <a:solidFill>
                  <a:schemeClr val="dk1"/>
                </a:solidFill>
                <a:latin typeface="Georgia"/>
                <a:ea typeface="Georgia"/>
                <a:cs typeface="Georgia"/>
                <a:sym typeface="Georgia"/>
              </a:rPr>
              <a:t>Describe data structure and information being collected</a:t>
            </a:r>
          </a:p>
          <a:p>
            <a:pPr lvl="0">
              <a:spcBef>
                <a:spcPts val="0"/>
              </a:spcBef>
              <a:buNone/>
            </a:pPr>
            <a:endParaRPr lang="en-US" sz="2800" dirty="0">
              <a:solidFill>
                <a:schemeClr val="dk1"/>
              </a:solidFill>
              <a:latin typeface="Georgia"/>
              <a:ea typeface="Georgia"/>
              <a:cs typeface="Georgia"/>
              <a:sym typeface="Georgia"/>
            </a:endParaRPr>
          </a:p>
          <a:p>
            <a:pPr lvl="1">
              <a:spcBef>
                <a:spcPts val="0"/>
              </a:spcBef>
              <a:buClr>
                <a:schemeClr val="dk1"/>
              </a:buClr>
              <a:buSzPct val="100000"/>
              <a:buFont typeface="Georgia"/>
            </a:pPr>
            <a:r>
              <a:rPr lang="en-US" sz="2800" dirty="0">
                <a:solidFill>
                  <a:schemeClr val="dk1"/>
                </a:solidFill>
                <a:latin typeface="Georgia"/>
                <a:ea typeface="Georgia"/>
                <a:cs typeface="Georgia"/>
                <a:sym typeface="Georgia"/>
              </a:rPr>
              <a:t>Explore variables and data types</a:t>
            </a:r>
          </a:p>
          <a:p>
            <a:endParaRPr lang="en-US" dirty="0"/>
          </a:p>
        </p:txBody>
      </p:sp>
    </p:spTree>
    <p:extLst>
      <p:ext uri="{BB962C8B-B14F-4D97-AF65-F5344CB8AC3E}">
        <p14:creationId xmlns:p14="http://schemas.microsoft.com/office/powerpoint/2010/main" val="6891957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9031235" cy="2001379"/>
          </a:xfrm>
        </p:spPr>
        <p:txBody>
          <a:bodyPr/>
          <a:lstStyle/>
          <a:p>
            <a:pPr lvl="0"/>
            <a:r>
              <a:rPr lang="en-US" sz="4800" b="1" dirty="0">
                <a:latin typeface="Oswald"/>
                <a:ea typeface="Oswald"/>
                <a:cs typeface="Oswald"/>
                <a:sym typeface="Oswald"/>
              </a:rPr>
              <a:t>INTRO TO DATA DICTIONARIES AND DOCUMENTATION</a:t>
            </a:r>
            <a:br>
              <a:rPr lang="en-US" sz="4800" b="1" dirty="0">
                <a:latin typeface="Oswald"/>
                <a:ea typeface="Oswald"/>
                <a:cs typeface="Oswald"/>
                <a:sym typeface="Oswald"/>
              </a:rPr>
            </a:br>
            <a:endParaRPr lang="en-US" dirty="0"/>
          </a:p>
        </p:txBody>
      </p:sp>
      <p:sp>
        <p:nvSpPr>
          <p:cNvPr id="3" name="Content Placeholder 2"/>
          <p:cNvSpPr>
            <a:spLocks noGrp="1"/>
          </p:cNvSpPr>
          <p:nvPr>
            <p:ph idx="1"/>
          </p:nvPr>
        </p:nvSpPr>
        <p:spPr>
          <a:xfrm>
            <a:off x="457200" y="2012478"/>
            <a:ext cx="7620000" cy="4388321"/>
          </a:xfrm>
        </p:spPr>
        <p:txBody>
          <a:bodyPr>
            <a:normAutofit fontScale="85000" lnSpcReduction="10000"/>
          </a:bodyPr>
          <a:lstStyle/>
          <a:p>
            <a:pPr lvl="0">
              <a:spcBef>
                <a:spcPts val="0"/>
              </a:spcBef>
              <a:buSzPct val="39285"/>
              <a:buNone/>
            </a:pPr>
            <a:endParaRPr lang="en-US" sz="2800" dirty="0">
              <a:solidFill>
                <a:schemeClr val="dk1"/>
              </a:solidFill>
              <a:latin typeface="Georgia"/>
              <a:ea typeface="Georgia"/>
              <a:cs typeface="Georgia"/>
              <a:sym typeface="Georgia"/>
            </a:endParaRPr>
          </a:p>
          <a:p>
            <a:pPr marL="203200" lvl="0" indent="-25654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Data dictionaries help judge the quality of the data.</a:t>
            </a:r>
          </a:p>
          <a:p>
            <a:pPr lvl="0">
              <a:spcBef>
                <a:spcPts val="0"/>
              </a:spcBef>
              <a:buNone/>
            </a:pPr>
            <a:endParaRPr lang="en-US" sz="2800" dirty="0">
              <a:solidFill>
                <a:schemeClr val="dk1"/>
              </a:solidFill>
              <a:latin typeface="Georgia"/>
              <a:ea typeface="Georgia"/>
              <a:cs typeface="Georgia"/>
              <a:sym typeface="Georgia"/>
            </a:endParaRPr>
          </a:p>
          <a:p>
            <a:pPr marL="203200" lvl="0" indent="-25654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They also help understand how it’s coded.</a:t>
            </a:r>
          </a:p>
          <a:p>
            <a:pPr lvl="0">
              <a:spcBef>
                <a:spcPts val="0"/>
              </a:spcBef>
              <a:buNone/>
            </a:pPr>
            <a:endParaRPr lang="en-US" sz="2800" dirty="0">
              <a:solidFill>
                <a:schemeClr val="dk1"/>
              </a:solidFill>
              <a:latin typeface="Georgia"/>
              <a:ea typeface="Georgia"/>
              <a:cs typeface="Georgia"/>
              <a:sym typeface="Georgia"/>
            </a:endParaRPr>
          </a:p>
          <a:p>
            <a:pPr lvl="1">
              <a:spcBef>
                <a:spcPts val="0"/>
              </a:spcBef>
              <a:buClr>
                <a:schemeClr val="dk1"/>
              </a:buClr>
              <a:buSzPct val="100000"/>
              <a:buFont typeface="Georgia"/>
            </a:pPr>
            <a:r>
              <a:rPr lang="en-US" sz="2800" dirty="0">
                <a:solidFill>
                  <a:schemeClr val="dk1"/>
                </a:solidFill>
                <a:latin typeface="Georgia"/>
                <a:ea typeface="Georgia"/>
                <a:cs typeface="Georgia"/>
                <a:sym typeface="Georgia"/>
              </a:rPr>
              <a:t>Does gender = 1 mean female or male?</a:t>
            </a:r>
          </a:p>
          <a:p>
            <a:pPr lvl="0">
              <a:spcBef>
                <a:spcPts val="0"/>
              </a:spcBef>
              <a:buNone/>
            </a:pPr>
            <a:endParaRPr lang="en-US" sz="2800" dirty="0">
              <a:solidFill>
                <a:schemeClr val="dk1"/>
              </a:solidFill>
              <a:latin typeface="Georgia"/>
              <a:ea typeface="Georgia"/>
              <a:cs typeface="Georgia"/>
              <a:sym typeface="Georgia"/>
            </a:endParaRPr>
          </a:p>
          <a:p>
            <a:pPr lvl="1">
              <a:spcBef>
                <a:spcPts val="0"/>
              </a:spcBef>
              <a:buClr>
                <a:schemeClr val="dk1"/>
              </a:buClr>
              <a:buSzPct val="100000"/>
              <a:buFont typeface="Georgia"/>
            </a:pPr>
            <a:r>
              <a:rPr lang="en-US" sz="2800" dirty="0">
                <a:solidFill>
                  <a:schemeClr val="dk1"/>
                </a:solidFill>
                <a:latin typeface="Georgia"/>
                <a:ea typeface="Georgia"/>
                <a:cs typeface="Georgia"/>
                <a:sym typeface="Georgia"/>
              </a:rPr>
              <a:t>Is the currency dollars or euros?</a:t>
            </a:r>
          </a:p>
          <a:p>
            <a:pPr lvl="0">
              <a:spcBef>
                <a:spcPts val="0"/>
              </a:spcBef>
              <a:buNone/>
            </a:pPr>
            <a:endParaRPr lang="en-US" sz="2800" dirty="0">
              <a:solidFill>
                <a:schemeClr val="dk1"/>
              </a:solidFill>
              <a:latin typeface="Georgia"/>
              <a:ea typeface="Georgia"/>
              <a:cs typeface="Georgia"/>
              <a:sym typeface="Georgia"/>
            </a:endParaRPr>
          </a:p>
          <a:p>
            <a:pPr marL="203200" lvl="0" indent="-25654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Data dictionaries help identify any requirements, assumptions, and constraints of the data.</a:t>
            </a:r>
          </a:p>
          <a:p>
            <a:pPr lvl="0">
              <a:spcBef>
                <a:spcPts val="0"/>
              </a:spcBef>
              <a:buNone/>
            </a:pPr>
            <a:endParaRPr lang="en-US" sz="2800" dirty="0">
              <a:solidFill>
                <a:schemeClr val="dk1"/>
              </a:solidFill>
              <a:latin typeface="Georgia"/>
              <a:ea typeface="Georgia"/>
              <a:cs typeface="Georgia"/>
              <a:sym typeface="Georgia"/>
            </a:endParaRPr>
          </a:p>
          <a:p>
            <a:pPr marL="203200" lvl="0" indent="-25654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They make it easier to share data.</a:t>
            </a:r>
          </a:p>
          <a:p>
            <a:endParaRPr lang="en-US" dirty="0"/>
          </a:p>
        </p:txBody>
      </p:sp>
    </p:spTree>
    <p:extLst>
      <p:ext uri="{BB962C8B-B14F-4D97-AF65-F5344CB8AC3E}">
        <p14:creationId xmlns:p14="http://schemas.microsoft.com/office/powerpoint/2010/main" val="33706570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473"/>
            <a:ext cx="8312414" cy="1857631"/>
          </a:xfrm>
        </p:spPr>
        <p:txBody>
          <a:bodyPr/>
          <a:lstStyle/>
          <a:p>
            <a:pPr lvl="0"/>
            <a:r>
              <a:rPr lang="en-US" sz="2400" b="1" dirty="0">
                <a:latin typeface="Oswald"/>
                <a:ea typeface="Oswald"/>
                <a:cs typeface="Oswald"/>
                <a:sym typeface="Oswald"/>
              </a:rPr>
              <a:t>DATA DICTIONARY EXAMPLE:  KAGGLE TITANIC DATA</a:t>
            </a:r>
            <a:r>
              <a:rPr lang="en-US" sz="4800" b="1" dirty="0">
                <a:latin typeface="Oswald"/>
                <a:ea typeface="Oswald"/>
                <a:cs typeface="Oswald"/>
                <a:sym typeface="Oswald"/>
              </a:rPr>
              <a:t/>
            </a:r>
            <a:br>
              <a:rPr lang="en-US" sz="4800" b="1" dirty="0">
                <a:latin typeface="Oswald"/>
                <a:ea typeface="Oswald"/>
                <a:cs typeface="Oswald"/>
                <a:sym typeface="Oswald"/>
              </a:rPr>
            </a:br>
            <a:endParaRPr lang="en-US" dirty="0"/>
          </a:p>
        </p:txBody>
      </p:sp>
      <p:sp>
        <p:nvSpPr>
          <p:cNvPr id="3" name="Content Placeholder 2"/>
          <p:cNvSpPr>
            <a:spLocks noGrp="1"/>
          </p:cNvSpPr>
          <p:nvPr>
            <p:ph idx="1"/>
          </p:nvPr>
        </p:nvSpPr>
        <p:spPr/>
        <p:txBody>
          <a:bodyPr/>
          <a:lstStyle/>
          <a:p>
            <a:endParaRPr lang="en-US"/>
          </a:p>
        </p:txBody>
      </p:sp>
      <p:pic>
        <p:nvPicPr>
          <p:cNvPr id="4" name="Shape 500"/>
          <p:cNvPicPr preferRelativeResize="0"/>
          <p:nvPr/>
        </p:nvPicPr>
        <p:blipFill>
          <a:blip r:embed="rId2">
            <a:alphaModFix/>
          </a:blip>
          <a:stretch>
            <a:fillRect/>
          </a:stretch>
        </p:blipFill>
        <p:spPr>
          <a:xfrm>
            <a:off x="1210250" y="499251"/>
            <a:ext cx="5546666" cy="6358749"/>
          </a:xfrm>
          <a:prstGeom prst="rect">
            <a:avLst/>
          </a:prstGeom>
          <a:noFill/>
          <a:ln>
            <a:noFill/>
          </a:ln>
        </p:spPr>
      </p:pic>
    </p:spTree>
    <p:extLst>
      <p:ext uri="{BB962C8B-B14F-4D97-AF65-F5344CB8AC3E}">
        <p14:creationId xmlns:p14="http://schemas.microsoft.com/office/powerpoint/2010/main" val="399886568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9410"/>
            <a:ext cx="7620000" cy="1143000"/>
          </a:xfrm>
        </p:spPr>
        <p:txBody>
          <a:bodyPr/>
          <a:lstStyle/>
          <a:p>
            <a:pPr lvl="0"/>
            <a:r>
              <a:rPr lang="en-US" sz="4800" b="1" dirty="0">
                <a:solidFill>
                  <a:srgbClr val="A9A57C"/>
                </a:solidFill>
                <a:latin typeface="Oswald"/>
                <a:ea typeface="Oswald"/>
                <a:cs typeface="Oswald"/>
                <a:sym typeface="Oswald"/>
              </a:rPr>
              <a:t>NUMPY AND PANDAS INTRO</a:t>
            </a:r>
            <a:br>
              <a:rPr lang="en-US" sz="4800" b="1" dirty="0">
                <a:solidFill>
                  <a:srgbClr val="A9A57C"/>
                </a:solidFill>
                <a:latin typeface="Oswald"/>
                <a:ea typeface="Oswald"/>
                <a:cs typeface="Oswald"/>
                <a:sym typeface="Oswald"/>
              </a:rPr>
            </a:br>
            <a:endParaRPr lang="en-US" dirty="0">
              <a:solidFill>
                <a:srgbClr val="A9A57C"/>
              </a:solidFill>
            </a:endParaRPr>
          </a:p>
        </p:txBody>
      </p:sp>
    </p:spTree>
    <p:extLst>
      <p:ext uri="{BB962C8B-B14F-4D97-AF65-F5344CB8AC3E}">
        <p14:creationId xmlns:p14="http://schemas.microsoft.com/office/powerpoint/2010/main" val="18461357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body" idx="1"/>
          </p:nvPr>
        </p:nvSpPr>
        <p:spPr>
          <a:xfrm>
            <a:off x="446489" y="1214085"/>
            <a:ext cx="8251031" cy="3578086"/>
          </a:xfrm>
          <a:prstGeom prst="rect">
            <a:avLst/>
          </a:prstGeom>
          <a:noFill/>
          <a:ln>
            <a:noFill/>
          </a:ln>
        </p:spPr>
        <p:txBody>
          <a:bodyPr lIns="0" tIns="0" rIns="0" bIns="0" anchor="t" anchorCtr="0">
            <a:noAutofit/>
          </a:bodyPr>
          <a:lstStyle/>
          <a:p>
            <a:pPr>
              <a:buNone/>
            </a:pPr>
            <a:endParaRPr dirty="0">
              <a:latin typeface="Georgia"/>
              <a:ea typeface="Georgia"/>
              <a:cs typeface="Georgia"/>
              <a:sym typeface="Georgia"/>
            </a:endParaRPr>
          </a:p>
          <a:p>
            <a:pPr marL="160101" indent="-202128">
              <a:buSzPct val="100000"/>
              <a:buFont typeface="Georgia"/>
              <a:buChar char="‣"/>
            </a:pPr>
            <a:r>
              <a:rPr lang="en-US" dirty="0">
                <a:latin typeface="Georgia"/>
                <a:ea typeface="Georgia"/>
                <a:cs typeface="Georgia"/>
                <a:sym typeface="Georgia"/>
              </a:rPr>
              <a:t>What are </a:t>
            </a:r>
            <a:r>
              <a:rPr lang="en-US" dirty="0" err="1">
                <a:latin typeface="Georgia"/>
                <a:ea typeface="Georgia"/>
                <a:cs typeface="Georgia"/>
                <a:sym typeface="Georgia"/>
              </a:rPr>
              <a:t>Numpy</a:t>
            </a:r>
            <a:r>
              <a:rPr lang="en-US" dirty="0">
                <a:latin typeface="Georgia"/>
                <a:ea typeface="Georgia"/>
                <a:cs typeface="Georgia"/>
                <a:sym typeface="Georgia"/>
              </a:rPr>
              <a:t> and Pandas?  Python packages</a:t>
            </a:r>
          </a:p>
          <a:p>
            <a:pPr>
              <a:buNone/>
            </a:pPr>
            <a:endParaRPr dirty="0">
              <a:latin typeface="Georgia"/>
              <a:ea typeface="Georgia"/>
              <a:cs typeface="Georgia"/>
              <a:sym typeface="Georgia"/>
            </a:endParaRPr>
          </a:p>
          <a:p>
            <a:pPr marL="160101" indent="-202128">
              <a:buSzPct val="100000"/>
              <a:buFont typeface="Georgia"/>
              <a:buChar char="‣"/>
            </a:pPr>
            <a:r>
              <a:rPr lang="en-US" dirty="0" smtClean="0">
                <a:latin typeface="Georgia"/>
                <a:ea typeface="Georgia"/>
                <a:cs typeface="Georgia"/>
                <a:sym typeface="Georgia"/>
              </a:rPr>
              <a:t>Pandas </a:t>
            </a:r>
            <a:r>
              <a:rPr lang="en-US" dirty="0">
                <a:latin typeface="Georgia"/>
                <a:ea typeface="Georgia"/>
                <a:cs typeface="Georgia"/>
                <a:sym typeface="Georgia"/>
              </a:rPr>
              <a:t>is built on </a:t>
            </a:r>
            <a:r>
              <a:rPr lang="en-US" dirty="0" err="1">
                <a:latin typeface="Georgia"/>
                <a:ea typeface="Georgia"/>
                <a:cs typeface="Georgia"/>
                <a:sym typeface="Georgia"/>
              </a:rPr>
              <a:t>Numpy</a:t>
            </a:r>
            <a:r>
              <a:rPr lang="en-US" dirty="0">
                <a:latin typeface="Georgia"/>
                <a:ea typeface="Georgia"/>
                <a:cs typeface="Georgia"/>
                <a:sym typeface="Georgia"/>
              </a:rPr>
              <a:t>.</a:t>
            </a:r>
          </a:p>
          <a:p>
            <a:pPr>
              <a:buNone/>
            </a:pPr>
            <a:endParaRPr dirty="0">
              <a:latin typeface="Georgia"/>
              <a:ea typeface="Georgia"/>
              <a:cs typeface="Georgia"/>
              <a:sym typeface="Georgia"/>
            </a:endParaRPr>
          </a:p>
          <a:p>
            <a:pPr marL="160101" indent="-202128">
              <a:buSzPct val="100000"/>
              <a:buFont typeface="Georgia"/>
              <a:buChar char="‣"/>
            </a:pPr>
            <a:r>
              <a:rPr lang="en-US" dirty="0" err="1">
                <a:latin typeface="Georgia"/>
                <a:ea typeface="Georgia"/>
                <a:cs typeface="Georgia"/>
                <a:sym typeface="Georgia"/>
              </a:rPr>
              <a:t>Numpy</a:t>
            </a:r>
            <a:r>
              <a:rPr lang="en-US" dirty="0">
                <a:latin typeface="Georgia"/>
                <a:ea typeface="Georgia"/>
                <a:cs typeface="Georgia"/>
                <a:sym typeface="Georgia"/>
              </a:rPr>
              <a:t> uses arrays </a:t>
            </a:r>
            <a:r>
              <a:rPr lang="en-US" dirty="0" smtClean="0">
                <a:latin typeface="Georgia"/>
                <a:ea typeface="Georgia"/>
                <a:cs typeface="Georgia"/>
                <a:sym typeface="Georgia"/>
              </a:rPr>
              <a:t>to </a:t>
            </a:r>
            <a:r>
              <a:rPr lang="en-US" dirty="0">
                <a:latin typeface="Georgia"/>
                <a:ea typeface="Georgia"/>
                <a:cs typeface="Georgia"/>
                <a:sym typeface="Georgia"/>
              </a:rPr>
              <a:t>do basic math and slice and index data.</a:t>
            </a:r>
          </a:p>
          <a:p>
            <a:pPr>
              <a:buNone/>
            </a:pPr>
            <a:endParaRPr dirty="0">
              <a:latin typeface="Georgia"/>
              <a:ea typeface="Georgia"/>
              <a:cs typeface="Georgia"/>
              <a:sym typeface="Georgia"/>
            </a:endParaRPr>
          </a:p>
          <a:p>
            <a:pPr marL="160101" indent="-202128">
              <a:buSzPct val="100000"/>
              <a:buFont typeface="Georgia"/>
              <a:buChar char="‣"/>
            </a:pPr>
            <a:r>
              <a:rPr lang="en-US" dirty="0">
                <a:latin typeface="Georgia"/>
                <a:ea typeface="Georgia"/>
                <a:cs typeface="Georgia"/>
                <a:sym typeface="Georgia"/>
              </a:rPr>
              <a:t>Pandas uses a data structure called a </a:t>
            </a:r>
            <a:r>
              <a:rPr lang="en-US" dirty="0" err="1">
                <a:latin typeface="Georgia"/>
                <a:ea typeface="Georgia"/>
                <a:cs typeface="Georgia"/>
                <a:sym typeface="Georgia"/>
              </a:rPr>
              <a:t>Dataframe</a:t>
            </a:r>
            <a:r>
              <a:rPr lang="en-US" dirty="0">
                <a:latin typeface="Georgia"/>
                <a:ea typeface="Georgia"/>
                <a:cs typeface="Georgia"/>
                <a:sym typeface="Georgia"/>
              </a:rPr>
              <a:t>.</a:t>
            </a:r>
          </a:p>
          <a:p>
            <a:pPr>
              <a:buNone/>
            </a:pPr>
            <a:endParaRPr dirty="0">
              <a:latin typeface="Georgia"/>
              <a:ea typeface="Georgia"/>
              <a:cs typeface="Georgia"/>
              <a:sym typeface="Georgia"/>
            </a:endParaRPr>
          </a:p>
          <a:p>
            <a:pPr marL="160101" indent="-202128">
              <a:buSzPct val="100000"/>
              <a:buFont typeface="Georgia"/>
              <a:buChar char="‣"/>
            </a:pPr>
            <a:r>
              <a:rPr lang="en-US" dirty="0" err="1">
                <a:latin typeface="Georgia"/>
                <a:ea typeface="Georgia"/>
                <a:cs typeface="Georgia"/>
                <a:sym typeface="Georgia"/>
              </a:rPr>
              <a:t>Dataframes</a:t>
            </a:r>
            <a:r>
              <a:rPr lang="en-US" dirty="0">
                <a:latin typeface="Georgia"/>
                <a:ea typeface="Georgia"/>
                <a:cs typeface="Georgia"/>
                <a:sym typeface="Georgia"/>
              </a:rPr>
              <a:t> are similar to Excel tables; they contain rows and columns.</a:t>
            </a:r>
          </a:p>
          <a:p>
            <a:pPr>
              <a:buNone/>
            </a:pPr>
            <a:endParaRPr dirty="0">
              <a:latin typeface="Georgia"/>
              <a:ea typeface="Georgia"/>
              <a:cs typeface="Georgia"/>
              <a:sym typeface="Georgia"/>
            </a:endParaRPr>
          </a:p>
        </p:txBody>
      </p:sp>
      <p:sp>
        <p:nvSpPr>
          <p:cNvPr id="512" name="Shape 512"/>
          <p:cNvSpPr/>
          <p:nvPr/>
        </p:nvSpPr>
        <p:spPr>
          <a:xfrm>
            <a:off x="446485" y="691763"/>
            <a:ext cx="5429320" cy="405423"/>
          </a:xfrm>
          <a:prstGeom prst="rect">
            <a:avLst/>
          </a:prstGeom>
          <a:noFill/>
          <a:ln>
            <a:noFill/>
          </a:ln>
        </p:spPr>
        <p:txBody>
          <a:bodyPr lIns="0" tIns="0" rIns="0" bIns="0" anchor="t" anchorCtr="0">
            <a:noAutofit/>
          </a:bodyPr>
          <a:lstStyle/>
          <a:p>
            <a:pPr>
              <a:buSzPct val="25000"/>
            </a:pPr>
            <a:r>
              <a:rPr lang="en-US" sz="2500" b="1">
                <a:latin typeface="Oswald"/>
                <a:ea typeface="Oswald"/>
                <a:cs typeface="Oswald"/>
                <a:sym typeface="Oswald"/>
              </a:rPr>
              <a:t>NUMPY AND PANDAS INTRO</a:t>
            </a:r>
          </a:p>
        </p:txBody>
      </p:sp>
    </p:spTree>
    <p:extLst>
      <p:ext uri="{BB962C8B-B14F-4D97-AF65-F5344CB8AC3E}">
        <p14:creationId xmlns:p14="http://schemas.microsoft.com/office/powerpoint/2010/main" val="178620980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body" idx="1"/>
          </p:nvPr>
        </p:nvSpPr>
        <p:spPr>
          <a:xfrm>
            <a:off x="446489" y="1214085"/>
            <a:ext cx="8251031" cy="3578086"/>
          </a:xfrm>
          <a:prstGeom prst="rect">
            <a:avLst/>
          </a:prstGeom>
          <a:noFill/>
          <a:ln>
            <a:noFill/>
          </a:ln>
        </p:spPr>
        <p:txBody>
          <a:bodyPr lIns="0" tIns="0" rIns="0" bIns="0" anchor="t" anchorCtr="0">
            <a:noAutofit/>
          </a:bodyPr>
          <a:lstStyle/>
          <a:p>
            <a:pPr>
              <a:buNone/>
            </a:pPr>
            <a:endParaRPr>
              <a:latin typeface="Georgia"/>
              <a:ea typeface="Georgia"/>
              <a:cs typeface="Georgia"/>
              <a:sym typeface="Georgia"/>
            </a:endParaRPr>
          </a:p>
        </p:txBody>
      </p:sp>
      <p:sp>
        <p:nvSpPr>
          <p:cNvPr id="518" name="Shape 518"/>
          <p:cNvSpPr/>
          <p:nvPr/>
        </p:nvSpPr>
        <p:spPr>
          <a:xfrm>
            <a:off x="446485" y="691763"/>
            <a:ext cx="5429320" cy="405423"/>
          </a:xfrm>
          <a:prstGeom prst="rect">
            <a:avLst/>
          </a:prstGeom>
          <a:noFill/>
          <a:ln>
            <a:noFill/>
          </a:ln>
        </p:spPr>
        <p:txBody>
          <a:bodyPr lIns="0" tIns="0" rIns="0" bIns="0" anchor="t" anchorCtr="0">
            <a:noAutofit/>
          </a:bodyPr>
          <a:lstStyle/>
          <a:p>
            <a:pPr>
              <a:buSzPct val="25000"/>
            </a:pPr>
            <a:r>
              <a:rPr lang="en-US" sz="2500" b="1">
                <a:latin typeface="Oswald"/>
                <a:ea typeface="Oswald"/>
                <a:cs typeface="Oswald"/>
                <a:sym typeface="Oswald"/>
              </a:rPr>
              <a:t>NUMPY AND PANDAS INTRO</a:t>
            </a:r>
          </a:p>
        </p:txBody>
      </p:sp>
      <p:pic>
        <p:nvPicPr>
          <p:cNvPr id="519" name="Shape 519"/>
          <p:cNvPicPr preferRelativeResize="0"/>
          <p:nvPr/>
        </p:nvPicPr>
        <p:blipFill>
          <a:blip r:embed="rId3">
            <a:alphaModFix/>
          </a:blip>
          <a:stretch>
            <a:fillRect/>
          </a:stretch>
        </p:blipFill>
        <p:spPr>
          <a:xfrm>
            <a:off x="1960067" y="1246367"/>
            <a:ext cx="5223867" cy="4365266"/>
          </a:xfrm>
          <a:prstGeom prst="rect">
            <a:avLst/>
          </a:prstGeom>
          <a:noFill/>
          <a:ln>
            <a:noFill/>
          </a:ln>
        </p:spPr>
      </p:pic>
    </p:spTree>
    <p:extLst>
      <p:ext uri="{BB962C8B-B14F-4D97-AF65-F5344CB8AC3E}">
        <p14:creationId xmlns:p14="http://schemas.microsoft.com/office/powerpoint/2010/main" val="112881726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446489" y="1214085"/>
            <a:ext cx="8251031" cy="3578086"/>
          </a:xfrm>
          <a:prstGeom prst="rect">
            <a:avLst/>
          </a:prstGeom>
          <a:noFill/>
          <a:ln>
            <a:noFill/>
          </a:ln>
        </p:spPr>
        <p:txBody>
          <a:bodyPr lIns="0" tIns="0" rIns="0" bIns="0" anchor="t" anchorCtr="0">
            <a:noAutofit/>
          </a:bodyPr>
          <a:lstStyle/>
          <a:p>
            <a:pPr>
              <a:buNone/>
            </a:pPr>
            <a:endParaRPr dirty="0">
              <a:latin typeface="Georgia"/>
              <a:ea typeface="Georgia"/>
              <a:cs typeface="Georgia"/>
              <a:sym typeface="Georgia"/>
            </a:endParaRPr>
          </a:p>
          <a:p>
            <a:pPr marL="160101" indent="-202128">
              <a:buSzPct val="100000"/>
              <a:buFont typeface="Georgia"/>
              <a:buChar char="‣"/>
            </a:pPr>
            <a:r>
              <a:rPr lang="en-US" dirty="0">
                <a:latin typeface="Georgia"/>
                <a:ea typeface="Georgia"/>
                <a:cs typeface="Georgia"/>
                <a:sym typeface="Georgia"/>
              </a:rPr>
              <a:t>With these packages, you can select pieces of data, do basic operations, calculate summary statistics.</a:t>
            </a:r>
          </a:p>
          <a:p>
            <a:pPr>
              <a:buNone/>
            </a:pPr>
            <a:endParaRPr dirty="0">
              <a:latin typeface="Georgia"/>
              <a:ea typeface="Georgia"/>
              <a:cs typeface="Georgia"/>
              <a:sym typeface="Georgia"/>
            </a:endParaRPr>
          </a:p>
          <a:p>
            <a:pPr marL="160101" indent="-202128">
              <a:buSzPct val="100000"/>
              <a:buFont typeface="Georgia"/>
              <a:buChar char="‣"/>
            </a:pPr>
            <a:r>
              <a:rPr lang="en-US" dirty="0">
                <a:solidFill>
                  <a:schemeClr val="dk1"/>
                </a:solidFill>
                <a:latin typeface="Georgia"/>
                <a:ea typeface="Georgia"/>
                <a:cs typeface="Georgia"/>
                <a:sym typeface="Georgia"/>
              </a:rPr>
              <a:t>Follow along and code along as we learn about </a:t>
            </a:r>
            <a:r>
              <a:rPr lang="en-US" dirty="0" err="1">
                <a:solidFill>
                  <a:schemeClr val="dk1"/>
                </a:solidFill>
                <a:latin typeface="Georgia"/>
                <a:ea typeface="Georgia"/>
                <a:cs typeface="Georgia"/>
                <a:sym typeface="Georgia"/>
              </a:rPr>
              <a:t>Numpy</a:t>
            </a:r>
            <a:r>
              <a:rPr lang="en-US" dirty="0">
                <a:solidFill>
                  <a:schemeClr val="dk1"/>
                </a:solidFill>
                <a:latin typeface="Georgia"/>
                <a:ea typeface="Georgia"/>
                <a:cs typeface="Georgia"/>
                <a:sym typeface="Georgia"/>
              </a:rPr>
              <a:t> and Pandas.</a:t>
            </a:r>
          </a:p>
        </p:txBody>
      </p:sp>
      <p:sp>
        <p:nvSpPr>
          <p:cNvPr id="525" name="Shape 525"/>
          <p:cNvSpPr/>
          <p:nvPr/>
        </p:nvSpPr>
        <p:spPr>
          <a:xfrm>
            <a:off x="446485" y="691763"/>
            <a:ext cx="5429320" cy="405423"/>
          </a:xfrm>
          <a:prstGeom prst="rect">
            <a:avLst/>
          </a:prstGeom>
          <a:noFill/>
          <a:ln>
            <a:noFill/>
          </a:ln>
        </p:spPr>
        <p:txBody>
          <a:bodyPr lIns="0" tIns="0" rIns="0" bIns="0" anchor="t" anchorCtr="0">
            <a:noAutofit/>
          </a:bodyPr>
          <a:lstStyle/>
          <a:p>
            <a:pPr>
              <a:buSzPct val="25000"/>
            </a:pPr>
            <a:r>
              <a:rPr lang="en-US" sz="2500" b="1">
                <a:latin typeface="Oswald"/>
                <a:ea typeface="Oswald"/>
                <a:cs typeface="Oswald"/>
                <a:sym typeface="Oswald"/>
              </a:rPr>
              <a:t>NUMPY AND PANDAS INTRO</a:t>
            </a:r>
          </a:p>
        </p:txBody>
      </p:sp>
    </p:spTree>
    <p:extLst>
      <p:ext uri="{BB962C8B-B14F-4D97-AF65-F5344CB8AC3E}">
        <p14:creationId xmlns:p14="http://schemas.microsoft.com/office/powerpoint/2010/main" val="294147028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about me</a:t>
            </a:r>
            <a:endParaRPr lang="en-US" dirty="0"/>
          </a:p>
        </p:txBody>
      </p:sp>
      <p:pic>
        <p:nvPicPr>
          <p:cNvPr id="4" name="Content Placeholder 3" descr="AAEAAQAAAAAAAAKUAAAAJDVlZThkNDZhLWViMzMtNDc2My05M2NiLWE0YTA1YmIwMmYxMg.jpg"/>
          <p:cNvPicPr>
            <a:picLocks noGrp="1" noChangeAspect="1"/>
          </p:cNvPicPr>
          <p:nvPr>
            <p:ph idx="1"/>
          </p:nvPr>
        </p:nvPicPr>
        <p:blipFill>
          <a:blip r:embed="rId2">
            <a:extLst>
              <a:ext uri="{28A0092B-C50C-407E-A947-70E740481C1C}">
                <a14:useLocalDpi xmlns:a14="http://schemas.microsoft.com/office/drawing/2010/main" val="0"/>
              </a:ext>
            </a:extLst>
          </a:blip>
          <a:srcRect l="-29365" r="-29365"/>
          <a:stretch>
            <a:fillRect/>
          </a:stretch>
        </p:blipFill>
        <p:spPr>
          <a:xfrm>
            <a:off x="4443770" y="1417638"/>
            <a:ext cx="4249913" cy="2677445"/>
          </a:xfrm>
        </p:spPr>
      </p:pic>
      <p:sp>
        <p:nvSpPr>
          <p:cNvPr id="6" name="Content Placeholder 2"/>
          <p:cNvSpPr txBox="1">
            <a:spLocks/>
          </p:cNvSpPr>
          <p:nvPr/>
        </p:nvSpPr>
        <p:spPr>
          <a:xfrm>
            <a:off x="457200" y="1600200"/>
            <a:ext cx="4523991"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smtClean="0"/>
              <a:t>Projects with substantial data science components that I have been involved with:</a:t>
            </a:r>
          </a:p>
          <a:p>
            <a:pPr lvl="1"/>
            <a:r>
              <a:rPr lang="en-US" dirty="0" smtClean="0"/>
              <a:t>Insurance Corporation of British Columbia</a:t>
            </a:r>
          </a:p>
          <a:p>
            <a:pPr lvl="1"/>
            <a:r>
              <a:rPr lang="en-US" dirty="0" smtClean="0"/>
              <a:t>WestJet</a:t>
            </a:r>
          </a:p>
          <a:p>
            <a:pPr lvl="1"/>
            <a:r>
              <a:rPr lang="en-US" dirty="0" smtClean="0"/>
              <a:t>Transport of Canada</a:t>
            </a:r>
          </a:p>
          <a:p>
            <a:pPr lvl="1"/>
            <a:r>
              <a:rPr lang="en-US" dirty="0" err="1" smtClean="0"/>
              <a:t>Logico</a:t>
            </a:r>
            <a:r>
              <a:rPr lang="en-US" dirty="0" smtClean="0"/>
              <a:t> Carbon Solutions</a:t>
            </a:r>
          </a:p>
          <a:p>
            <a:pPr lvl="1"/>
            <a:r>
              <a:rPr lang="en-US" dirty="0" smtClean="0"/>
              <a:t>Prince Rupert Authorities</a:t>
            </a:r>
          </a:p>
          <a:p>
            <a:pPr marL="777240" lvl="2" indent="0">
              <a:buNone/>
            </a:pPr>
            <a:endParaRPr lang="en-US" dirty="0" smtClean="0"/>
          </a:p>
        </p:txBody>
      </p:sp>
      <p:pic>
        <p:nvPicPr>
          <p:cNvPr id="7" name="Picture 6" descr="Insurance_Corporation_of_British_Columbia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770" y="4095083"/>
            <a:ext cx="771685" cy="771685"/>
          </a:xfrm>
          <a:prstGeom prst="rect">
            <a:avLst/>
          </a:prstGeom>
        </p:spPr>
      </p:pic>
      <p:pic>
        <p:nvPicPr>
          <p:cNvPr id="8" name="Picture 7" descr="westj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5455" y="4095083"/>
            <a:ext cx="2157695" cy="963931"/>
          </a:xfrm>
          <a:prstGeom prst="rect">
            <a:avLst/>
          </a:prstGeom>
        </p:spPr>
      </p:pic>
      <p:pic>
        <p:nvPicPr>
          <p:cNvPr id="9" name="Picture 8" descr="imgre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3770" y="4866768"/>
            <a:ext cx="2286000" cy="736600"/>
          </a:xfrm>
          <a:prstGeom prst="rect">
            <a:avLst/>
          </a:prstGeom>
        </p:spPr>
      </p:pic>
      <p:pic>
        <p:nvPicPr>
          <p:cNvPr id="10" name="Picture 9" descr="imgre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0649" y="5603368"/>
            <a:ext cx="2082800" cy="596900"/>
          </a:xfrm>
          <a:prstGeom prst="rect">
            <a:avLst/>
          </a:prstGeom>
        </p:spPr>
      </p:pic>
      <p:pic>
        <p:nvPicPr>
          <p:cNvPr id="11" name="Picture 10" descr="image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7141" y="5166373"/>
            <a:ext cx="1372018" cy="873990"/>
          </a:xfrm>
          <a:prstGeom prst="rect">
            <a:avLst/>
          </a:prstGeom>
        </p:spPr>
      </p:pic>
      <p:pic>
        <p:nvPicPr>
          <p:cNvPr id="12" name="Picture 11" descr="SFState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82869" y="6149739"/>
            <a:ext cx="2304272" cy="602162"/>
          </a:xfrm>
          <a:prstGeom prst="rect">
            <a:avLst/>
          </a:prstGeom>
        </p:spPr>
      </p:pic>
      <p:pic>
        <p:nvPicPr>
          <p:cNvPr id="13" name="Picture 12" descr="image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5409" y="6026820"/>
            <a:ext cx="599184" cy="817637"/>
          </a:xfrm>
          <a:prstGeom prst="rect">
            <a:avLst/>
          </a:prstGeom>
        </p:spPr>
      </p:pic>
    </p:spTree>
    <p:extLst>
      <p:ext uri="{BB962C8B-B14F-4D97-AF65-F5344CB8AC3E}">
        <p14:creationId xmlns:p14="http://schemas.microsoft.com/office/powerpoint/2010/main" val="123321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bit about yourself</a:t>
            </a:r>
            <a:endParaRPr lang="en-US" dirty="0"/>
          </a:p>
        </p:txBody>
      </p:sp>
      <p:sp>
        <p:nvSpPr>
          <p:cNvPr id="3" name="Content Placeholder 2"/>
          <p:cNvSpPr>
            <a:spLocks noGrp="1"/>
          </p:cNvSpPr>
          <p:nvPr>
            <p:ph idx="1"/>
          </p:nvPr>
        </p:nvSpPr>
        <p:spPr/>
        <p:txBody>
          <a:bodyPr/>
          <a:lstStyle/>
          <a:p>
            <a:r>
              <a:rPr lang="en-US" dirty="0" smtClean="0"/>
              <a:t>Your Name</a:t>
            </a:r>
          </a:p>
          <a:p>
            <a:r>
              <a:rPr lang="en-US" dirty="0" smtClean="0"/>
              <a:t>Summary of your background </a:t>
            </a:r>
          </a:p>
          <a:p>
            <a:r>
              <a:rPr lang="en-US" dirty="0" smtClean="0"/>
              <a:t>What are you hoping/expecting to get out of this class</a:t>
            </a:r>
          </a:p>
          <a:p>
            <a:r>
              <a:rPr lang="en-US" dirty="0" smtClean="0"/>
              <a:t>Some interesting factoid about yourself</a:t>
            </a:r>
            <a:endParaRPr lang="en-US" dirty="0"/>
          </a:p>
        </p:txBody>
      </p:sp>
    </p:spTree>
    <p:extLst>
      <p:ext uri="{BB962C8B-B14F-4D97-AF65-F5344CB8AC3E}">
        <p14:creationId xmlns:p14="http://schemas.microsoft.com/office/powerpoint/2010/main" val="23034153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p:nvPr/>
        </p:nvSpPr>
        <p:spPr>
          <a:xfrm>
            <a:off x="596381" y="842108"/>
            <a:ext cx="6927105" cy="36933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nSpc>
                <a:spcPct val="60000"/>
              </a:lnSpc>
              <a:defRPr sz="7200" cap="none" spc="0">
                <a:solidFill>
                  <a:srgbClr val="000000"/>
                </a:solidFill>
                <a:latin typeface="News706BT-BoldC"/>
                <a:ea typeface="News706BT-BoldC"/>
                <a:cs typeface="News706BT-BoldC"/>
                <a:sym typeface="News706BT-BoldC"/>
              </a:defRPr>
            </a:lvl1pPr>
          </a:lstStyle>
          <a:p>
            <a:r>
              <a:rPr sz="3600" dirty="0"/>
              <a:t>GA Directory</a:t>
            </a:r>
          </a:p>
        </p:txBody>
      </p:sp>
      <p:sp>
        <p:nvSpPr>
          <p:cNvPr id="83" name="Shape 83"/>
          <p:cNvSpPr/>
          <p:nvPr/>
        </p:nvSpPr>
        <p:spPr>
          <a:xfrm>
            <a:off x="594918" y="1944978"/>
            <a:ext cx="4220635" cy="17650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140000"/>
              </a:lnSpc>
              <a:spcBef>
                <a:spcPts val="1260"/>
              </a:spcBef>
              <a:defRPr sz="4000" cap="none" spc="39">
                <a:solidFill>
                  <a:srgbClr val="58585B"/>
                </a:solidFill>
                <a:latin typeface="News706BT-RomanC"/>
                <a:ea typeface="News706BT-RomanC"/>
                <a:cs typeface="News706BT-RomanC"/>
                <a:sym typeface="News706BT-RomanC"/>
              </a:defRPr>
            </a:pPr>
            <a:r>
              <a:rPr sz="1200" dirty="0"/>
              <a:t>The GA Directory is a place for students, alumni and instructors to connect.</a:t>
            </a:r>
          </a:p>
          <a:p>
            <a:pPr marL="117348" indent="-117348">
              <a:lnSpc>
                <a:spcPct val="140000"/>
              </a:lnSpc>
              <a:spcBef>
                <a:spcPts val="1260"/>
              </a:spcBef>
              <a:buSzPct val="30000"/>
              <a:buBlip>
                <a:blip r:embed="rId2"/>
              </a:buBlip>
              <a:defRPr sz="4000" cap="none" spc="39">
                <a:solidFill>
                  <a:srgbClr val="58585B"/>
                </a:solidFill>
                <a:latin typeface="News706BT-RomanC"/>
                <a:ea typeface="News706BT-RomanC"/>
                <a:cs typeface="News706BT-RomanC"/>
                <a:sym typeface="News706BT-RomanC"/>
              </a:defRPr>
            </a:pPr>
            <a:r>
              <a:rPr sz="1200" dirty="0"/>
              <a:t>Find your classmates</a:t>
            </a:r>
          </a:p>
          <a:p>
            <a:pPr marL="117348" indent="-117348">
              <a:lnSpc>
                <a:spcPct val="140000"/>
              </a:lnSpc>
              <a:spcBef>
                <a:spcPts val="1260"/>
              </a:spcBef>
              <a:buSzPct val="30000"/>
              <a:buBlip>
                <a:blip r:embed="rId2"/>
              </a:buBlip>
              <a:defRPr sz="4000" cap="none" spc="39">
                <a:solidFill>
                  <a:srgbClr val="58585B"/>
                </a:solidFill>
                <a:latin typeface="News706BT-RomanC"/>
                <a:ea typeface="News706BT-RomanC"/>
                <a:cs typeface="News706BT-RomanC"/>
                <a:sym typeface="News706BT-RomanC"/>
              </a:defRPr>
            </a:pPr>
            <a:r>
              <a:rPr sz="1200" dirty="0"/>
              <a:t>Reach out to alumni and instructors</a:t>
            </a:r>
          </a:p>
          <a:p>
            <a:pPr marL="117348" indent="-117348">
              <a:lnSpc>
                <a:spcPct val="140000"/>
              </a:lnSpc>
              <a:spcBef>
                <a:spcPts val="1260"/>
              </a:spcBef>
              <a:buSzPct val="30000"/>
              <a:buBlip>
                <a:blip r:embed="rId2"/>
              </a:buBlip>
              <a:defRPr sz="4000" cap="none" spc="39">
                <a:solidFill>
                  <a:srgbClr val="58585B"/>
                </a:solidFill>
                <a:latin typeface="News706BT-RomanC"/>
                <a:ea typeface="News706BT-RomanC"/>
                <a:cs typeface="News706BT-RomanC"/>
                <a:sym typeface="News706BT-RomanC"/>
              </a:defRPr>
            </a:pPr>
            <a:r>
              <a:rPr sz="1200" dirty="0"/>
              <a:t>Hire talent based on skills and experience</a:t>
            </a:r>
          </a:p>
        </p:txBody>
      </p:sp>
      <p:sp>
        <p:nvSpPr>
          <p:cNvPr id="84" name="Shape 84"/>
          <p:cNvSpPr/>
          <p:nvPr/>
        </p:nvSpPr>
        <p:spPr>
          <a:xfrm>
            <a:off x="596381" y="3985859"/>
            <a:ext cx="2024626" cy="227755"/>
          </a:xfrm>
          <a:prstGeom prst="rect">
            <a:avLst/>
          </a:prstGeom>
          <a:ln w="12700">
            <a:miter lim="400000"/>
          </a:ln>
          <a:extLst>
            <a:ext uri="{C572A759-6A51-4108-AA02-DFA0A04FC94B}">
              <ma14:wrappingTextBoxFlag xmlns:ma14="http://schemas.microsoft.com/office/mac/drawingml/2011/main" val="1"/>
            </a:ext>
          </a:extLst>
        </p:spPr>
        <p:txBody>
          <a:bodyPr wrap="none" lIns="21336" tIns="21336" rIns="21336" bIns="21336" anchor="ctr">
            <a:spAutoFit/>
          </a:bodyPr>
          <a:lstStyle>
            <a:lvl1pPr marR="457200" defTabSz="457200">
              <a:lnSpc>
                <a:spcPct val="100000"/>
              </a:lnSpc>
              <a:spcBef>
                <a:spcPts val="3000"/>
              </a:spcBef>
              <a:defRPr sz="6000" b="1" u="sng" cap="none" spc="0">
                <a:solidFill>
                  <a:srgbClr val="E42124"/>
                </a:solidFill>
                <a:uFillTx/>
                <a:latin typeface="Circular Std"/>
                <a:ea typeface="Circular Std"/>
                <a:cs typeface="Circular Std"/>
                <a:sym typeface="Circular Std"/>
                <a:hlinkClick r:id="rId3"/>
              </a:defRPr>
            </a:lvl1pPr>
          </a:lstStyle>
          <a:p>
            <a:pPr>
              <a:defRPr u="none"/>
            </a:pPr>
            <a:r>
              <a:rPr sz="1200" u="sng" dirty="0">
                <a:solidFill>
                  <a:srgbClr val="FF0000"/>
                </a:solidFill>
                <a:hlinkClick r:id="rId3"/>
              </a:rPr>
              <a:t>directory.generalassemb.ly</a:t>
            </a:r>
          </a:p>
        </p:txBody>
      </p:sp>
      <p:pic>
        <p:nvPicPr>
          <p:cNvPr id="85" name="Rolodex Placeholder Image_v3.png"/>
          <p:cNvPicPr>
            <a:picLocks noChangeAspect="1"/>
          </p:cNvPicPr>
          <p:nvPr/>
        </p:nvPicPr>
        <p:blipFill>
          <a:blip r:embed="rId4">
            <a:extLst/>
          </a:blip>
          <a:stretch>
            <a:fillRect/>
          </a:stretch>
        </p:blipFill>
        <p:spPr>
          <a:xfrm>
            <a:off x="4226606" y="9825"/>
            <a:ext cx="4114678" cy="7457528"/>
          </a:xfrm>
          <a:prstGeom prst="rect">
            <a:avLst/>
          </a:prstGeom>
          <a:ln w="12700">
            <a:miter lim="400000"/>
          </a:ln>
        </p:spPr>
      </p:pic>
    </p:spTree>
    <p:extLst>
      <p:ext uri="{BB962C8B-B14F-4D97-AF65-F5344CB8AC3E}">
        <p14:creationId xmlns:p14="http://schemas.microsoft.com/office/powerpoint/2010/main" val="127588438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Science?</a:t>
            </a:r>
          </a:p>
        </p:txBody>
      </p:sp>
      <p:pic>
        <p:nvPicPr>
          <p:cNvPr id="4" name="Content Placeholder 3"/>
          <p:cNvPicPr>
            <a:picLocks noGrp="1" noChangeAspect="1"/>
          </p:cNvPicPr>
          <p:nvPr>
            <p:ph idx="1"/>
          </p:nvPr>
        </p:nvPicPr>
        <p:blipFill>
          <a:blip r:embed="rId2"/>
          <a:srcRect l="-31878" r="-31878"/>
          <a:stretch>
            <a:fillRect/>
          </a:stretch>
        </p:blipFill>
        <p:spPr/>
      </p:pic>
    </p:spTree>
    <p:extLst>
      <p:ext uri="{BB962C8B-B14F-4D97-AF65-F5344CB8AC3E}">
        <p14:creationId xmlns:p14="http://schemas.microsoft.com/office/powerpoint/2010/main" val="22863236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Philosophy</a:t>
            </a:r>
            <a:endParaRPr lang="en-US" dirty="0"/>
          </a:p>
        </p:txBody>
      </p:sp>
      <p:sp>
        <p:nvSpPr>
          <p:cNvPr id="3" name="Content Placeholder 2"/>
          <p:cNvSpPr>
            <a:spLocks noGrp="1"/>
          </p:cNvSpPr>
          <p:nvPr>
            <p:ph idx="1"/>
          </p:nvPr>
        </p:nvSpPr>
        <p:spPr/>
        <p:txBody>
          <a:bodyPr/>
          <a:lstStyle/>
          <a:p>
            <a:r>
              <a:rPr lang="en-US" dirty="0" smtClean="0"/>
              <a:t>Adjustable pace</a:t>
            </a:r>
          </a:p>
          <a:p>
            <a:r>
              <a:rPr lang="en-US" dirty="0" smtClean="0"/>
              <a:t>Interactive Class</a:t>
            </a:r>
          </a:p>
          <a:p>
            <a:r>
              <a:rPr lang="en-US" dirty="0" smtClean="0"/>
              <a:t>Learn how to learn</a:t>
            </a:r>
          </a:p>
          <a:p>
            <a:r>
              <a:rPr lang="en-US" dirty="0" smtClean="0"/>
              <a:t>Learn by teaching</a:t>
            </a:r>
          </a:p>
          <a:p>
            <a:r>
              <a:rPr lang="en-US" dirty="0" smtClean="0"/>
              <a:t>Slow and constant progress</a:t>
            </a:r>
            <a:endParaRPr lang="en-US" dirty="0"/>
          </a:p>
        </p:txBody>
      </p:sp>
    </p:spTree>
    <p:extLst>
      <p:ext uri="{BB962C8B-B14F-4D97-AF65-F5344CB8AC3E}">
        <p14:creationId xmlns:p14="http://schemas.microsoft.com/office/powerpoint/2010/main" val="36604757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Philosophy</a:t>
            </a:r>
            <a:endParaRPr lang="en-US" dirty="0"/>
          </a:p>
        </p:txBody>
      </p:sp>
      <p:sp>
        <p:nvSpPr>
          <p:cNvPr id="3" name="Content Placeholder 2"/>
          <p:cNvSpPr>
            <a:spLocks noGrp="1"/>
          </p:cNvSpPr>
          <p:nvPr>
            <p:ph idx="1"/>
          </p:nvPr>
        </p:nvSpPr>
        <p:spPr/>
        <p:txBody>
          <a:bodyPr/>
          <a:lstStyle/>
          <a:p>
            <a:r>
              <a:rPr lang="en-US" dirty="0" smtClean="0"/>
              <a:t>Learn by doing </a:t>
            </a:r>
          </a:p>
          <a:p>
            <a:pPr lvl="1"/>
            <a:r>
              <a:rPr lang="en-US" dirty="0" smtClean="0"/>
              <a:t>In-Class examples</a:t>
            </a:r>
          </a:p>
          <a:p>
            <a:pPr lvl="1"/>
            <a:r>
              <a:rPr lang="en-US" dirty="0" smtClean="0"/>
              <a:t>Assignments</a:t>
            </a:r>
          </a:p>
          <a:p>
            <a:pPr lvl="1"/>
            <a:r>
              <a:rPr lang="en-US" dirty="0" smtClean="0"/>
              <a:t>Course Project</a:t>
            </a:r>
          </a:p>
          <a:p>
            <a:pPr lvl="1"/>
            <a:r>
              <a:rPr lang="en-US" dirty="0" smtClean="0"/>
              <a:t>Practice, Practice, Practice</a:t>
            </a:r>
          </a:p>
          <a:p>
            <a:r>
              <a:rPr lang="en-US" dirty="0" smtClean="0"/>
              <a:t>Extensive use of visuals</a:t>
            </a:r>
          </a:p>
          <a:p>
            <a:r>
              <a:rPr lang="en-US" dirty="0" smtClean="0"/>
              <a:t>Balance of depth with breadth</a:t>
            </a:r>
            <a:endParaRPr lang="en-US" dirty="0"/>
          </a:p>
        </p:txBody>
      </p:sp>
    </p:spTree>
    <p:extLst>
      <p:ext uri="{BB962C8B-B14F-4D97-AF65-F5344CB8AC3E}">
        <p14:creationId xmlns:p14="http://schemas.microsoft.com/office/powerpoint/2010/main" val="17133745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succeed</a:t>
            </a:r>
            <a:endParaRPr lang="en-US" dirty="0"/>
          </a:p>
        </p:txBody>
      </p:sp>
      <p:sp>
        <p:nvSpPr>
          <p:cNvPr id="3" name="Content Placeholder 2"/>
          <p:cNvSpPr>
            <a:spLocks noGrp="1"/>
          </p:cNvSpPr>
          <p:nvPr>
            <p:ph idx="1"/>
          </p:nvPr>
        </p:nvSpPr>
        <p:spPr/>
        <p:txBody>
          <a:bodyPr/>
          <a:lstStyle/>
          <a:p>
            <a:r>
              <a:rPr lang="en-US" dirty="0" smtClean="0"/>
              <a:t>You cannot drive by just sitting on the passenger seat</a:t>
            </a:r>
          </a:p>
          <a:p>
            <a:r>
              <a:rPr lang="en-US" dirty="0" smtClean="0"/>
              <a:t>Ask questions </a:t>
            </a:r>
          </a:p>
          <a:p>
            <a:r>
              <a:rPr lang="en-US" dirty="0" smtClean="0"/>
              <a:t>Answer questions</a:t>
            </a:r>
          </a:p>
          <a:p>
            <a:r>
              <a:rPr lang="en-US" dirty="0" smtClean="0"/>
              <a:t>Teach to your classmates </a:t>
            </a:r>
          </a:p>
          <a:p>
            <a:pPr lvl="1"/>
            <a:r>
              <a:rPr lang="en-US" dirty="0" smtClean="0"/>
              <a:t>You only learn something when you can teach it to somebody else.</a:t>
            </a:r>
          </a:p>
          <a:p>
            <a:r>
              <a:rPr lang="en-US" dirty="0" smtClean="0"/>
              <a:t>Practice, Practice, Practice</a:t>
            </a:r>
            <a:endParaRPr lang="en-US" dirty="0"/>
          </a:p>
        </p:txBody>
      </p:sp>
    </p:spTree>
    <p:extLst>
      <p:ext uri="{BB962C8B-B14F-4D97-AF65-F5344CB8AC3E}">
        <p14:creationId xmlns:p14="http://schemas.microsoft.com/office/powerpoint/2010/main" val="33670593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37</TotalTime>
  <Words>812</Words>
  <Application>Microsoft Macintosh PowerPoint</Application>
  <PresentationFormat>On-screen Show (4:3)</PresentationFormat>
  <Paragraphs>152</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Adjacency</vt:lpstr>
      <vt:lpstr>Data Science</vt:lpstr>
      <vt:lpstr>PowerPoint Presentation</vt:lpstr>
      <vt:lpstr>A little about me</vt:lpstr>
      <vt:lpstr>A little bit about yourself</vt:lpstr>
      <vt:lpstr>PowerPoint Presentation</vt:lpstr>
      <vt:lpstr>What is Data Science?</vt:lpstr>
      <vt:lpstr>Instructor Philosophy</vt:lpstr>
      <vt:lpstr>Content Philosophy</vt:lpstr>
      <vt:lpstr>How to succeed</vt:lpstr>
      <vt:lpstr>Typical Class</vt:lpstr>
      <vt:lpstr>PowerPoint Presentation</vt:lpstr>
      <vt:lpstr>Topics to be covered in the class</vt:lpstr>
      <vt:lpstr>Let’s get Started!</vt:lpstr>
      <vt:lpstr>Supervised vs Unsupervised Learning</vt:lpstr>
      <vt:lpstr>Supervised vs Unsupervised Learning</vt:lpstr>
      <vt:lpstr>Supervised Learning – Classification vs Regression</vt:lpstr>
      <vt:lpstr>Flexibility vs Interpretability</vt:lpstr>
      <vt:lpstr>Why data types matter?</vt:lpstr>
      <vt:lpstr>Cross-Section or Time Series?</vt:lpstr>
      <vt:lpstr>PARSE:  UNDERSTANDING YOUR DATA </vt:lpstr>
      <vt:lpstr>INTRO TO DATA DICTIONARIES AND DOCUMENTATION </vt:lpstr>
      <vt:lpstr>DATA DICTIONARY EXAMPLE:  KAGGLE TITANIC DATA </vt:lpstr>
      <vt:lpstr>NUMPY AND PANDAS INTRO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HH</dc:creator>
  <cp:lastModifiedBy>HH</cp:lastModifiedBy>
  <cp:revision>5</cp:revision>
  <dcterms:created xsi:type="dcterms:W3CDTF">2016-06-12T18:25:19Z</dcterms:created>
  <dcterms:modified xsi:type="dcterms:W3CDTF">2016-06-12T19:09:30Z</dcterms:modified>
</cp:coreProperties>
</file>