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61" r:id="rId6"/>
    <p:sldId id="272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211BB-A07F-B348-8571-5BFD2D5751F6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3B52-430C-8B40-953D-EA46D34A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7/9/16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7/9/16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van.name/r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9 </a:t>
            </a:r>
            <a:r>
              <a:rPr lang="en-US" dirty="0" smtClean="0"/>
              <a:t>– Logistic Regression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Threshold</a:t>
            </a:r>
            <a:endParaRPr lang="en-US" dirty="0"/>
          </a:p>
        </p:txBody>
      </p:sp>
      <p:pic>
        <p:nvPicPr>
          <p:cNvPr id="4" name="Content Placeholder 3" descr="Screen Shot 2016-02-27 at 8.3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r="1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4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 descr="Screen Shot 2016-02-27 at 8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0" r="-6310"/>
          <a:stretch>
            <a:fillRect/>
          </a:stretch>
        </p:blipFill>
        <p:spPr>
          <a:xfrm>
            <a:off x="568325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76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http://www.navan.name/roc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Instructor’s instructions please team-up with with another student and explain ROC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(AUC)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measures used to evaluate Classification Algorithms is Area Under Cure (AUC) of ROC.</a:t>
            </a:r>
          </a:p>
          <a:p>
            <a:r>
              <a:rPr lang="en-US" dirty="0" smtClean="0"/>
              <a:t>Usually the model which has the largest AUC is considered the best classification model.</a:t>
            </a:r>
          </a:p>
          <a:p>
            <a:r>
              <a:rPr lang="en-US" dirty="0" smtClean="0"/>
              <a:t>AUC is a number between (0.5 and 1). Why couldn’t it be less than 0.5?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1"/>
          <a:stretch/>
        </p:blipFill>
        <p:spPr>
          <a:xfrm>
            <a:off x="2317749" y="3841750"/>
            <a:ext cx="41592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Classification Model is better?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172" r="-5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4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adjust </a:t>
            </a:r>
            <a:r>
              <a:rPr lang="en-US" dirty="0"/>
              <a:t>Logistic </a:t>
            </a:r>
            <a:r>
              <a:rPr lang="en-US" dirty="0" smtClean="0"/>
              <a:t>Regression coefficients for unbalanced data</a:t>
            </a:r>
            <a:endParaRPr lang="en-US" dirty="0"/>
          </a:p>
          <a:p>
            <a:r>
              <a:rPr lang="en-US" dirty="0"/>
              <a:t>FP/FN/TP/TN/FPR/TPR</a:t>
            </a:r>
          </a:p>
          <a:p>
            <a:r>
              <a:rPr lang="en-US" dirty="0" smtClean="0"/>
              <a:t>How changing Threshold can change FPR/TPR/FNR/TNR</a:t>
            </a:r>
            <a:endParaRPr lang="en-US" dirty="0"/>
          </a:p>
          <a:p>
            <a:r>
              <a:rPr lang="en-US" dirty="0" smtClean="0"/>
              <a:t>What ROC curves mean</a:t>
            </a:r>
            <a:endParaRPr lang="en-US" dirty="0"/>
          </a:p>
          <a:p>
            <a:r>
              <a:rPr lang="en-US" dirty="0" smtClean="0"/>
              <a:t>How to calculate Area </a:t>
            </a:r>
            <a:r>
              <a:rPr lang="en-US" dirty="0"/>
              <a:t>Under Curve</a:t>
            </a:r>
          </a:p>
          <a:p>
            <a:r>
              <a:rPr lang="en-US" dirty="0"/>
              <a:t>How to compare classification </a:t>
            </a:r>
            <a:r>
              <a:rPr lang="en-US" dirty="0" smtClean="0"/>
              <a:t>algorithms using AUC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observations and Logistic Regression</a:t>
            </a:r>
          </a:p>
          <a:p>
            <a:r>
              <a:rPr lang="en-US" dirty="0" smtClean="0"/>
              <a:t>FP/FN/TP/TN/FPR/</a:t>
            </a:r>
            <a:r>
              <a:rPr lang="en-US" dirty="0" smtClean="0"/>
              <a:t>TPR/FNR</a:t>
            </a:r>
            <a:endParaRPr lang="en-US" dirty="0" smtClean="0"/>
          </a:p>
          <a:p>
            <a:r>
              <a:rPr lang="en-US" dirty="0" smtClean="0"/>
              <a:t>The effect of changing Threshold</a:t>
            </a:r>
          </a:p>
          <a:p>
            <a:r>
              <a:rPr lang="en-US" dirty="0" smtClean="0"/>
              <a:t>ROC curves</a:t>
            </a:r>
          </a:p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How to compare </a:t>
            </a:r>
            <a:r>
              <a:rPr lang="en-US" smtClean="0"/>
              <a:t>classification </a:t>
            </a:r>
            <a:r>
              <a:rPr lang="en-US" smtClean="0"/>
              <a:t>algorithms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6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How do we interpret this?</a:t>
            </a:r>
            <a:endParaRPr lang="en-US" dirty="0"/>
          </a:p>
        </p:txBody>
      </p:sp>
      <p:pic>
        <p:nvPicPr>
          <p:cNvPr id="6" name="Content Placeholder 5" descr="Screen Shot 2016-02-27 at 8.1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7" b="-41717"/>
          <a:stretch>
            <a:fillRect/>
          </a:stretch>
        </p:blipFill>
        <p:spPr>
          <a:xfrm>
            <a:off x="457200" y="18383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23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Case-Control Sampling and Logistic Regression</a:t>
            </a:r>
            <a:endParaRPr lang="en-US" dirty="0"/>
          </a:p>
        </p:txBody>
      </p:sp>
      <p:pic>
        <p:nvPicPr>
          <p:cNvPr id="4" name="Content Placeholder 3" descr="Screen Shot 2016-02-27 at 8.1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08" b="-148208"/>
          <a:stretch>
            <a:fillRect/>
          </a:stretch>
        </p:blipFill>
        <p:spPr>
          <a:xfrm>
            <a:off x="298450" y="0"/>
            <a:ext cx="7620000" cy="4800600"/>
          </a:xfrm>
        </p:spPr>
      </p:pic>
      <p:pic>
        <p:nvPicPr>
          <p:cNvPr id="5" name="Picture 4" descr="Screen Shot 2016-02-27 at 8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1" y="2970493"/>
            <a:ext cx="8115300" cy="1236381"/>
          </a:xfrm>
          <a:prstGeom prst="rect">
            <a:avLst/>
          </a:prstGeom>
        </p:spPr>
      </p:pic>
      <p:pic>
        <p:nvPicPr>
          <p:cNvPr id="6" name="Picture 5" descr="Screen Shot 2016-02-27 at 8.1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984624"/>
            <a:ext cx="7839075" cy="20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84625"/>
            <a:ext cx="733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(23 + 252)/10000 errors – a 2.75% misclassification rate! Is it 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caveats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training error, and we may be over-fitting. But this is not a big concern in this case since n = 10000 and we only used 4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classify everything as No – then we make only 3.33% error.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Of the true No’s, we make 23/9667 = 0.2% errors; of the true Yes’s, we make </a:t>
            </a:r>
            <a:r>
              <a:rPr lang="en-US" dirty="0" smtClean="0"/>
              <a:t>252</a:t>
            </a:r>
            <a:r>
              <a:rPr lang="en-US" dirty="0" smtClean="0"/>
              <a:t>/333 = 75.7% errors!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65820"/>
              </p:ext>
            </p:extLst>
          </p:nvPr>
        </p:nvGraphicFramePr>
        <p:xfrm>
          <a:off x="1808363" y="1600200"/>
          <a:ext cx="5254975" cy="2410112"/>
        </p:xfrm>
        <a:graphic>
          <a:graphicData uri="http://schemas.openxmlformats.org/drawingml/2006/table">
            <a:tbl>
              <a:tblPr/>
              <a:tblGrid>
                <a:gridCol w="1050995"/>
                <a:gridCol w="1050995"/>
                <a:gridCol w="1050995"/>
                <a:gridCol w="1050995"/>
                <a:gridCol w="1050995"/>
              </a:tblGrid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Default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Default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ctr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TP/FP/FN/TN</a:t>
            </a:r>
            <a:endParaRPr lang="en-US" dirty="0"/>
          </a:p>
        </p:txBody>
      </p:sp>
      <p:pic>
        <p:nvPicPr>
          <p:cNvPr id="4" name="Content Placeholder 3" descr="gKyb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" b="1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096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849"/>
            <a:ext cx="7620000" cy="1143000"/>
          </a:xfrm>
        </p:spPr>
        <p:txBody>
          <a:bodyPr/>
          <a:lstStyle/>
          <a:p>
            <a:r>
              <a:rPr lang="en-US" dirty="0" smtClean="0"/>
              <a:t>Error / Accuracy / False Positive Rate / True Positive Rate / Precision / Recall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ERR = (FP + FN) / (FP + FN + TP + TN)</a:t>
            </a:r>
          </a:p>
          <a:p>
            <a:r>
              <a:rPr lang="en-US" dirty="0" smtClean="0"/>
              <a:t>ACC = (TP + TN)/ (FP + FN + TP + TN) = 1 – ERR</a:t>
            </a:r>
          </a:p>
          <a:p>
            <a:endParaRPr lang="en-US" dirty="0"/>
          </a:p>
          <a:p>
            <a:r>
              <a:rPr lang="en-US" dirty="0" smtClean="0"/>
              <a:t>False Positive Rate (FPR)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PR =  FP / (Total Negatives)  = FP / (FP + TN)</a:t>
            </a:r>
          </a:p>
          <a:p>
            <a:r>
              <a:rPr lang="en-US" dirty="0" smtClean="0"/>
              <a:t>True Positive Rate (TPR) – Also Called Recall</a:t>
            </a:r>
          </a:p>
          <a:p>
            <a:pPr lvl="1"/>
            <a:r>
              <a:rPr lang="en-US" dirty="0" smtClean="0"/>
              <a:t>TPR = TP / (Total Positives) = TP / (TP + FN)</a:t>
            </a:r>
          </a:p>
          <a:p>
            <a:r>
              <a:rPr lang="en-US" dirty="0" smtClean="0"/>
              <a:t>False Negative Rate</a:t>
            </a:r>
          </a:p>
          <a:p>
            <a:pPr lvl="1"/>
            <a:r>
              <a:rPr lang="en-US" dirty="0" smtClean="0"/>
              <a:t>FNR = FN / (Total Positives) = FN / (TP + FN) = 1 - TPR</a:t>
            </a:r>
          </a:p>
          <a:p>
            <a:r>
              <a:rPr lang="en-US" dirty="0" smtClean="0"/>
              <a:t>Precision (PRE)</a:t>
            </a:r>
          </a:p>
          <a:p>
            <a:pPr lvl="1"/>
            <a:r>
              <a:rPr lang="en-US" dirty="0" smtClean="0"/>
              <a:t>PRE = TP / (TP + FP)</a:t>
            </a:r>
          </a:p>
        </p:txBody>
      </p:sp>
    </p:spTree>
    <p:extLst>
      <p:ext uri="{BB962C8B-B14F-4D97-AF65-F5344CB8AC3E}">
        <p14:creationId xmlns:p14="http://schemas.microsoft.com/office/powerpoint/2010/main" val="206069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 - continues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500" y="3644680"/>
            <a:ext cx="673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</a:t>
            </a:r>
            <a:r>
              <a:rPr lang="en-US" dirty="0" smtClean="0"/>
              <a:t>Positive Rate = </a:t>
            </a:r>
            <a:r>
              <a:rPr lang="en-US" dirty="0" smtClean="0"/>
              <a:t>252/333 = 75.6%</a:t>
            </a:r>
          </a:p>
          <a:p>
            <a:r>
              <a:rPr lang="en-US" dirty="0" smtClean="0"/>
              <a:t>(From those who did default 75.6% mistakenly predicted that they would not default)</a:t>
            </a:r>
          </a:p>
          <a:p>
            <a:r>
              <a:rPr lang="en-US" dirty="0" smtClean="0"/>
              <a:t>True Positive Rate = 9644/9667 = 99.76%</a:t>
            </a:r>
            <a:r>
              <a:rPr lang="en-US" dirty="0" smtClean="0"/>
              <a:t> </a:t>
            </a:r>
          </a:p>
          <a:p>
            <a:r>
              <a:rPr lang="en-US" dirty="0" smtClean="0"/>
              <a:t>False Negative Rate = 23 / 9667 = 0.24%</a:t>
            </a:r>
          </a:p>
          <a:p>
            <a:r>
              <a:rPr lang="en-US" dirty="0" smtClean="0"/>
              <a:t>(From Those who did not default, only 0.24% were mistakenly predicted to default.)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6-02-27 at 8.2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24500"/>
            <a:ext cx="80518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78297"/>
              </p:ext>
            </p:extLst>
          </p:nvPr>
        </p:nvGraphicFramePr>
        <p:xfrm>
          <a:off x="833183" y="1234568"/>
          <a:ext cx="5254975" cy="2410112"/>
        </p:xfrm>
        <a:graphic>
          <a:graphicData uri="http://schemas.openxmlformats.org/drawingml/2006/table">
            <a:tbl>
              <a:tblPr/>
              <a:tblGrid>
                <a:gridCol w="1050995"/>
                <a:gridCol w="1050995"/>
                <a:gridCol w="1050995"/>
                <a:gridCol w="1050995"/>
                <a:gridCol w="1050995"/>
              </a:tblGrid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Default Status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Default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356">
                <a:tc>
                  <a:txBody>
                    <a:bodyPr/>
                    <a:lstStyle/>
                    <a:p>
                      <a:pPr algn="l" fontAlgn="b"/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Threshold</a:t>
            </a:r>
            <a:endParaRPr lang="en-US" dirty="0"/>
          </a:p>
        </p:txBody>
      </p:sp>
      <p:pic>
        <p:nvPicPr>
          <p:cNvPr id="4" name="Content Placeholder 3" descr="Screen Shot 2016-02-27 at 8.2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17" b="-58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165</TotalTime>
  <Words>570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Lecture 9 – Logistic Regression (Part 2)</vt:lpstr>
      <vt:lpstr>Agenda</vt:lpstr>
      <vt:lpstr>Quiz - How do we interpret this?</vt:lpstr>
      <vt:lpstr>Case-Control Sampling and Logistic Regression</vt:lpstr>
      <vt:lpstr>Credit Data</vt:lpstr>
      <vt:lpstr>TP/FP/FN/TN</vt:lpstr>
      <vt:lpstr>Error / Accuracy / False Positive Rate / True Positive Rate / Precision / Recall  </vt:lpstr>
      <vt:lpstr>Credit Data - continues</vt:lpstr>
      <vt:lpstr>Changing Threshold</vt:lpstr>
      <vt:lpstr>Varying the Threshold</vt:lpstr>
      <vt:lpstr>ROC Curve</vt:lpstr>
      <vt:lpstr>Let’s explore ROC</vt:lpstr>
      <vt:lpstr>Area Under Curve (AUC)</vt:lpstr>
      <vt:lpstr>Which Classification Model is better?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– Logistic Regression (Part 2)</dc:title>
  <dc:creator>HH</dc:creator>
  <cp:lastModifiedBy>HH</cp:lastModifiedBy>
  <cp:revision>16</cp:revision>
  <dcterms:created xsi:type="dcterms:W3CDTF">2016-02-28T04:00:34Z</dcterms:created>
  <dcterms:modified xsi:type="dcterms:W3CDTF">2016-07-10T00:06:04Z</dcterms:modified>
</cp:coreProperties>
</file>