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58" r:id="rId3"/>
    <p:sldId id="266" r:id="rId4"/>
    <p:sldId id="268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4" r:id="rId17"/>
    <p:sldId id="285" r:id="rId18"/>
    <p:sldId id="286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294" r:id="rId27"/>
    <p:sldId id="296" r:id="rId28"/>
    <p:sldId id="297" r:id="rId29"/>
    <p:sldId id="331" r:id="rId30"/>
    <p:sldId id="332" r:id="rId31"/>
    <p:sldId id="333" r:id="rId32"/>
    <p:sldId id="334" r:id="rId33"/>
    <p:sldId id="298" r:id="rId34"/>
    <p:sldId id="299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33723-98F8-A246-9BEA-F03C47D56D98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1521B-1765-6E48-AABD-36866FC7A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46485" y="1383527"/>
            <a:ext cx="8251031" cy="667910"/>
          </a:xfrm>
          <a:prstGeom prst="rect">
            <a:avLst/>
          </a:prstGeom>
          <a:noFill/>
          <a:ln>
            <a:noFill/>
          </a:ln>
        </p:spPr>
        <p:txBody>
          <a:bodyPr lIns="72034" tIns="72034" rIns="72034" bIns="72034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180114" rtl="0">
              <a:lnSpc>
                <a:spcPct val="92592"/>
              </a:lnSpc>
              <a:spcBef>
                <a:spcPts val="0"/>
              </a:spcBef>
              <a:defRPr/>
            </a:lvl2pPr>
            <a:lvl3pPr lvl="2" indent="360228" rtl="0">
              <a:lnSpc>
                <a:spcPct val="92592"/>
              </a:lnSpc>
              <a:spcBef>
                <a:spcPts val="0"/>
              </a:spcBef>
              <a:defRPr/>
            </a:lvl3pPr>
            <a:lvl4pPr lvl="3" indent="540342" rtl="0">
              <a:lnSpc>
                <a:spcPct val="92592"/>
              </a:lnSpc>
              <a:spcBef>
                <a:spcPts val="0"/>
              </a:spcBef>
              <a:defRPr/>
            </a:lvl4pPr>
            <a:lvl5pPr lvl="4" indent="720456" rtl="0">
              <a:lnSpc>
                <a:spcPct val="92592"/>
              </a:lnSpc>
              <a:spcBef>
                <a:spcPts val="0"/>
              </a:spcBef>
              <a:defRPr/>
            </a:lvl5pPr>
            <a:lvl6pPr lvl="5" indent="900570" rtl="0">
              <a:lnSpc>
                <a:spcPct val="92592"/>
              </a:lnSpc>
              <a:spcBef>
                <a:spcPts val="0"/>
              </a:spcBef>
              <a:defRPr/>
            </a:lvl6pPr>
            <a:lvl7pPr lvl="6" indent="1080684" rtl="0">
              <a:lnSpc>
                <a:spcPct val="92592"/>
              </a:lnSpc>
              <a:spcBef>
                <a:spcPts val="0"/>
              </a:spcBef>
              <a:defRPr/>
            </a:lvl7pPr>
            <a:lvl8pPr lvl="7" indent="1260798" rtl="0">
              <a:lnSpc>
                <a:spcPct val="92592"/>
              </a:lnSpc>
              <a:spcBef>
                <a:spcPts val="0"/>
              </a:spcBef>
              <a:defRPr/>
            </a:lvl8pPr>
            <a:lvl9pPr lvl="8" indent="1440912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44415" y="2266122"/>
            <a:ext cx="8251032" cy="3578086"/>
          </a:xfrm>
          <a:prstGeom prst="rect">
            <a:avLst/>
          </a:prstGeom>
          <a:noFill/>
          <a:ln>
            <a:noFill/>
          </a:ln>
        </p:spPr>
        <p:txBody>
          <a:bodyPr lIns="72034" tIns="72034" rIns="72034" bIns="72034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737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446485" y="596348"/>
            <a:ext cx="8251031" cy="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446485" y="1144988"/>
            <a:ext cx="8251031" cy="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2694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4CE949D-F23B-454F-A369-E9C62A15834A}" type="datetimeFigureOut">
              <a:rPr lang="en-US" smtClean="0"/>
              <a:t>6/15/16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 Assembly Lecture 3</a:t>
            </a:r>
          </a:p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6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15, 21, 26, 25, 21, 23, 28, and 21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</p:spTree>
    <p:extLst>
      <p:ext uri="{BB962C8B-B14F-4D97-AF65-F5344CB8AC3E}">
        <p14:creationId xmlns:p14="http://schemas.microsoft.com/office/powerpoint/2010/main" val="37767667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15, 21, 26, 25, 21, 23, 28, and 21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		21		23		25		26		28</a:t>
            </a:r>
          </a:p>
          <a:p>
            <a:pPr algn="ctr"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21 is the mode because it occurs most frequently</a:t>
            </a:r>
          </a:p>
        </p:txBody>
      </p:sp>
      <p:sp>
        <p:nvSpPr>
          <p:cNvPr id="353" name="Shape 35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078" y="3206086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904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904" y="2702700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904" y="2199326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438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379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265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172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44559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12, 15, 18, 26, 15, 9, 12, and 27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</p:spTree>
    <p:extLst>
      <p:ext uri="{BB962C8B-B14F-4D97-AF65-F5344CB8AC3E}">
        <p14:creationId xmlns:p14="http://schemas.microsoft.com/office/powerpoint/2010/main" val="84402679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12, 15, 18, 26, 15, 9, 12, and 27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9		12		15		18		26		27</a:t>
            </a: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12 and 15 are the modes since the both occur twice.</a:t>
            </a:r>
          </a:p>
        </p:txBody>
      </p:sp>
      <p:sp>
        <p:nvSpPr>
          <p:cNvPr id="373" name="Shape 37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47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075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075" y="270272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266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965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437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172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266" y="2702700"/>
            <a:ext cx="333791" cy="44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1596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4, 8, 15, 21, and 23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</p:spTree>
    <p:extLst>
      <p:ext uri="{BB962C8B-B14F-4D97-AF65-F5344CB8AC3E}">
        <p14:creationId xmlns:p14="http://schemas.microsoft.com/office/powerpoint/2010/main" val="31549592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4, 8, 15, 21, and 23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		8		15		21		23</a:t>
            </a: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There is no mode since all values occur the same number of times.</a:t>
            </a:r>
          </a:p>
        </p:txBody>
      </p:sp>
      <p:sp>
        <p:nvSpPr>
          <p:cNvPr id="393" name="Shape 39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059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714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18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007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763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0315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can use Pandas to calculate the mean, median, mode, min, and max.</a:t>
            </a:r>
          </a:p>
          <a:p>
            <a:pPr algn="ctr">
              <a:lnSpc>
                <a:spcPct val="145000"/>
              </a:lnSpc>
              <a:spcAft>
                <a:spcPts val="945"/>
              </a:spcAft>
              <a:buNone/>
            </a:pPr>
            <a:endParaRPr sz="19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algn="ctr">
              <a:lnSpc>
                <a:spcPct val="145000"/>
              </a:lnSpc>
              <a:spcAft>
                <a:spcPts val="945"/>
              </a:spcAft>
              <a:buNone/>
            </a:pP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Methods available include: 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.min() - Compute minimum value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.max() - Compute maximum value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.mean() - Compute mean value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.median() - Compute median value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.mode() - Compute mode value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.count() - Count the number of observations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CODEALONG PART 1:  BASIC STATS</a:t>
            </a:r>
          </a:p>
        </p:txBody>
      </p:sp>
    </p:spTree>
    <p:extLst>
      <p:ext uri="{BB962C8B-B14F-4D97-AF65-F5344CB8AC3E}">
        <p14:creationId xmlns:p14="http://schemas.microsoft.com/office/powerpoint/2010/main" val="382487386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Quartiles divide a rank-ordered data set into four equal parts.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The values that divide each part are called first, second, and third quartiles, denoted Q1, Q2, and Q3, respectively.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The interquartile range (IQR) is Q3 - Q1, a measure of variability.</a:t>
            </a:r>
          </a:p>
          <a:p>
            <a:pPr>
              <a:spcBef>
                <a:spcPts val="788"/>
              </a:spcBef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 dirty="0">
                <a:latin typeface="Oswald"/>
                <a:ea typeface="Oswald"/>
                <a:cs typeface="Oswald"/>
                <a:sym typeface="Oswald"/>
              </a:rPr>
              <a:t>QUARTILES AND INTERQUARTILE RANGE</a:t>
            </a:r>
          </a:p>
        </p:txBody>
      </p:sp>
      <p:pic>
        <p:nvPicPr>
          <p:cNvPr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303" y="4341365"/>
            <a:ext cx="3451395" cy="238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8519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Box plots give a nice visual of min, max, mean, median, and the quartile and interquartile range.</a:t>
            </a:r>
          </a:p>
          <a:p>
            <a:pPr>
              <a:spcBef>
                <a:spcPts val="788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CODEALONG PART 2:  BOX PLOT</a:t>
            </a:r>
          </a:p>
        </p:txBody>
      </p:sp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930" y="2712091"/>
            <a:ext cx="4212140" cy="3892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7208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accent1"/>
                </a:solidFill>
                <a:latin typeface="Franklin Gothic Book" charset="0"/>
              </a:rPr>
              <a:t>Five-Number Summary</a:t>
            </a:r>
            <a:endParaRPr lang="en-CA">
              <a:solidFill>
                <a:schemeClr val="accent1"/>
              </a:solidFill>
              <a:latin typeface="Franklin Gothic Book" charset="0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857250" y="1428750"/>
            <a:ext cx="7772400" cy="4572000"/>
          </a:xfrm>
        </p:spPr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The </a:t>
            </a:r>
            <a:r>
              <a:rPr lang="en-US" i="1">
                <a:solidFill>
                  <a:srgbClr val="0000FF"/>
                </a:solidFill>
                <a:latin typeface="Perpetua" charset="0"/>
              </a:rPr>
              <a:t>five-number summary</a:t>
            </a:r>
            <a:r>
              <a:rPr lang="en-US">
                <a:solidFill>
                  <a:srgbClr val="4201F9"/>
                </a:solidFill>
                <a:latin typeface="Perpetua" charset="0"/>
              </a:rPr>
              <a:t> </a:t>
            </a:r>
            <a:r>
              <a:rPr lang="en-US">
                <a:latin typeface="Perpetua" charset="0"/>
              </a:rPr>
              <a:t>of a distribution reports its median, quartiles, and extremes (maximum and minimum).</a:t>
            </a:r>
          </a:p>
          <a:p>
            <a:pPr eaLnBrk="1" hangingPunct="1">
              <a:buFont typeface="Wingdings 2" charset="0"/>
              <a:buNone/>
            </a:pPr>
            <a:endParaRPr lang="en-CA">
              <a:latin typeface="Perpetua" charset="0"/>
            </a:endParaRPr>
          </a:p>
        </p:txBody>
      </p:sp>
      <p:pic>
        <p:nvPicPr>
          <p:cNvPr id="17411" name="Picture 8" descr="Ch06-6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2857500"/>
            <a:ext cx="28448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87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STATISTICS FUNDAMENTALS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46489" y="1822148"/>
            <a:ext cx="749101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spcBef>
                <a:spcPts val="788"/>
              </a:spcBef>
              <a:buSzPct val="100000"/>
              <a:buFont typeface="Georgia"/>
              <a:buChar char="‣"/>
            </a:pP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Data Manipulation. Adding/removing columns and adding/removing observations</a:t>
            </a:r>
          </a:p>
          <a:p>
            <a:pPr marL="160101" indent="-202128">
              <a:spcBef>
                <a:spcPts val="788"/>
              </a:spcBef>
              <a:buSzPct val="100000"/>
              <a:buFont typeface="Georgia"/>
              <a:buChar char="‣"/>
            </a:pP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reate 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visualizations - including: </a:t>
            </a: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boxplots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histograms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scatterplots to 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discern characteristics and trends in a </a:t>
            </a: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dataset</a:t>
            </a:r>
          </a:p>
          <a:p>
            <a:pPr marL="160101" indent="-202128">
              <a:spcBef>
                <a:spcPts val="788"/>
              </a:spcBef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 </a:t>
            </a:r>
            <a:r>
              <a:rPr lang="en-US" dirty="0" err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NumPy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Pandas libraries to analyze datasets using basic summary statistics: mean, median, mode, max, min, quartile, inter-quartile range, variance, standard deviation, and </a:t>
            </a: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correlation, </a:t>
            </a:r>
            <a:r>
              <a:rPr lang="en-US" dirty="0" err="1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skewness</a:t>
            </a: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coefficient </a:t>
            </a:r>
          </a:p>
          <a:p>
            <a:pPr marL="160101" indent="-202128">
              <a:spcBef>
                <a:spcPts val="788"/>
              </a:spcBef>
              <a:buSzPct val="100000"/>
              <a:buFont typeface="Georgia"/>
              <a:buChar char="‣"/>
            </a:pP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Outliers</a:t>
            </a:r>
            <a:endParaRPr lang="en-US" dirty="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spcBef>
                <a:spcPts val="788"/>
              </a:spcBef>
              <a:buSzPct val="100000"/>
              <a:buFont typeface="Georgia"/>
              <a:buChar char="‣"/>
            </a:pP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Central Limit Theorem</a:t>
            </a:r>
          </a:p>
          <a:p>
            <a:pPr marL="160101" indent="-202128">
              <a:spcBef>
                <a:spcPts val="788"/>
              </a:spcBef>
              <a:buSzPct val="100000"/>
              <a:buFont typeface="Georgia"/>
              <a:buChar char="‣"/>
            </a:pP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 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variable types </a:t>
            </a: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creating dummy variables</a:t>
            </a:r>
            <a:endParaRPr lang="en-US" dirty="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46485" y="1383527"/>
            <a:ext cx="8251031" cy="6680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43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6839511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>
                <a:solidFill>
                  <a:schemeClr val="accent1"/>
                </a:solidFill>
                <a:latin typeface="Franklin Gothic Book" charset="0"/>
              </a:rPr>
              <a:t>Boxplots</a:t>
            </a:r>
            <a:r>
              <a:rPr lang="en-CA">
                <a:latin typeface="Franklin Gothic Book" charset="0"/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729163" cy="4572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  <a:cs typeface="+mn-cs"/>
              </a:rPr>
              <a:t>Once we have a five-number summary of a variable, we can display that information in a </a:t>
            </a:r>
            <a:r>
              <a:rPr lang="en-US" i="1" dirty="0" err="1" smtClean="0">
                <a:solidFill>
                  <a:srgbClr val="0000FF"/>
                </a:solidFill>
                <a:ea typeface="+mn-ea"/>
                <a:cs typeface="+mn-cs"/>
              </a:rPr>
              <a:t>boxplot</a:t>
            </a:r>
            <a:r>
              <a:rPr lang="en-US" dirty="0" smtClean="0">
                <a:ea typeface="+mn-ea"/>
                <a:cs typeface="+mn-cs"/>
              </a:rPr>
              <a:t>. To make a </a:t>
            </a:r>
            <a:r>
              <a:rPr lang="en-US" dirty="0" err="1" smtClean="0">
                <a:ea typeface="+mn-ea"/>
                <a:cs typeface="+mn-cs"/>
              </a:rPr>
              <a:t>boxplot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457200" indent="-457200" eaLnBrk="1" fontAlgn="auto" hangingPunct="1">
              <a:spcBef>
                <a:spcPts val="58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>
                <a:ea typeface="+mn-ea"/>
                <a:cs typeface="+mn-cs"/>
              </a:rPr>
              <a:t>Draw a single vertical axis spanning the extent of the data.</a:t>
            </a:r>
          </a:p>
          <a:p>
            <a:pPr marL="457200" indent="-457200" eaLnBrk="1" fontAlgn="auto" hangingPunct="1">
              <a:spcBef>
                <a:spcPts val="580"/>
              </a:spcBef>
              <a:spcAft>
                <a:spcPts val="0"/>
              </a:spcAft>
              <a:buFontTx/>
              <a:buAutoNum type="arabicParenR"/>
              <a:defRPr/>
            </a:pPr>
            <a:endParaRPr lang="en-US" sz="1050" dirty="0" smtClean="0">
              <a:ea typeface="+mn-ea"/>
              <a:cs typeface="+mn-cs"/>
            </a:endParaRPr>
          </a:p>
          <a:p>
            <a:pPr marL="457200" indent="-457200" eaLnBrk="1" fontAlgn="auto" hangingPunct="1">
              <a:spcBef>
                <a:spcPts val="58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>
                <a:ea typeface="+mn-ea"/>
                <a:cs typeface="+mn-cs"/>
              </a:rPr>
              <a:t>Draw short horizontal lines at the lower and upper quartiles and at the median. Then connect them with vertical lines to form a box</a:t>
            </a:r>
            <a:endParaRPr lang="en-CA" dirty="0">
              <a:ea typeface="+mn-ea"/>
              <a:cs typeface="+mn-cs"/>
            </a:endParaRPr>
          </a:p>
        </p:txBody>
      </p:sp>
      <p:pic>
        <p:nvPicPr>
          <p:cNvPr id="18435" name="Picture 9" descr="Ch06-6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1981200"/>
            <a:ext cx="327501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95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>
                <a:solidFill>
                  <a:schemeClr val="accent1"/>
                </a:solidFill>
                <a:latin typeface="Franklin Gothic Book" charset="0"/>
              </a:rPr>
              <a:t>Boxplots</a:t>
            </a:r>
            <a:endParaRPr lang="en-CA">
              <a:latin typeface="Franklin Gothic Book" charset="0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</a:pPr>
            <a:r>
              <a:rPr lang="en-US">
                <a:latin typeface="Perpetua" charset="0"/>
              </a:rPr>
              <a:t>3) Erect (but don</a:t>
            </a:r>
            <a:r>
              <a:rPr lang="ja-JP" altLang="en-US">
                <a:latin typeface="Perpetua" charset="0"/>
              </a:rPr>
              <a:t>’</a:t>
            </a:r>
            <a:r>
              <a:rPr lang="en-US" altLang="ja-JP">
                <a:latin typeface="Perpetua" charset="0"/>
              </a:rPr>
              <a:t>t show in the final plot) </a:t>
            </a:r>
            <a:r>
              <a:rPr lang="ja-JP" altLang="en-US">
                <a:latin typeface="Perpetua" charset="0"/>
              </a:rPr>
              <a:t>“</a:t>
            </a:r>
            <a:r>
              <a:rPr lang="en-US" altLang="ja-JP">
                <a:latin typeface="Perpetua" charset="0"/>
              </a:rPr>
              <a:t>fences</a:t>
            </a:r>
            <a:r>
              <a:rPr lang="ja-JP" altLang="en-US">
                <a:latin typeface="Perpetua" charset="0"/>
              </a:rPr>
              <a:t>”</a:t>
            </a:r>
            <a:r>
              <a:rPr lang="en-US" altLang="ja-JP">
                <a:latin typeface="Perpetua" charset="0"/>
              </a:rPr>
              <a:t> around the main part of the data, placing the upper fence 1.5 IQRs above the upper quartile and the lower fence 1.5 IQRs below the lower quartile.</a:t>
            </a:r>
          </a:p>
          <a:p>
            <a:pPr eaLnBrk="1" hangingPunct="1">
              <a:buFont typeface="Wingdings 2" charset="0"/>
              <a:buNone/>
            </a:pPr>
            <a:endParaRPr lang="en-CA">
              <a:latin typeface="Perpetua" charset="0"/>
            </a:endParaRPr>
          </a:p>
        </p:txBody>
      </p:sp>
      <p:pic>
        <p:nvPicPr>
          <p:cNvPr id="19459" name="Picture 11" descr="Ch06-6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2643188"/>
            <a:ext cx="40386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9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>
                <a:solidFill>
                  <a:schemeClr val="accent1"/>
                </a:solidFill>
                <a:latin typeface="Franklin Gothic Book" charset="0"/>
              </a:rPr>
              <a:t>Boxplots</a:t>
            </a:r>
            <a:endParaRPr lang="en-CA">
              <a:latin typeface="Franklin Gothic Book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</a:pPr>
            <a:r>
              <a:rPr lang="en-US">
                <a:latin typeface="Perpetua" charset="0"/>
              </a:rPr>
              <a:t>4) Draw lines (whiskers) from each end of the box up and down to the most extreme data values found</a:t>
            </a:r>
            <a:r>
              <a:rPr lang="en-US" i="1">
                <a:latin typeface="Perpetua" charset="0"/>
              </a:rPr>
              <a:t> within </a:t>
            </a:r>
            <a:r>
              <a:rPr lang="en-US">
                <a:latin typeface="Perpetua" charset="0"/>
              </a:rPr>
              <a:t>the fences. </a:t>
            </a:r>
          </a:p>
          <a:p>
            <a:pPr eaLnBrk="1" hangingPunct="1">
              <a:buFont typeface="Wingdings 2" charset="0"/>
              <a:buNone/>
            </a:pPr>
            <a:endParaRPr lang="en-CA">
              <a:latin typeface="Perpetua" charset="0"/>
            </a:endParaRPr>
          </a:p>
        </p:txBody>
      </p:sp>
      <p:pic>
        <p:nvPicPr>
          <p:cNvPr id="20483" name="Picture 9" descr="Ch06-6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500313"/>
            <a:ext cx="38735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796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>
                <a:solidFill>
                  <a:schemeClr val="accent1"/>
                </a:solidFill>
                <a:latin typeface="Franklin Gothic Book" charset="0"/>
              </a:rPr>
              <a:t>Boxplots</a:t>
            </a:r>
            <a:endParaRPr lang="en-CA">
              <a:latin typeface="Franklin Gothic Book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</a:pPr>
            <a:r>
              <a:rPr lang="en-US">
                <a:latin typeface="Perpetua" charset="0"/>
              </a:rPr>
              <a:t>5)  Add any outliers by displaying data values that lie beyond the fences with special symbols. </a:t>
            </a:r>
          </a:p>
          <a:p>
            <a:pPr eaLnBrk="1" hangingPunct="1">
              <a:buFont typeface="Wingdings 2" charset="0"/>
              <a:buNone/>
            </a:pPr>
            <a:endParaRPr lang="en-CA">
              <a:latin typeface="Perpetua" charset="0"/>
            </a:endParaRPr>
          </a:p>
        </p:txBody>
      </p:sp>
      <p:pic>
        <p:nvPicPr>
          <p:cNvPr id="21507" name="Picture 9" descr="Ch06-6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500313"/>
            <a:ext cx="37909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05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>
                <a:solidFill>
                  <a:schemeClr val="accent1"/>
                </a:solidFill>
                <a:latin typeface="Franklin Gothic Book" charset="0"/>
              </a:rPr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The center of a boxplot shows the middle half of the data between the quartiles – the height of the box equals the IQR.</a:t>
            </a:r>
          </a:p>
          <a:p>
            <a:pPr eaLnBrk="1" hangingPunct="1"/>
            <a:r>
              <a:rPr lang="en-US">
                <a:latin typeface="Perpetua" charset="0"/>
              </a:rPr>
              <a:t>If the median is roughly centered between the quartiles, then the middle half of the data is roughly symmetric. If it is not centered, the distribution is skewed.</a:t>
            </a:r>
          </a:p>
          <a:p>
            <a:pPr eaLnBrk="1" hangingPunct="1"/>
            <a:r>
              <a:rPr lang="en-US">
                <a:latin typeface="Perpetua" charset="0"/>
              </a:rPr>
              <a:t>The whiskers show skewness as well if they are not roughly the same length.</a:t>
            </a:r>
          </a:p>
          <a:p>
            <a:pPr eaLnBrk="1" hangingPunct="1">
              <a:buFont typeface="Wingdings 2" charset="0"/>
              <a:buNone/>
            </a:pPr>
            <a:endParaRPr lang="en-CA">
              <a:latin typeface="Perpet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0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accent1"/>
                </a:solidFill>
                <a:latin typeface="Franklin Gothic Book" charset="0"/>
              </a:rPr>
              <a:t>Comparing Groups</a:t>
            </a:r>
            <a:endParaRPr lang="en-CA">
              <a:solidFill>
                <a:schemeClr val="accent1"/>
              </a:solidFill>
              <a:latin typeface="Franklin Gothic Book" charset="0"/>
            </a:endParaRPr>
          </a:p>
        </p:txBody>
      </p:sp>
      <p:pic>
        <p:nvPicPr>
          <p:cNvPr id="23554" name="Picture 8" descr="Ch06-7-0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938" y="1357313"/>
            <a:ext cx="7772400" cy="2876550"/>
          </a:xfrm>
        </p:spPr>
      </p:pic>
      <p:pic>
        <p:nvPicPr>
          <p:cNvPr id="23555" name="Picture 9" descr="Ch06-7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143375"/>
            <a:ext cx="4786313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05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The correlation measures the extent </a:t>
            </a: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of linear 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interdependence of variable quantities.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Example correlation values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39285"/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CORRELATION</a:t>
            </a:r>
          </a:p>
        </p:txBody>
      </p:sp>
      <p:pic>
        <p:nvPicPr>
          <p:cNvPr id="494" name="Shape 4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106" y="3292944"/>
            <a:ext cx="5579789" cy="3402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91756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06" name="Shape 506"/>
          <p:cNvSpPr/>
          <p:nvPr/>
        </p:nvSpPr>
        <p:spPr>
          <a:xfrm>
            <a:off x="446485" y="1383528"/>
            <a:ext cx="8251031" cy="26359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88333"/>
              </a:lnSpc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88333"/>
              </a:lnSpc>
              <a:buSzPct val="25000"/>
            </a:pPr>
            <a:r>
              <a:rPr lang="en-US" sz="7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 THIS NORMAL?</a:t>
            </a:r>
          </a:p>
        </p:txBody>
      </p:sp>
    </p:spTree>
    <p:extLst>
      <p:ext uri="{BB962C8B-B14F-4D97-AF65-F5344CB8AC3E}">
        <p14:creationId xmlns:p14="http://schemas.microsoft.com/office/powerpoint/2010/main" val="418332966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446489" y="109718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A normal distribution is often a key assumption to many models.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The normal distribution depends upon the </a:t>
            </a:r>
            <a:r>
              <a:rPr lang="en-US" i="1" dirty="0"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lang="en-US" i="1" dirty="0">
                <a:latin typeface="Georgia"/>
                <a:ea typeface="Georgia"/>
                <a:cs typeface="Georgia"/>
                <a:sym typeface="Georgia"/>
              </a:rPr>
              <a:t>standard deviation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i="1" dirty="0"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determines the center of the distribution.  The </a:t>
            </a:r>
            <a:r>
              <a:rPr lang="en-US" i="1" dirty="0">
                <a:latin typeface="Georgia"/>
                <a:ea typeface="Georgia"/>
                <a:cs typeface="Georgia"/>
                <a:sym typeface="Georgia"/>
              </a:rPr>
              <a:t>standard deviation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determines the height and width of the distribution.</a:t>
            </a:r>
          </a:p>
        </p:txBody>
      </p:sp>
      <p:sp>
        <p:nvSpPr>
          <p:cNvPr id="512" name="Shape 512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THE NORMAL DISTRIBUTION</a:t>
            </a:r>
          </a:p>
        </p:txBody>
      </p:sp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288" y="4471740"/>
            <a:ext cx="4501423" cy="2386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9874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The </a:t>
            </a:r>
            <a:r>
              <a:rPr lang="en-US" i="1" dirty="0" smtClean="0">
                <a:solidFill>
                  <a:schemeClr val="accent1"/>
                </a:solidFill>
                <a:cs typeface="+mj-cs"/>
              </a:rPr>
              <a:t>68-95-99.7 Rule </a:t>
            </a:r>
            <a:r>
              <a:rPr lang="en-US" dirty="0" smtClean="0">
                <a:solidFill>
                  <a:schemeClr val="accent1"/>
                </a:solidFill>
                <a:cs typeface="+mj-cs"/>
              </a:rPr>
              <a:t>(the </a:t>
            </a:r>
            <a:r>
              <a:rPr lang="en-US" i="1" dirty="0" smtClean="0">
                <a:solidFill>
                  <a:schemeClr val="accent1"/>
                </a:solidFill>
                <a:cs typeface="+mj-cs"/>
              </a:rPr>
              <a:t>Empirical Rule</a:t>
            </a:r>
            <a:r>
              <a:rPr lang="en-US" dirty="0" smtClean="0">
                <a:solidFill>
                  <a:schemeClr val="accent1"/>
                </a:solidFill>
                <a:cs typeface="+mj-cs"/>
              </a:rPr>
              <a:t>)</a:t>
            </a:r>
            <a:endParaRPr lang="en-CA" dirty="0">
              <a:solidFill>
                <a:schemeClr val="accent1"/>
              </a:solidFill>
              <a:cs typeface="+mj-cs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In bell-shaped distributions, about </a:t>
            </a:r>
            <a:r>
              <a:rPr lang="en-US">
                <a:solidFill>
                  <a:srgbClr val="0000FF"/>
                </a:solidFill>
                <a:latin typeface="Perpetua" charset="0"/>
              </a:rPr>
              <a:t>68%</a:t>
            </a:r>
            <a:r>
              <a:rPr lang="en-US">
                <a:latin typeface="Perpetua" charset="0"/>
              </a:rPr>
              <a:t> of the values fall within one standard deviation of the mean, about </a:t>
            </a:r>
            <a:r>
              <a:rPr lang="en-US">
                <a:solidFill>
                  <a:srgbClr val="FF0000"/>
                </a:solidFill>
                <a:latin typeface="Perpetua" charset="0"/>
              </a:rPr>
              <a:t>95%</a:t>
            </a:r>
            <a:r>
              <a:rPr lang="en-US">
                <a:latin typeface="Perpetua" charset="0"/>
              </a:rPr>
              <a:t> of the values fall within two standard deviations of the mean, and about </a:t>
            </a:r>
            <a:r>
              <a:rPr lang="en-US">
                <a:solidFill>
                  <a:srgbClr val="CC00CC"/>
                </a:solidFill>
                <a:latin typeface="Perpetua" charset="0"/>
              </a:rPr>
              <a:t>99.7%</a:t>
            </a:r>
            <a:r>
              <a:rPr lang="en-US">
                <a:latin typeface="Perpetua" charset="0"/>
              </a:rPr>
              <a:t> of the values fall within three standard deviations of the mean.</a:t>
            </a:r>
          </a:p>
          <a:p>
            <a:pPr eaLnBrk="1" hangingPunct="1"/>
            <a:endParaRPr lang="en-US">
              <a:latin typeface="Perpetua" charset="0"/>
            </a:endParaRPr>
          </a:p>
          <a:p>
            <a:pPr eaLnBrk="1" hangingPunct="1">
              <a:buFont typeface="Wingdings 2" charset="0"/>
              <a:buNone/>
            </a:pPr>
            <a:endParaRPr lang="en-CA">
              <a:latin typeface="Perpetua" charset="0"/>
            </a:endParaRPr>
          </a:p>
        </p:txBody>
      </p:sp>
      <p:grpSp>
        <p:nvGrpSpPr>
          <p:cNvPr id="25603" name="Group 13"/>
          <p:cNvGrpSpPr>
            <a:grpSpLocks/>
          </p:cNvGrpSpPr>
          <p:nvPr/>
        </p:nvGrpSpPr>
        <p:grpSpPr bwMode="auto">
          <a:xfrm>
            <a:off x="1363663" y="3678238"/>
            <a:ext cx="6416675" cy="2265362"/>
            <a:chOff x="859" y="2317"/>
            <a:chExt cx="4042" cy="1427"/>
          </a:xfrm>
        </p:grpSpPr>
        <p:pic>
          <p:nvPicPr>
            <p:cNvPr id="25604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" y="2317"/>
              <a:ext cx="4042" cy="1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5" name="Oval 10"/>
            <p:cNvSpPr>
              <a:spLocks noChangeArrowheads="1"/>
            </p:cNvSpPr>
            <p:nvPr/>
          </p:nvSpPr>
          <p:spPr bwMode="auto">
            <a:xfrm>
              <a:off x="2720" y="2784"/>
              <a:ext cx="288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5606" name="Oval 11"/>
            <p:cNvSpPr>
              <a:spLocks noChangeArrowheads="1"/>
            </p:cNvSpPr>
            <p:nvPr/>
          </p:nvSpPr>
          <p:spPr bwMode="auto">
            <a:xfrm>
              <a:off x="2728" y="3032"/>
              <a:ext cx="288" cy="1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5607" name="Oval 12"/>
            <p:cNvSpPr>
              <a:spLocks noChangeArrowheads="1"/>
            </p:cNvSpPr>
            <p:nvPr/>
          </p:nvSpPr>
          <p:spPr bwMode="auto">
            <a:xfrm>
              <a:off x="2680" y="3288"/>
              <a:ext cx="384" cy="192"/>
            </a:xfrm>
            <a:prstGeom prst="ellipse">
              <a:avLst/>
            </a:prstGeom>
            <a:noFill/>
            <a:ln w="25400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0404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mean of a set of values is the sum of the values divided by the number of values.  It is also called the average.</a:t>
            </a:r>
          </a:p>
        </p:txBody>
      </p:sp>
      <p:sp>
        <p:nvSpPr>
          <p:cNvPr id="289" name="Shape 289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MEAN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74" y="3119040"/>
            <a:ext cx="3083079" cy="237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277" y="2587023"/>
            <a:ext cx="3429000" cy="3434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5761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1"/>
                </a:solidFill>
                <a:cs typeface="+mj-cs"/>
              </a:rPr>
              <a:t>Practice with Normal Distribution Calculations</a:t>
            </a:r>
            <a:endParaRPr lang="en-CA" dirty="0">
              <a:solidFill>
                <a:schemeClr val="accent1"/>
              </a:solidFill>
              <a:cs typeface="+mj-cs"/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Perpetua" charset="0"/>
              </a:rPr>
              <a:t>Example 1</a:t>
            </a:r>
            <a:r>
              <a:rPr lang="en-US">
                <a:latin typeface="Perpetua" charset="0"/>
              </a:rPr>
              <a:t>:</a:t>
            </a:r>
            <a:r>
              <a:rPr lang="en-US" b="1">
                <a:latin typeface="Perpetua" charset="0"/>
              </a:rPr>
              <a:t> </a:t>
            </a:r>
            <a:r>
              <a:rPr lang="en-US">
                <a:latin typeface="Perpetua" charset="0"/>
              </a:rPr>
              <a:t>Each Scholastic Aptitude Test (SAT) has a distribution that is roughly unimodal and symmetric and is designed to have an overall mean of 500 and a standard deviation of 100.</a:t>
            </a:r>
          </a:p>
          <a:p>
            <a:pPr eaLnBrk="1" hangingPunct="1"/>
            <a:r>
              <a:rPr lang="en-US">
                <a:latin typeface="Perpetua" charset="0"/>
              </a:rPr>
              <a:t>Suppose you earned a 600 on an SAT test. From the information above and the 68-95-99.7 Rule, where do you stand among all students who took the SAT?</a:t>
            </a:r>
          </a:p>
          <a:p>
            <a:pPr eaLnBrk="1" hangingPunct="1">
              <a:buFont typeface="Wingdings 2" charset="0"/>
              <a:buNone/>
            </a:pPr>
            <a:endParaRPr lang="en-CA">
              <a:latin typeface="Perpet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975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1"/>
                </a:solidFill>
                <a:cs typeface="+mj-cs"/>
              </a:rPr>
              <a:t>Practice with Normal Distribution</a:t>
            </a:r>
            <a:br>
              <a:rPr lang="en-US" b="1" dirty="0" smtClean="0">
                <a:solidFill>
                  <a:schemeClr val="accent1"/>
                </a:solidFill>
                <a:cs typeface="+mj-cs"/>
              </a:rPr>
            </a:br>
            <a:r>
              <a:rPr lang="en-US" b="1" dirty="0" smtClean="0">
                <a:solidFill>
                  <a:schemeClr val="accent1"/>
                </a:solidFill>
                <a:cs typeface="+mj-cs"/>
              </a:rPr>
              <a:t>Calculations</a:t>
            </a:r>
            <a:endParaRPr lang="en-CA" dirty="0">
              <a:solidFill>
                <a:schemeClr val="accent1"/>
              </a:solidFill>
              <a:cs typeface="+mj-cs"/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Perpetua" charset="0"/>
              </a:rPr>
              <a:t>Example 1 </a:t>
            </a:r>
            <a:r>
              <a:rPr lang="en-US">
                <a:latin typeface="Perpetua" charset="0"/>
              </a:rPr>
              <a:t>(continued):</a:t>
            </a:r>
            <a:r>
              <a:rPr lang="en-US" b="1">
                <a:latin typeface="Perpetua" charset="0"/>
              </a:rPr>
              <a:t> </a:t>
            </a:r>
            <a:r>
              <a:rPr lang="en-US">
                <a:latin typeface="Perpetua" charset="0"/>
              </a:rPr>
              <a:t>A score of 600 is 1 SD above the mean. That corresponds to one of the points in the  68-95-99.7% Rule. </a:t>
            </a:r>
          </a:p>
          <a:p>
            <a:pPr eaLnBrk="1" hangingPunct="1"/>
            <a:r>
              <a:rPr lang="en-US">
                <a:latin typeface="Perpetua" charset="0"/>
              </a:rPr>
              <a:t>About 32% (100% – 68%) of those who took the test were more than one SD from the mean, but only half of those were on the high side. </a:t>
            </a:r>
          </a:p>
          <a:p>
            <a:pPr eaLnBrk="1" hangingPunct="1"/>
            <a:r>
              <a:rPr lang="en-US">
                <a:latin typeface="Perpetua" charset="0"/>
              </a:rPr>
              <a:t>So about 16% (half of 32%) of the test scores were better than 600.</a:t>
            </a:r>
          </a:p>
          <a:p>
            <a:pPr eaLnBrk="1" hangingPunct="1"/>
            <a:endParaRPr lang="en-CA">
              <a:latin typeface="Perpet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90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1"/>
                </a:solidFill>
                <a:cs typeface="+mj-cs"/>
              </a:rPr>
              <a:t>Practice with Normal Distribution</a:t>
            </a:r>
            <a:br>
              <a:rPr lang="en-US" b="1" dirty="0" smtClean="0">
                <a:solidFill>
                  <a:schemeClr val="accent1"/>
                </a:solidFill>
                <a:cs typeface="+mj-cs"/>
              </a:rPr>
            </a:br>
            <a:r>
              <a:rPr lang="en-US" b="1" dirty="0" smtClean="0">
                <a:solidFill>
                  <a:schemeClr val="accent1"/>
                </a:solidFill>
                <a:cs typeface="+mj-cs"/>
              </a:rPr>
              <a:t>Calculations</a:t>
            </a:r>
            <a:endParaRPr lang="en-CA" dirty="0">
              <a:solidFill>
                <a:schemeClr val="accent1"/>
              </a:solidFill>
              <a:cs typeface="+mj-cs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Perpetua" charset="0"/>
              </a:rPr>
              <a:t>Example 2</a:t>
            </a:r>
            <a:r>
              <a:rPr lang="en-US">
                <a:latin typeface="Perpetua" charset="0"/>
              </a:rPr>
              <a:t>:</a:t>
            </a:r>
            <a:r>
              <a:rPr lang="en-US" b="1">
                <a:latin typeface="Perpetua" charset="0"/>
              </a:rPr>
              <a:t> </a:t>
            </a:r>
            <a:r>
              <a:rPr lang="en-US">
                <a:latin typeface="Perpetua" charset="0"/>
              </a:rPr>
              <a:t>Assuming the SAT scores are nearly normal with </a:t>
            </a:r>
            <a:r>
              <a:rPr lang="en-US" i="1">
                <a:latin typeface="Times New Roman" charset="0"/>
              </a:rPr>
              <a:t>N</a:t>
            </a:r>
            <a:r>
              <a:rPr lang="en-US">
                <a:latin typeface="Perpetua" charset="0"/>
              </a:rPr>
              <a:t>(500,100), what proportion of SAT scores falls between 300 and 600?</a:t>
            </a:r>
          </a:p>
          <a:p>
            <a:pPr eaLnBrk="1" hangingPunct="1">
              <a:buFont typeface="Wingdings 2" charset="0"/>
              <a:buNone/>
            </a:pPr>
            <a:endParaRPr lang="en-CA">
              <a:latin typeface="Perpet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80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446489" y="950870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Normal distributions are symmetric, bell-shaped curves.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When the standard deviation is large, the curve is short and wide.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When the standard deviation is small, the curve it tall and narrow.</a:t>
            </a:r>
          </a:p>
        </p:txBody>
      </p:sp>
      <p:sp>
        <p:nvSpPr>
          <p:cNvPr id="519" name="Shape 519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THE NORMAL DISTRIBUTION</a:t>
            </a:r>
          </a:p>
        </p:txBody>
      </p:sp>
      <p:pic>
        <p:nvPicPr>
          <p:cNvPr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793" y="3651808"/>
            <a:ext cx="3884414" cy="2862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70865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446489" y="950870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Skewness is a measure of the asymmetry of the distribution of a random variable about its mean.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Skewness can be positive or negative, or even undefined.</a:t>
            </a:r>
          </a:p>
        </p:txBody>
      </p:sp>
      <p:sp>
        <p:nvSpPr>
          <p:cNvPr id="526" name="Shape 526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SKEWNESS</a:t>
            </a:r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802" y="3095656"/>
            <a:ext cx="5868395" cy="3578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16813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446485" y="1383528"/>
            <a:ext cx="8251031" cy="26359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88333"/>
              </a:lnSpc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88333"/>
              </a:lnSpc>
              <a:buSzPct val="25000"/>
            </a:pPr>
            <a:r>
              <a:rPr lang="en-US" sz="7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CLASSES</a:t>
            </a:r>
          </a:p>
        </p:txBody>
      </p:sp>
      <p:sp>
        <p:nvSpPr>
          <p:cNvPr id="580" name="Shape 580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97266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Let’s say we have the categorical variable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which takes on one of the following values: 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need to represent these numerically for a model.  So how do we code them?  </a:t>
            </a:r>
          </a:p>
        </p:txBody>
      </p:sp>
      <p:sp>
        <p:nvSpPr>
          <p:cNvPr id="586" name="Shape 586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3796643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3703"/>
              <a:buFont typeface="Georgia"/>
              <a:buChar char="‣"/>
            </a:pPr>
            <a:r>
              <a:rPr lang="en-US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about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0=rural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1=suburban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2=urban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4680465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No, that implies that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is </a:t>
            </a:r>
            <a:r>
              <a:rPr lang="en-US" i="1">
                <a:latin typeface="Georgia"/>
                <a:ea typeface="Georgia"/>
                <a:cs typeface="Georgia"/>
                <a:sym typeface="Georgia"/>
              </a:rPr>
              <a:t>twice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an ordered relationship. This doesn’t make sense.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However, we can represent this information by converting the one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variable into two new variables,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598" name="Shape 598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3138477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We’ll draw out how categorical variables can be represented without implying order.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First, let’s choose a reference category.  This will be our “base” category.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It’s often good to choose the category with the largest sample size and a criteria that will help model interpretation.  If we are testing for a disease, the reference category would be people without the disease.</a:t>
            </a:r>
          </a:p>
        </p:txBody>
      </p:sp>
      <p:sp>
        <p:nvSpPr>
          <p:cNvPr id="604" name="Shape 604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35826839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mean of 19, 13, 15, 25, and 18.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19 + 13 + 15 + 25 + 18       90</a:t>
            </a: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        --------------------------- = ----- = 18</a:t>
            </a: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                5                           5</a:t>
            </a:r>
          </a:p>
        </p:txBody>
      </p:sp>
      <p:sp>
        <p:nvSpPr>
          <p:cNvPr id="303" name="Shape 30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MEAN EXAMPLE</a:t>
            </a:r>
          </a:p>
        </p:txBody>
      </p:sp>
    </p:spTree>
    <p:extLst>
      <p:ext uri="{BB962C8B-B14F-4D97-AF65-F5344CB8AC3E}">
        <p14:creationId xmlns:p14="http://schemas.microsoft.com/office/powerpoint/2010/main" val="32163435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Step 1:  Select a reference category.  We’ll choose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as our reference category.  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Step 2:  Convert the values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into a numeric representation that does not imply order.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Step 3:  Create two new variables: 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610" name="Shape 610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215016443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Why do we need only two dummy variables?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can derive all of the possible values from these two.  If an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isn’t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we know it must be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 general, if you have a categorical feature with k categories, you need to create k-1 dummy variable to represent all of the information.</a:t>
            </a:r>
          </a:p>
        </p:txBody>
      </p:sp>
      <p:sp>
        <p:nvSpPr>
          <p:cNvPr id="616" name="Shape 616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graphicFrame>
        <p:nvGraphicFramePr>
          <p:cNvPr id="617" name="Shape 617"/>
          <p:cNvGraphicFramePr/>
          <p:nvPr/>
        </p:nvGraphicFramePr>
        <p:xfrm>
          <a:off x="669736" y="2283707"/>
          <a:ext cx="7804530" cy="522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01510"/>
                <a:gridCol w="2601510"/>
                <a:gridCol w="2601510"/>
              </a:tblGrid>
              <a:tr h="5152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</a:p>
                  </a:txBody>
                  <a:tcPr marL="64283" marR="64283" marT="85860" marB="858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6736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" name="Shape 622"/>
          <p:cNvGraphicFramePr/>
          <p:nvPr/>
        </p:nvGraphicFramePr>
        <p:xfrm>
          <a:off x="669736" y="2352052"/>
          <a:ext cx="7804530" cy="2088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01510"/>
                <a:gridCol w="2601510"/>
                <a:gridCol w="2601510"/>
              </a:tblGrid>
              <a:tr h="5152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2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area_urban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area_suburban</a:t>
                      </a:r>
                    </a:p>
                  </a:txBody>
                  <a:tcPr marL="64283" marR="64283" marT="85860" marB="85860"/>
                </a:tc>
              </a:tr>
              <a:tr h="5152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4283" marR="64283" marT="85860" marB="85860"/>
                </a:tc>
              </a:tr>
              <a:tr h="5152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4283" marR="64283" marT="85860" marB="85860"/>
                </a:tc>
              </a:tr>
              <a:tr h="5152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4283" marR="64283" marT="85860" marB="85860"/>
                </a:tc>
              </a:tr>
            </a:tbl>
          </a:graphicData>
        </a:graphic>
      </p:graphicFrame>
      <p:sp>
        <p:nvSpPr>
          <p:cNvPr id="623" name="Shape 62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446485" y="162040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Let’s see our dummy variables.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As mentioned before, if we know </a:t>
            </a:r>
            <a:r>
              <a:rPr lang="en-US" sz="1900" dirty="0" err="1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 sz="1900" dirty="0">
                <a:latin typeface="Consolas"/>
                <a:ea typeface="Consolas"/>
                <a:cs typeface="Consolas"/>
                <a:sym typeface="Consolas"/>
              </a:rPr>
              <a:t>=0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900" dirty="0" err="1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 sz="1900" dirty="0">
                <a:latin typeface="Consolas"/>
                <a:ea typeface="Consolas"/>
                <a:cs typeface="Consolas"/>
                <a:sym typeface="Consolas"/>
              </a:rPr>
              <a:t>=0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, then the area must be </a:t>
            </a:r>
            <a:r>
              <a:rPr lang="en-US" sz="1900" dirty="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51272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can do this for a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gender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variable with two categories: 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male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female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How many dummy variables need to be created? </a:t>
            </a:r>
          </a:p>
        </p:txBody>
      </p:sp>
    </p:spTree>
    <p:extLst>
      <p:ext uri="{BB962C8B-B14F-4D97-AF65-F5344CB8AC3E}">
        <p14:creationId xmlns:p14="http://schemas.microsoft.com/office/powerpoint/2010/main" val="337585721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# of categories - 1 = 2 -1 = 1</a:t>
            </a:r>
          </a:p>
        </p:txBody>
      </p:sp>
      <p:sp>
        <p:nvSpPr>
          <p:cNvPr id="636" name="Shape 636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144200261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will make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female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our reference category.  Thus,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female=0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male=1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This can be done in Pandas with the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get_dummies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method.</a:t>
            </a:r>
          </a:p>
        </p:txBody>
      </p:sp>
      <p:sp>
        <p:nvSpPr>
          <p:cNvPr id="642" name="Shape 642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graphicFrame>
        <p:nvGraphicFramePr>
          <p:cNvPr id="643" name="Shape 643"/>
          <p:cNvGraphicFramePr/>
          <p:nvPr/>
        </p:nvGraphicFramePr>
        <p:xfrm>
          <a:off x="669727" y="2176670"/>
          <a:ext cx="7804546" cy="15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02273"/>
                <a:gridCol w="3902273"/>
              </a:tblGrid>
              <a:tr h="5152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2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3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gender_male</a:t>
                      </a:r>
                    </a:p>
                  </a:txBody>
                  <a:tcPr marL="64283" marR="64283" marT="85860" marB="85860"/>
                </a:tc>
              </a:tr>
              <a:tr h="5152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female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4283" marR="64283" marT="85860" marB="85860"/>
                </a:tc>
              </a:tr>
              <a:tr h="5152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male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4283" marR="64283" marT="85860" marB="858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5600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46489" y="691763"/>
            <a:ext cx="460811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The median refers to the midpoint in a series of numbers.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To find the median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lvl="1">
              <a:buSzPct val="100000"/>
              <a:buFont typeface="Georgia"/>
            </a:pPr>
            <a:r>
              <a:rPr lang="en-US" sz="2200" dirty="0">
                <a:latin typeface="Georgia"/>
                <a:ea typeface="Georgia"/>
                <a:cs typeface="Georgia"/>
                <a:sym typeface="Georgia"/>
              </a:rPr>
              <a:t>Arrange the numbers in order smallest to </a:t>
            </a:r>
          </a:p>
          <a:p>
            <a:pPr marL="360228" indent="0">
              <a:buNone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 largest.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lvl="1">
              <a:buSzPct val="100000"/>
              <a:buFont typeface="Georgia"/>
            </a:pPr>
            <a:r>
              <a:rPr lang="en-US" sz="2200" dirty="0">
                <a:latin typeface="Georgia"/>
                <a:ea typeface="Georgia"/>
                <a:cs typeface="Georgia"/>
                <a:sym typeface="Georgia"/>
              </a:rPr>
              <a:t>If there is an odd number of values, the </a:t>
            </a:r>
          </a:p>
          <a:p>
            <a:pPr marL="360228" indent="0">
              <a:buNone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 middle value is the median.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lvl="1">
              <a:buSzPct val="100000"/>
              <a:buFont typeface="Georgia"/>
            </a:pPr>
            <a:r>
              <a:rPr lang="en-US" sz="2200" dirty="0">
                <a:latin typeface="Georgia"/>
                <a:ea typeface="Georgia"/>
                <a:cs typeface="Georgia"/>
                <a:sym typeface="Georgia"/>
              </a:rPr>
              <a:t>If there is an even number of values, the </a:t>
            </a:r>
          </a:p>
          <a:p>
            <a:pPr marL="360228" indent="0">
              <a:buNone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 average of the middle two values is the </a:t>
            </a: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median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309" name="Shape 309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MEDIAN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600" y="1844621"/>
            <a:ext cx="3429000" cy="3434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7488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median of 19, 29, 36, 15, and 20.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  <p:extLst>
      <p:ext uri="{BB962C8B-B14F-4D97-AF65-F5344CB8AC3E}">
        <p14:creationId xmlns:p14="http://schemas.microsoft.com/office/powerpoint/2010/main" val="40380694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median of 19, 29, 36, 15, and 20.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Ordered Values:</a:t>
            </a: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15, 19, 20, 29, 36</a:t>
            </a: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20 is the median</a:t>
            </a:r>
          </a:p>
        </p:txBody>
      </p:sp>
      <p:sp>
        <p:nvSpPr>
          <p:cNvPr id="322" name="Shape 322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  <p:extLst>
      <p:ext uri="{BB962C8B-B14F-4D97-AF65-F5344CB8AC3E}">
        <p14:creationId xmlns:p14="http://schemas.microsoft.com/office/powerpoint/2010/main" val="5495573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median of 67, 28, 92, 37, 81, 75.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Ordered Values:</a:t>
            </a:r>
          </a:p>
          <a:p>
            <a:pPr algn="ctr">
              <a:lnSpc>
                <a:spcPct val="150000"/>
              </a:lnSpc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28, 37, 67, 75, 81, 92</a:t>
            </a:r>
          </a:p>
          <a:p>
            <a:pPr algn="ctr">
              <a:lnSpc>
                <a:spcPct val="150000"/>
              </a:lnSpc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67 and 75 are the middle values.</a:t>
            </a: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67 + 75       142</a:t>
            </a: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         ---------- = ------ = 71</a:t>
            </a:r>
          </a:p>
          <a:p>
            <a:pPr algn="ctr">
              <a:lnSpc>
                <a:spcPct val="150000"/>
              </a:lnSpc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     2               2</a:t>
            </a:r>
          </a:p>
          <a:p>
            <a:pPr algn="ctr">
              <a:lnSpc>
                <a:spcPct val="150000"/>
              </a:lnSpc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71 is the median.</a:t>
            </a:r>
          </a:p>
        </p:txBody>
      </p:sp>
      <p:sp>
        <p:nvSpPr>
          <p:cNvPr id="334" name="Shape 334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  <p:extLst>
      <p:ext uri="{BB962C8B-B14F-4D97-AF65-F5344CB8AC3E}">
        <p14:creationId xmlns:p14="http://schemas.microsoft.com/office/powerpoint/2010/main" val="42427438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mode of a set of values is the value that occurs most often.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 set of values may have more than one mode or no mode.</a:t>
            </a:r>
          </a:p>
        </p:txBody>
      </p:sp>
      <p:sp>
        <p:nvSpPr>
          <p:cNvPr id="340" name="Shape 340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244" y="3009397"/>
            <a:ext cx="3429000" cy="3434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3632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480</TotalTime>
  <Words>1750</Words>
  <Application>Microsoft Macintosh PowerPoint</Application>
  <PresentationFormat>On-screen Show (4:3)</PresentationFormat>
  <Paragraphs>263</Paragraphs>
  <Slides>45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Adjacency</vt:lpstr>
      <vt:lpstr>Data Science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Five-Number Summary</vt:lpstr>
      <vt:lpstr>Boxplots  </vt:lpstr>
      <vt:lpstr>Boxplots</vt:lpstr>
      <vt:lpstr>Boxplots</vt:lpstr>
      <vt:lpstr>Boxplots</vt:lpstr>
      <vt:lpstr>Boxplots</vt:lpstr>
      <vt:lpstr>Comparing Groups</vt:lpstr>
      <vt:lpstr>PowerPoint Presentation</vt:lpstr>
      <vt:lpstr>PowerPoint Presentation</vt:lpstr>
      <vt:lpstr>PowerPoint Presentation</vt:lpstr>
      <vt:lpstr>The 68-95-99.7 Rule (the Empirical Rule)</vt:lpstr>
      <vt:lpstr>Practice with Normal Distribution Calculations</vt:lpstr>
      <vt:lpstr>Practice with Normal Distribution Calculations</vt:lpstr>
      <vt:lpstr>Practice with Normal Distribution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HH</dc:creator>
  <cp:lastModifiedBy>HH</cp:lastModifiedBy>
  <cp:revision>6</cp:revision>
  <dcterms:created xsi:type="dcterms:W3CDTF">2016-02-01T22:49:40Z</dcterms:created>
  <dcterms:modified xsi:type="dcterms:W3CDTF">2016-06-16T06:45:38Z</dcterms:modified>
</cp:coreProperties>
</file>