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62" r:id="rId6"/>
    <p:sldId id="258" r:id="rId7"/>
    <p:sldId id="257" r:id="rId8"/>
    <p:sldId id="261" r:id="rId9"/>
    <p:sldId id="272" r:id="rId10"/>
    <p:sldId id="273" r:id="rId11"/>
    <p:sldId id="275" r:id="rId12"/>
    <p:sldId id="277" r:id="rId13"/>
    <p:sldId id="266" r:id="rId14"/>
    <p:sldId id="26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0" autoAdjust="0"/>
    <p:restoredTop sz="90704" autoAdjust="0"/>
  </p:normalViewPr>
  <p:slideViewPr>
    <p:cSldViewPr snapToGrid="0">
      <p:cViewPr varScale="1">
        <p:scale>
          <a:sx n="100" d="100"/>
          <a:sy n="100" d="100"/>
        </p:scale>
        <p:origin x="108" y="31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8/5/2023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image" Target="../media/image20.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2.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s>
</file>

<file path=ppt/slides/_rels/slide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The MAZE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Jiajia Ding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conclusion</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When the maze has clear route, a tree graph should be created and robot without wheel should be used to solve the problem; whenever the maze has unclear route, a matrix/grid should be created and robot with wheel should be used to solve the problem.    </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The Maze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892177"/>
            <a:ext cx="8421688" cy="1325563"/>
          </a:xfrm>
        </p:spPr>
        <p:txBody>
          <a:bodyPr/>
          <a:lstStyle/>
          <a:p>
            <a:r>
              <a:rPr lang="en-US" dirty="0"/>
              <a:t>Appendix</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776936"/>
            <a:ext cx="6218926" cy="823912"/>
          </a:xfrm>
        </p:spPr>
        <p:txBody>
          <a:bodyPr/>
          <a:lstStyle/>
          <a:p>
            <a:r>
              <a:rPr lang="en-US" dirty="0"/>
              <a:t>https://hc.labnet.sfbu.edu/~henry/npu/classes/algorithm/tutorialpoints_dsa/slide/depth_first_traversal.html</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3002075" y="4264921"/>
            <a:ext cx="6150551" cy="823912"/>
          </a:xfrm>
        </p:spPr>
        <p:txBody>
          <a:bodyPr/>
          <a:lstStyle/>
          <a:p>
            <a:r>
              <a:rPr lang="en-US" dirty="0"/>
              <a:t>https://hc.labnet.sfbu.edu/~henry/npu/classes/introjava/project/slide/structure.html</a:t>
            </a:r>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abstract</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946427"/>
          </a:xfrm>
        </p:spPr>
        <p:txBody>
          <a:bodyPr>
            <a:normAutofit fontScale="77500" lnSpcReduction="20000"/>
          </a:bodyPr>
          <a:lstStyle/>
          <a:p>
            <a:pPr algn="just"/>
            <a:r>
              <a:rPr lang="en-US" dirty="0"/>
              <a:t>At CS455 Algorithm class, Depth-First Search algorithm was introduced to solve the Maze.  Depending on the clearness of the route, two different approaches can be used to solve the problem. This slides was created to demonstrate what we have learnt from the class and the circumstances when each approach should be used. </a:t>
            </a:r>
          </a:p>
        </p:txBody>
      </p:sp>
    </p:spTree>
    <p:extLst>
      <p:ext uri="{BB962C8B-B14F-4D97-AF65-F5344CB8AC3E}">
        <p14:creationId xmlns:p14="http://schemas.microsoft.com/office/powerpoint/2010/main" val="37972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acknowledgement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1525588"/>
          </a:xfrm>
        </p:spPr>
        <p:txBody>
          <a:bodyPr/>
          <a:lstStyle/>
          <a:p>
            <a:r>
              <a:rPr lang="en-US" dirty="0"/>
              <a:t>I would like to thank Professor Henry Chang for sharing with me his time, efforts, and knowledge in the computer science industry. </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r>
              <a:rPr lang="en-US" dirty="0"/>
              <a:t>2023</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The Maze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1020445"/>
            <a:ext cx="3756086" cy="1325563"/>
          </a:xfrm>
        </p:spPr>
        <p:txBody>
          <a:bodyPr/>
          <a:lstStyle/>
          <a:p>
            <a:r>
              <a:rPr lang="en-US" dirty="0"/>
              <a:t>Table of 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3524250" cy="2913380"/>
          </a:xfrm>
        </p:spPr>
        <p:txBody>
          <a:bodyPr>
            <a:normAutofit fontScale="85000" lnSpcReduction="20000"/>
          </a:bodyPr>
          <a:lstStyle/>
          <a:p>
            <a:r>
              <a:rPr lang="en-US" dirty="0"/>
              <a:t>Abstract</a:t>
            </a:r>
          </a:p>
          <a:p>
            <a:r>
              <a:rPr lang="en-US" dirty="0"/>
              <a:t>Acknowledgement</a:t>
            </a:r>
          </a:p>
          <a:p>
            <a:r>
              <a:rPr lang="en-US" dirty="0"/>
              <a:t>Introduction</a:t>
            </a:r>
          </a:p>
          <a:p>
            <a:r>
              <a:rPr lang="en-US" dirty="0"/>
              <a:t>Clear Route (Street, Highway)</a:t>
            </a:r>
          </a:p>
          <a:p>
            <a:r>
              <a:rPr lang="en-US" dirty="0"/>
              <a:t>Unclear Route (Hotel, Hospital)</a:t>
            </a:r>
          </a:p>
          <a:p>
            <a:r>
              <a:rPr lang="en-US" dirty="0"/>
              <a:t>Test</a:t>
            </a:r>
          </a:p>
          <a:p>
            <a:r>
              <a:rPr lang="en-US" dirty="0"/>
              <a:t>Conclusion</a:t>
            </a:r>
          </a:p>
          <a:p>
            <a:r>
              <a:rPr lang="en-US" dirty="0"/>
              <a:t>Appendix</a:t>
            </a:r>
          </a:p>
          <a:p>
            <a:endParaRPr lang="en-US" dirty="0"/>
          </a:p>
          <a:p>
            <a:endParaRPr lang="en-US" dirty="0"/>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r>
              <a:rPr lang="en-US" dirty="0"/>
              <a:t>2023</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The Maze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Introduction</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2690676"/>
            <a:ext cx="2882475" cy="823912"/>
          </a:xfrm>
        </p:spPr>
        <p:txBody>
          <a:bodyPr/>
          <a:lstStyle/>
          <a:p>
            <a:r>
              <a:rPr lang="en-US" dirty="0"/>
              <a:t>Robot</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748346"/>
            <a:ext cx="2882475" cy="1997867"/>
          </a:xfrm>
        </p:spPr>
        <p:txBody>
          <a:bodyPr>
            <a:normAutofit/>
          </a:bodyPr>
          <a:lstStyle/>
          <a:p>
            <a:pPr algn="just"/>
            <a:r>
              <a:rPr lang="en-US" dirty="0"/>
              <a:t>When solving the maze with clear route (Street, Highway), robot without wheel (legged robot) approach is taken. When solving the maze with unclear route (Hotel, Hospital), robot with wheel (self-driving car) approach is taken. ​</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2776936"/>
            <a:ext cx="2896671" cy="823912"/>
          </a:xfrm>
        </p:spPr>
        <p:txBody>
          <a:bodyPr/>
          <a:lstStyle/>
          <a:p>
            <a:r>
              <a:rPr lang="en-US" dirty="0"/>
              <a:t>Clear Route (Street, Highway)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pPr algn="just"/>
            <a:r>
              <a:rPr lang="en-US" dirty="0"/>
              <a:t>When the maze has clear route (street, highway), a tree/graph is created based on the route. And robot without wheel (legged robot) approach is used to solve the maze. An example will be demonstrated in the following slides.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2776936"/>
            <a:ext cx="2882475" cy="823912"/>
          </a:xfrm>
        </p:spPr>
        <p:txBody>
          <a:bodyPr/>
          <a:lstStyle/>
          <a:p>
            <a:r>
              <a:rPr lang="en-US" dirty="0"/>
              <a:t>Unclear Route (Hotel, Hospital)</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pPr algn="just"/>
            <a:r>
              <a:rPr lang="en-US" dirty="0"/>
              <a:t>When the maze has unclear route (hotel, hospital), a matrix (grid) is created based on the route. And robot with wheel (self-driving car) approach is used to solve the maze. An example will be demonstrated in the following slides.</a:t>
            </a:r>
          </a:p>
        </p:txBody>
      </p:sp>
      <p:sp>
        <p:nvSpPr>
          <p:cNvPr id="9" name="Date Placeholder 8">
            <a:extLst>
              <a:ext uri="{FF2B5EF4-FFF2-40B4-BE49-F238E27FC236}">
                <a16:creationId xmlns:a16="http://schemas.microsoft.com/office/drawing/2014/main" id="{B86AD343-7149-4E7C-BD28-3080F25980CF}"/>
              </a:ext>
            </a:extLst>
          </p:cNvPr>
          <p:cNvSpPr>
            <a:spLocks noGrp="1"/>
          </p:cNvSpPr>
          <p:nvPr>
            <p:ph type="dt" sz="half" idx="10"/>
          </p:nvPr>
        </p:nvSpPr>
        <p:spPr>
          <a:xfrm>
            <a:off x="838200" y="6356350"/>
            <a:ext cx="2743200" cy="365125"/>
          </a:xfrm>
        </p:spPr>
        <p:txBody>
          <a:bodyPr/>
          <a:lstStyle/>
          <a:p>
            <a:r>
              <a:rPr lang="en-US" dirty="0"/>
              <a:t>2023</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The Maze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1B46C46-4A44-7694-8C2A-2AFB5F9A80DF}"/>
              </a:ext>
            </a:extLst>
          </p:cNvPr>
          <p:cNvSpPr>
            <a:spLocks noGrp="1"/>
          </p:cNvSpPr>
          <p:nvPr>
            <p:ph type="title"/>
          </p:nvPr>
        </p:nvSpPr>
        <p:spPr>
          <a:xfrm>
            <a:off x="2933700" y="892177"/>
            <a:ext cx="8421688" cy="1325563"/>
          </a:xfrm>
        </p:spPr>
        <p:txBody>
          <a:bodyPr anchor="ctr">
            <a:normAutofit/>
          </a:bodyPr>
          <a:lstStyle/>
          <a:p>
            <a:r>
              <a:rPr lang="en-US" dirty="0"/>
              <a:t>Clear Route (Street, Highway) </a:t>
            </a:r>
          </a:p>
        </p:txBody>
      </p:sp>
      <p:sp>
        <p:nvSpPr>
          <p:cNvPr id="16" name="Text Placeholder 2">
            <a:extLst>
              <a:ext uri="{FF2B5EF4-FFF2-40B4-BE49-F238E27FC236}">
                <a16:creationId xmlns:a16="http://schemas.microsoft.com/office/drawing/2014/main" id="{85136351-CDAE-6F03-1989-3A8ACC314A20}"/>
              </a:ext>
            </a:extLst>
          </p:cNvPr>
          <p:cNvSpPr>
            <a:spLocks noGrp="1"/>
          </p:cNvSpPr>
          <p:nvPr>
            <p:ph type="body" idx="1"/>
          </p:nvPr>
        </p:nvSpPr>
        <p:spPr>
          <a:xfrm>
            <a:off x="2933700" y="2677558"/>
            <a:ext cx="7620000" cy="823912"/>
          </a:xfrm>
        </p:spPr>
        <p:txBody>
          <a:bodyPr anchor="b">
            <a:normAutofit/>
          </a:bodyPr>
          <a:lstStyle/>
          <a:p>
            <a:r>
              <a:rPr lang="en-US" sz="1700" dirty="0"/>
              <a:t>In the below example, the best route is highlighted in red. A tree graph is created based on the maze. </a:t>
            </a:r>
          </a:p>
        </p:txBody>
      </p:sp>
      <p:pic>
        <p:nvPicPr>
          <p:cNvPr id="11" name="Picture 10">
            <a:extLst>
              <a:ext uri="{FF2B5EF4-FFF2-40B4-BE49-F238E27FC236}">
                <a16:creationId xmlns:a16="http://schemas.microsoft.com/office/drawing/2014/main" id="{DAD76A36-4094-500D-A14F-43B91685A3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3563541" y="3834606"/>
            <a:ext cx="1997867" cy="1997867"/>
          </a:xfrm>
          <a:prstGeom prst="rect">
            <a:avLst/>
          </a:prstGeom>
          <a:noFill/>
        </p:spPr>
      </p:pic>
      <p:sp>
        <p:nvSpPr>
          <p:cNvPr id="4" name="Date Placeholder 3">
            <a:extLst>
              <a:ext uri="{FF2B5EF4-FFF2-40B4-BE49-F238E27FC236}">
                <a16:creationId xmlns:a16="http://schemas.microsoft.com/office/drawing/2014/main" id="{F56D30E2-2899-FC55-FC7A-F909B5ABD0A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24FC1C9F-153D-6506-370D-8AC62FFA8777}"/>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The Maze</a:t>
            </a:r>
          </a:p>
        </p:txBody>
      </p:sp>
      <p:sp>
        <p:nvSpPr>
          <p:cNvPr id="25" name="Slide Number Placeholder 8">
            <a:extLst>
              <a:ext uri="{FF2B5EF4-FFF2-40B4-BE49-F238E27FC236}">
                <a16:creationId xmlns:a16="http://schemas.microsoft.com/office/drawing/2014/main" id="{589A1435-9F4C-8D19-BC96-BBCAB8C03A54}"/>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6</a:t>
            </a:fld>
            <a:endParaRPr lang="en-US"/>
          </a:p>
        </p:txBody>
      </p:sp>
      <p:pic>
        <p:nvPicPr>
          <p:cNvPr id="14" name="Picture 13" descr="A drawing of a maze&#10;&#10;Description automatically generated">
            <a:extLst>
              <a:ext uri="{FF2B5EF4-FFF2-40B4-BE49-F238E27FC236}">
                <a16:creationId xmlns:a16="http://schemas.microsoft.com/office/drawing/2014/main" id="{669F6014-A8AB-541B-3A83-E6A12FA7F3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703729" y="4111466"/>
            <a:ext cx="2214880" cy="1661160"/>
          </a:xfrm>
          <a:prstGeom prst="rect">
            <a:avLst/>
          </a:prstGeom>
        </p:spPr>
      </p:pic>
      <p:pic>
        <p:nvPicPr>
          <p:cNvPr id="15" name="Picture 14" descr="A drawing of a chemical structure&#10;&#10;Description automatically generated">
            <a:extLst>
              <a:ext uri="{FF2B5EF4-FFF2-40B4-BE49-F238E27FC236}">
                <a16:creationId xmlns:a16="http://schemas.microsoft.com/office/drawing/2014/main" id="{C57EC1F5-F894-2DEE-C6BC-A033CBC851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913688" y="4096544"/>
            <a:ext cx="2232025" cy="1673860"/>
          </a:xfrm>
          <a:prstGeom prst="rect">
            <a:avLst/>
          </a:prstGeom>
        </p:spPr>
      </p:pic>
    </p:spTree>
    <p:extLst>
      <p:ext uri="{BB962C8B-B14F-4D97-AF65-F5344CB8AC3E}">
        <p14:creationId xmlns:p14="http://schemas.microsoft.com/office/powerpoint/2010/main" val="2049621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1B46C46-4A44-7694-8C2A-2AFB5F9A80DF}"/>
              </a:ext>
            </a:extLst>
          </p:cNvPr>
          <p:cNvSpPr>
            <a:spLocks noGrp="1"/>
          </p:cNvSpPr>
          <p:nvPr>
            <p:ph type="title"/>
          </p:nvPr>
        </p:nvSpPr>
        <p:spPr>
          <a:xfrm>
            <a:off x="2933700" y="288333"/>
            <a:ext cx="8421688" cy="1325563"/>
          </a:xfrm>
        </p:spPr>
        <p:txBody>
          <a:bodyPr anchor="ctr">
            <a:normAutofit/>
          </a:bodyPr>
          <a:lstStyle/>
          <a:p>
            <a:r>
              <a:rPr lang="en-US" dirty="0"/>
              <a:t>Clear Route (Street, Highway) </a:t>
            </a:r>
          </a:p>
        </p:txBody>
      </p:sp>
      <p:sp>
        <p:nvSpPr>
          <p:cNvPr id="16" name="Text Placeholder 2">
            <a:extLst>
              <a:ext uri="{FF2B5EF4-FFF2-40B4-BE49-F238E27FC236}">
                <a16:creationId xmlns:a16="http://schemas.microsoft.com/office/drawing/2014/main" id="{85136351-CDAE-6F03-1989-3A8ACC314A20}"/>
              </a:ext>
            </a:extLst>
          </p:cNvPr>
          <p:cNvSpPr>
            <a:spLocks noGrp="1"/>
          </p:cNvSpPr>
          <p:nvPr>
            <p:ph type="body" idx="1"/>
          </p:nvPr>
        </p:nvSpPr>
        <p:spPr>
          <a:xfrm>
            <a:off x="2657475" y="1201940"/>
            <a:ext cx="7620000" cy="823912"/>
          </a:xfrm>
        </p:spPr>
        <p:txBody>
          <a:bodyPr anchor="b">
            <a:normAutofit/>
          </a:bodyPr>
          <a:lstStyle/>
          <a:p>
            <a:r>
              <a:rPr lang="en-US" sz="1700" dirty="0"/>
              <a:t>In implementation, DFS traversal and stack is used to solve this problem. </a:t>
            </a:r>
          </a:p>
        </p:txBody>
      </p:sp>
      <p:pic>
        <p:nvPicPr>
          <p:cNvPr id="7" name="Picture 6">
            <a:extLst>
              <a:ext uri="{FF2B5EF4-FFF2-40B4-BE49-F238E27FC236}">
                <a16:creationId xmlns:a16="http://schemas.microsoft.com/office/drawing/2014/main" id="{EB1EA4B8-05A3-3A26-2F64-301B8C5C3DE3}"/>
              </a:ext>
            </a:extLst>
          </p:cNvPr>
          <p:cNvPicPr>
            <a:picLocks noChangeAspect="1"/>
          </p:cNvPicPr>
          <p:nvPr/>
        </p:nvPicPr>
        <p:blipFill>
          <a:blip r:embed="rId2"/>
          <a:stretch>
            <a:fillRect/>
          </a:stretch>
        </p:blipFill>
        <p:spPr>
          <a:xfrm>
            <a:off x="1579562" y="1966872"/>
            <a:ext cx="1524132" cy="1750767"/>
          </a:xfrm>
          <a:prstGeom prst="rect">
            <a:avLst/>
          </a:prstGeom>
        </p:spPr>
      </p:pic>
      <p:pic>
        <p:nvPicPr>
          <p:cNvPr id="10" name="Picture 9">
            <a:extLst>
              <a:ext uri="{FF2B5EF4-FFF2-40B4-BE49-F238E27FC236}">
                <a16:creationId xmlns:a16="http://schemas.microsoft.com/office/drawing/2014/main" id="{6183A241-72FD-F258-5AF9-8A9586CB8345}"/>
              </a:ext>
            </a:extLst>
          </p:cNvPr>
          <p:cNvPicPr>
            <a:picLocks noChangeAspect="1"/>
          </p:cNvPicPr>
          <p:nvPr/>
        </p:nvPicPr>
        <p:blipFill>
          <a:blip r:embed="rId3"/>
          <a:stretch>
            <a:fillRect/>
          </a:stretch>
        </p:blipFill>
        <p:spPr>
          <a:xfrm>
            <a:off x="3112729" y="2025852"/>
            <a:ext cx="937341" cy="1691787"/>
          </a:xfrm>
          <a:prstGeom prst="rect">
            <a:avLst/>
          </a:prstGeom>
        </p:spPr>
      </p:pic>
      <p:pic>
        <p:nvPicPr>
          <p:cNvPr id="13" name="Picture 12">
            <a:extLst>
              <a:ext uri="{FF2B5EF4-FFF2-40B4-BE49-F238E27FC236}">
                <a16:creationId xmlns:a16="http://schemas.microsoft.com/office/drawing/2014/main" id="{184DB940-9588-D52A-E801-53A13BCE9CD6}"/>
              </a:ext>
            </a:extLst>
          </p:cNvPr>
          <p:cNvPicPr>
            <a:picLocks noChangeAspect="1"/>
          </p:cNvPicPr>
          <p:nvPr/>
        </p:nvPicPr>
        <p:blipFill>
          <a:blip r:embed="rId4"/>
          <a:stretch>
            <a:fillRect/>
          </a:stretch>
        </p:blipFill>
        <p:spPr>
          <a:xfrm>
            <a:off x="4038600" y="2025852"/>
            <a:ext cx="800169" cy="1691787"/>
          </a:xfrm>
          <a:prstGeom prst="rect">
            <a:avLst/>
          </a:prstGeom>
        </p:spPr>
      </p:pic>
      <p:pic>
        <p:nvPicPr>
          <p:cNvPr id="18" name="Picture 17">
            <a:extLst>
              <a:ext uri="{FF2B5EF4-FFF2-40B4-BE49-F238E27FC236}">
                <a16:creationId xmlns:a16="http://schemas.microsoft.com/office/drawing/2014/main" id="{60D7729C-A831-8916-35B9-11FDD01E0FA7}"/>
              </a:ext>
            </a:extLst>
          </p:cNvPr>
          <p:cNvPicPr>
            <a:picLocks noChangeAspect="1"/>
          </p:cNvPicPr>
          <p:nvPr/>
        </p:nvPicPr>
        <p:blipFill>
          <a:blip r:embed="rId5"/>
          <a:stretch>
            <a:fillRect/>
          </a:stretch>
        </p:blipFill>
        <p:spPr>
          <a:xfrm>
            <a:off x="4861564" y="2025852"/>
            <a:ext cx="853514" cy="1691787"/>
          </a:xfrm>
          <a:prstGeom prst="rect">
            <a:avLst/>
          </a:prstGeom>
        </p:spPr>
      </p:pic>
      <p:pic>
        <p:nvPicPr>
          <p:cNvPr id="20" name="Picture 19">
            <a:extLst>
              <a:ext uri="{FF2B5EF4-FFF2-40B4-BE49-F238E27FC236}">
                <a16:creationId xmlns:a16="http://schemas.microsoft.com/office/drawing/2014/main" id="{5B6A9F22-F369-2CFE-FB31-EBF23CD5A873}"/>
              </a:ext>
            </a:extLst>
          </p:cNvPr>
          <p:cNvPicPr>
            <a:picLocks noChangeAspect="1"/>
          </p:cNvPicPr>
          <p:nvPr/>
        </p:nvPicPr>
        <p:blipFill>
          <a:blip r:embed="rId6"/>
          <a:stretch>
            <a:fillRect/>
          </a:stretch>
        </p:blipFill>
        <p:spPr>
          <a:xfrm>
            <a:off x="5676863" y="2025852"/>
            <a:ext cx="838273" cy="1691787"/>
          </a:xfrm>
          <a:prstGeom prst="rect">
            <a:avLst/>
          </a:prstGeom>
        </p:spPr>
      </p:pic>
      <p:pic>
        <p:nvPicPr>
          <p:cNvPr id="22" name="Picture 21">
            <a:extLst>
              <a:ext uri="{FF2B5EF4-FFF2-40B4-BE49-F238E27FC236}">
                <a16:creationId xmlns:a16="http://schemas.microsoft.com/office/drawing/2014/main" id="{C8165E90-3CB4-6F3C-CD68-DEAE6D8C8BAD}"/>
              </a:ext>
            </a:extLst>
          </p:cNvPr>
          <p:cNvPicPr>
            <a:picLocks noChangeAspect="1"/>
          </p:cNvPicPr>
          <p:nvPr/>
        </p:nvPicPr>
        <p:blipFill>
          <a:blip r:embed="rId7"/>
          <a:stretch>
            <a:fillRect/>
          </a:stretch>
        </p:blipFill>
        <p:spPr>
          <a:xfrm>
            <a:off x="6522645" y="1966872"/>
            <a:ext cx="807790" cy="1756963"/>
          </a:xfrm>
          <a:prstGeom prst="rect">
            <a:avLst/>
          </a:prstGeom>
        </p:spPr>
      </p:pic>
      <p:pic>
        <p:nvPicPr>
          <p:cNvPr id="24" name="Picture 23">
            <a:extLst>
              <a:ext uri="{FF2B5EF4-FFF2-40B4-BE49-F238E27FC236}">
                <a16:creationId xmlns:a16="http://schemas.microsoft.com/office/drawing/2014/main" id="{F1E3CB25-0E40-4EA2-03C9-B854AFB1B55E}"/>
              </a:ext>
            </a:extLst>
          </p:cNvPr>
          <p:cNvPicPr>
            <a:picLocks noChangeAspect="1"/>
          </p:cNvPicPr>
          <p:nvPr/>
        </p:nvPicPr>
        <p:blipFill>
          <a:blip r:embed="rId8"/>
          <a:stretch>
            <a:fillRect/>
          </a:stretch>
        </p:blipFill>
        <p:spPr>
          <a:xfrm>
            <a:off x="7337833" y="1975846"/>
            <a:ext cx="800169" cy="1767993"/>
          </a:xfrm>
          <a:prstGeom prst="rect">
            <a:avLst/>
          </a:prstGeom>
        </p:spPr>
      </p:pic>
      <p:pic>
        <p:nvPicPr>
          <p:cNvPr id="27" name="Picture 26">
            <a:extLst>
              <a:ext uri="{FF2B5EF4-FFF2-40B4-BE49-F238E27FC236}">
                <a16:creationId xmlns:a16="http://schemas.microsoft.com/office/drawing/2014/main" id="{53D6964B-F766-BCD1-ADB7-AC3702F0B01F}"/>
              </a:ext>
            </a:extLst>
          </p:cNvPr>
          <p:cNvPicPr>
            <a:picLocks noChangeAspect="1"/>
          </p:cNvPicPr>
          <p:nvPr/>
        </p:nvPicPr>
        <p:blipFill>
          <a:blip r:embed="rId9"/>
          <a:stretch>
            <a:fillRect/>
          </a:stretch>
        </p:blipFill>
        <p:spPr>
          <a:xfrm>
            <a:off x="8126532" y="2019901"/>
            <a:ext cx="838273" cy="1729890"/>
          </a:xfrm>
          <a:prstGeom prst="rect">
            <a:avLst/>
          </a:prstGeom>
        </p:spPr>
      </p:pic>
      <p:pic>
        <p:nvPicPr>
          <p:cNvPr id="29" name="Picture 28">
            <a:extLst>
              <a:ext uri="{FF2B5EF4-FFF2-40B4-BE49-F238E27FC236}">
                <a16:creationId xmlns:a16="http://schemas.microsoft.com/office/drawing/2014/main" id="{DEB7AEC0-5608-1378-69D6-5C8661D4DAC9}"/>
              </a:ext>
            </a:extLst>
          </p:cNvPr>
          <p:cNvPicPr>
            <a:picLocks noChangeAspect="1"/>
          </p:cNvPicPr>
          <p:nvPr/>
        </p:nvPicPr>
        <p:blipFill>
          <a:blip r:embed="rId10"/>
          <a:stretch>
            <a:fillRect/>
          </a:stretch>
        </p:blipFill>
        <p:spPr>
          <a:xfrm>
            <a:off x="8974086" y="2019901"/>
            <a:ext cx="807790" cy="1729890"/>
          </a:xfrm>
          <a:prstGeom prst="rect">
            <a:avLst/>
          </a:prstGeom>
        </p:spPr>
      </p:pic>
      <p:pic>
        <p:nvPicPr>
          <p:cNvPr id="31" name="Picture 30">
            <a:extLst>
              <a:ext uri="{FF2B5EF4-FFF2-40B4-BE49-F238E27FC236}">
                <a16:creationId xmlns:a16="http://schemas.microsoft.com/office/drawing/2014/main" id="{8ED324DB-FBC2-F3BE-E8A5-7D536B0F80C6}"/>
              </a:ext>
            </a:extLst>
          </p:cNvPr>
          <p:cNvPicPr>
            <a:picLocks noChangeAspect="1"/>
          </p:cNvPicPr>
          <p:nvPr/>
        </p:nvPicPr>
        <p:blipFill>
          <a:blip r:embed="rId11"/>
          <a:stretch>
            <a:fillRect/>
          </a:stretch>
        </p:blipFill>
        <p:spPr>
          <a:xfrm>
            <a:off x="9760757" y="2000849"/>
            <a:ext cx="876376" cy="1767993"/>
          </a:xfrm>
          <a:prstGeom prst="rect">
            <a:avLst/>
          </a:prstGeom>
        </p:spPr>
      </p:pic>
      <p:pic>
        <p:nvPicPr>
          <p:cNvPr id="33" name="Picture 32">
            <a:extLst>
              <a:ext uri="{FF2B5EF4-FFF2-40B4-BE49-F238E27FC236}">
                <a16:creationId xmlns:a16="http://schemas.microsoft.com/office/drawing/2014/main" id="{BEBA56C4-812F-D038-F4C8-476B2BE6B2D2}"/>
              </a:ext>
            </a:extLst>
          </p:cNvPr>
          <p:cNvPicPr>
            <a:picLocks noChangeAspect="1"/>
          </p:cNvPicPr>
          <p:nvPr/>
        </p:nvPicPr>
        <p:blipFill>
          <a:blip r:embed="rId12"/>
          <a:stretch>
            <a:fillRect/>
          </a:stretch>
        </p:blipFill>
        <p:spPr>
          <a:xfrm>
            <a:off x="10638506" y="2003235"/>
            <a:ext cx="777307" cy="1737511"/>
          </a:xfrm>
          <a:prstGeom prst="rect">
            <a:avLst/>
          </a:prstGeom>
        </p:spPr>
      </p:pic>
      <p:pic>
        <p:nvPicPr>
          <p:cNvPr id="35" name="Picture 34">
            <a:extLst>
              <a:ext uri="{FF2B5EF4-FFF2-40B4-BE49-F238E27FC236}">
                <a16:creationId xmlns:a16="http://schemas.microsoft.com/office/drawing/2014/main" id="{3CAEACD1-37CD-4E23-8F34-75796C6ED45F}"/>
              </a:ext>
            </a:extLst>
          </p:cNvPr>
          <p:cNvPicPr>
            <a:picLocks noChangeAspect="1"/>
          </p:cNvPicPr>
          <p:nvPr/>
        </p:nvPicPr>
        <p:blipFill>
          <a:blip r:embed="rId13"/>
          <a:stretch>
            <a:fillRect/>
          </a:stretch>
        </p:blipFill>
        <p:spPr>
          <a:xfrm>
            <a:off x="816881" y="3891083"/>
            <a:ext cx="853514" cy="1760373"/>
          </a:xfrm>
          <a:prstGeom prst="rect">
            <a:avLst/>
          </a:prstGeom>
        </p:spPr>
      </p:pic>
      <p:pic>
        <p:nvPicPr>
          <p:cNvPr id="37" name="Picture 36">
            <a:extLst>
              <a:ext uri="{FF2B5EF4-FFF2-40B4-BE49-F238E27FC236}">
                <a16:creationId xmlns:a16="http://schemas.microsoft.com/office/drawing/2014/main" id="{2EBC460B-02B9-4A19-D7DB-0BB92ED4BB45}"/>
              </a:ext>
            </a:extLst>
          </p:cNvPr>
          <p:cNvPicPr>
            <a:picLocks noChangeAspect="1"/>
          </p:cNvPicPr>
          <p:nvPr/>
        </p:nvPicPr>
        <p:blipFill>
          <a:blip r:embed="rId14"/>
          <a:stretch>
            <a:fillRect/>
          </a:stretch>
        </p:blipFill>
        <p:spPr>
          <a:xfrm>
            <a:off x="1535381" y="3904420"/>
            <a:ext cx="899238" cy="1737511"/>
          </a:xfrm>
          <a:prstGeom prst="rect">
            <a:avLst/>
          </a:prstGeom>
        </p:spPr>
      </p:pic>
      <p:pic>
        <p:nvPicPr>
          <p:cNvPr id="41" name="Picture 40">
            <a:extLst>
              <a:ext uri="{FF2B5EF4-FFF2-40B4-BE49-F238E27FC236}">
                <a16:creationId xmlns:a16="http://schemas.microsoft.com/office/drawing/2014/main" id="{E77F7B14-ADF4-A30E-2434-297C67F339D4}"/>
              </a:ext>
            </a:extLst>
          </p:cNvPr>
          <p:cNvPicPr>
            <a:picLocks noChangeAspect="1"/>
          </p:cNvPicPr>
          <p:nvPr/>
        </p:nvPicPr>
        <p:blipFill>
          <a:blip r:embed="rId15"/>
          <a:stretch>
            <a:fillRect/>
          </a:stretch>
        </p:blipFill>
        <p:spPr>
          <a:xfrm>
            <a:off x="2434618" y="3936845"/>
            <a:ext cx="784928" cy="1760373"/>
          </a:xfrm>
          <a:prstGeom prst="rect">
            <a:avLst/>
          </a:prstGeom>
        </p:spPr>
      </p:pic>
      <p:pic>
        <p:nvPicPr>
          <p:cNvPr id="43" name="Picture 42">
            <a:extLst>
              <a:ext uri="{FF2B5EF4-FFF2-40B4-BE49-F238E27FC236}">
                <a16:creationId xmlns:a16="http://schemas.microsoft.com/office/drawing/2014/main" id="{9D2DF4DF-16D9-B823-07D0-B43392C3E2C3}"/>
              </a:ext>
            </a:extLst>
          </p:cNvPr>
          <p:cNvPicPr>
            <a:picLocks noChangeAspect="1"/>
          </p:cNvPicPr>
          <p:nvPr/>
        </p:nvPicPr>
        <p:blipFill>
          <a:blip r:embed="rId16"/>
          <a:stretch>
            <a:fillRect/>
          </a:stretch>
        </p:blipFill>
        <p:spPr>
          <a:xfrm>
            <a:off x="3153119" y="3967365"/>
            <a:ext cx="746825" cy="1703142"/>
          </a:xfrm>
          <a:prstGeom prst="rect">
            <a:avLst/>
          </a:prstGeom>
        </p:spPr>
      </p:pic>
      <p:pic>
        <p:nvPicPr>
          <p:cNvPr id="45" name="Picture 44">
            <a:extLst>
              <a:ext uri="{FF2B5EF4-FFF2-40B4-BE49-F238E27FC236}">
                <a16:creationId xmlns:a16="http://schemas.microsoft.com/office/drawing/2014/main" id="{53675D64-1FDF-D899-E426-82AC10A19444}"/>
              </a:ext>
            </a:extLst>
          </p:cNvPr>
          <p:cNvPicPr>
            <a:picLocks noChangeAspect="1"/>
          </p:cNvPicPr>
          <p:nvPr/>
        </p:nvPicPr>
        <p:blipFill>
          <a:blip r:embed="rId17"/>
          <a:stretch>
            <a:fillRect/>
          </a:stretch>
        </p:blipFill>
        <p:spPr>
          <a:xfrm>
            <a:off x="3899944" y="3952086"/>
            <a:ext cx="662997" cy="1729890"/>
          </a:xfrm>
          <a:prstGeom prst="rect">
            <a:avLst/>
          </a:prstGeom>
        </p:spPr>
      </p:pic>
      <p:pic>
        <p:nvPicPr>
          <p:cNvPr id="47" name="Picture 46">
            <a:extLst>
              <a:ext uri="{FF2B5EF4-FFF2-40B4-BE49-F238E27FC236}">
                <a16:creationId xmlns:a16="http://schemas.microsoft.com/office/drawing/2014/main" id="{72E1FA70-DB31-F610-F64E-661BBB049C43}"/>
              </a:ext>
            </a:extLst>
          </p:cNvPr>
          <p:cNvPicPr>
            <a:picLocks noChangeAspect="1"/>
          </p:cNvPicPr>
          <p:nvPr/>
        </p:nvPicPr>
        <p:blipFill>
          <a:blip r:embed="rId18"/>
          <a:stretch>
            <a:fillRect/>
          </a:stretch>
        </p:blipFill>
        <p:spPr>
          <a:xfrm>
            <a:off x="4580342" y="3958719"/>
            <a:ext cx="800169" cy="1729890"/>
          </a:xfrm>
          <a:prstGeom prst="rect">
            <a:avLst/>
          </a:prstGeom>
        </p:spPr>
      </p:pic>
      <p:pic>
        <p:nvPicPr>
          <p:cNvPr id="49" name="Picture 48">
            <a:extLst>
              <a:ext uri="{FF2B5EF4-FFF2-40B4-BE49-F238E27FC236}">
                <a16:creationId xmlns:a16="http://schemas.microsoft.com/office/drawing/2014/main" id="{3A71706E-EE65-A20A-51A3-30279E7F2529}"/>
              </a:ext>
            </a:extLst>
          </p:cNvPr>
          <p:cNvPicPr>
            <a:picLocks noChangeAspect="1"/>
          </p:cNvPicPr>
          <p:nvPr/>
        </p:nvPicPr>
        <p:blipFill>
          <a:blip r:embed="rId19"/>
          <a:stretch>
            <a:fillRect/>
          </a:stretch>
        </p:blipFill>
        <p:spPr>
          <a:xfrm>
            <a:off x="5380511" y="3936845"/>
            <a:ext cx="838273" cy="1775614"/>
          </a:xfrm>
          <a:prstGeom prst="rect">
            <a:avLst/>
          </a:prstGeom>
        </p:spPr>
      </p:pic>
      <p:pic>
        <p:nvPicPr>
          <p:cNvPr id="51" name="Picture 50">
            <a:extLst>
              <a:ext uri="{FF2B5EF4-FFF2-40B4-BE49-F238E27FC236}">
                <a16:creationId xmlns:a16="http://schemas.microsoft.com/office/drawing/2014/main" id="{4445F768-233E-E930-16CC-AD95B2E9E727}"/>
              </a:ext>
            </a:extLst>
          </p:cNvPr>
          <p:cNvPicPr>
            <a:picLocks noChangeAspect="1"/>
          </p:cNvPicPr>
          <p:nvPr/>
        </p:nvPicPr>
        <p:blipFill>
          <a:blip r:embed="rId20"/>
          <a:stretch>
            <a:fillRect/>
          </a:stretch>
        </p:blipFill>
        <p:spPr>
          <a:xfrm>
            <a:off x="6198081" y="3956868"/>
            <a:ext cx="784928" cy="1760373"/>
          </a:xfrm>
          <a:prstGeom prst="rect">
            <a:avLst/>
          </a:prstGeom>
        </p:spPr>
      </p:pic>
      <p:pic>
        <p:nvPicPr>
          <p:cNvPr id="53" name="Picture 52">
            <a:extLst>
              <a:ext uri="{FF2B5EF4-FFF2-40B4-BE49-F238E27FC236}">
                <a16:creationId xmlns:a16="http://schemas.microsoft.com/office/drawing/2014/main" id="{E7561CCC-380F-683A-061C-FB335274D4DA}"/>
              </a:ext>
            </a:extLst>
          </p:cNvPr>
          <p:cNvPicPr>
            <a:picLocks noChangeAspect="1"/>
          </p:cNvPicPr>
          <p:nvPr/>
        </p:nvPicPr>
        <p:blipFill>
          <a:blip r:embed="rId21"/>
          <a:stretch>
            <a:fillRect/>
          </a:stretch>
        </p:blipFill>
        <p:spPr>
          <a:xfrm>
            <a:off x="6992789" y="3967366"/>
            <a:ext cx="807790" cy="1743866"/>
          </a:xfrm>
          <a:prstGeom prst="rect">
            <a:avLst/>
          </a:prstGeom>
        </p:spPr>
      </p:pic>
      <p:pic>
        <p:nvPicPr>
          <p:cNvPr id="55" name="Picture 54">
            <a:extLst>
              <a:ext uri="{FF2B5EF4-FFF2-40B4-BE49-F238E27FC236}">
                <a16:creationId xmlns:a16="http://schemas.microsoft.com/office/drawing/2014/main" id="{24676F2E-BEF6-3BAA-4295-28F9AD9FA3EB}"/>
              </a:ext>
            </a:extLst>
          </p:cNvPr>
          <p:cNvPicPr>
            <a:picLocks noChangeAspect="1"/>
          </p:cNvPicPr>
          <p:nvPr/>
        </p:nvPicPr>
        <p:blipFill>
          <a:blip r:embed="rId22"/>
          <a:stretch>
            <a:fillRect/>
          </a:stretch>
        </p:blipFill>
        <p:spPr>
          <a:xfrm>
            <a:off x="7781374" y="3967365"/>
            <a:ext cx="762066" cy="1775614"/>
          </a:xfrm>
          <a:prstGeom prst="rect">
            <a:avLst/>
          </a:prstGeom>
        </p:spPr>
      </p:pic>
      <p:pic>
        <p:nvPicPr>
          <p:cNvPr id="57" name="Picture 56">
            <a:extLst>
              <a:ext uri="{FF2B5EF4-FFF2-40B4-BE49-F238E27FC236}">
                <a16:creationId xmlns:a16="http://schemas.microsoft.com/office/drawing/2014/main" id="{78330F7B-02E3-F781-44D3-F47CAEE85407}"/>
              </a:ext>
            </a:extLst>
          </p:cNvPr>
          <p:cNvPicPr>
            <a:picLocks noChangeAspect="1"/>
          </p:cNvPicPr>
          <p:nvPr/>
        </p:nvPicPr>
        <p:blipFill>
          <a:blip r:embed="rId23"/>
          <a:stretch>
            <a:fillRect/>
          </a:stretch>
        </p:blipFill>
        <p:spPr>
          <a:xfrm>
            <a:off x="8552677" y="3990227"/>
            <a:ext cx="883997" cy="1752752"/>
          </a:xfrm>
          <a:prstGeom prst="rect">
            <a:avLst/>
          </a:prstGeom>
        </p:spPr>
      </p:pic>
      <p:pic>
        <p:nvPicPr>
          <p:cNvPr id="59" name="Picture 58">
            <a:extLst>
              <a:ext uri="{FF2B5EF4-FFF2-40B4-BE49-F238E27FC236}">
                <a16:creationId xmlns:a16="http://schemas.microsoft.com/office/drawing/2014/main" id="{4C141203-C427-812C-7340-B00E74E619AB}"/>
              </a:ext>
            </a:extLst>
          </p:cNvPr>
          <p:cNvPicPr>
            <a:picLocks noChangeAspect="1"/>
          </p:cNvPicPr>
          <p:nvPr/>
        </p:nvPicPr>
        <p:blipFill>
          <a:blip r:embed="rId24"/>
          <a:stretch>
            <a:fillRect/>
          </a:stretch>
        </p:blipFill>
        <p:spPr>
          <a:xfrm>
            <a:off x="9452570" y="3979749"/>
            <a:ext cx="2057578" cy="1767993"/>
          </a:xfrm>
          <a:prstGeom prst="rect">
            <a:avLst/>
          </a:prstGeom>
        </p:spPr>
      </p:pic>
      <p:sp>
        <p:nvSpPr>
          <p:cNvPr id="65" name="Date Placeholder 3">
            <a:extLst>
              <a:ext uri="{FF2B5EF4-FFF2-40B4-BE49-F238E27FC236}">
                <a16:creationId xmlns:a16="http://schemas.microsoft.com/office/drawing/2014/main" id="{870B8CDA-6225-CC51-52C0-9551DA6DE444}"/>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66" name="Footer Placeholder 4">
            <a:extLst>
              <a:ext uri="{FF2B5EF4-FFF2-40B4-BE49-F238E27FC236}">
                <a16:creationId xmlns:a16="http://schemas.microsoft.com/office/drawing/2014/main" id="{3B7E731A-9F56-1A7A-F8BC-56228AF66C90}"/>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The Maze</a:t>
            </a:r>
          </a:p>
        </p:txBody>
      </p:sp>
      <p:sp>
        <p:nvSpPr>
          <p:cNvPr id="67" name="Slide Number Placeholder 8">
            <a:extLst>
              <a:ext uri="{FF2B5EF4-FFF2-40B4-BE49-F238E27FC236}">
                <a16:creationId xmlns:a16="http://schemas.microsoft.com/office/drawing/2014/main" id="{D8F89735-4610-3E40-88C5-E46975B5406E}"/>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7</a:t>
            </a:fld>
            <a:endParaRPr lang="en-US"/>
          </a:p>
        </p:txBody>
      </p:sp>
    </p:spTree>
    <p:extLst>
      <p:ext uri="{BB962C8B-B14F-4D97-AF65-F5344CB8AC3E}">
        <p14:creationId xmlns:p14="http://schemas.microsoft.com/office/powerpoint/2010/main" val="242420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1B46C46-4A44-7694-8C2A-2AFB5F9A80DF}"/>
              </a:ext>
            </a:extLst>
          </p:cNvPr>
          <p:cNvSpPr>
            <a:spLocks noGrp="1"/>
          </p:cNvSpPr>
          <p:nvPr>
            <p:ph type="title"/>
          </p:nvPr>
        </p:nvSpPr>
        <p:spPr>
          <a:xfrm>
            <a:off x="2933700" y="365965"/>
            <a:ext cx="8421688" cy="1325563"/>
          </a:xfrm>
        </p:spPr>
        <p:txBody>
          <a:bodyPr anchor="ctr">
            <a:normAutofit/>
          </a:bodyPr>
          <a:lstStyle/>
          <a:p>
            <a:r>
              <a:rPr lang="en-US" dirty="0"/>
              <a:t>Unclear Route (Hotel, Hospital)</a:t>
            </a:r>
          </a:p>
        </p:txBody>
      </p:sp>
      <p:sp>
        <p:nvSpPr>
          <p:cNvPr id="16" name="Text Placeholder 2">
            <a:extLst>
              <a:ext uri="{FF2B5EF4-FFF2-40B4-BE49-F238E27FC236}">
                <a16:creationId xmlns:a16="http://schemas.microsoft.com/office/drawing/2014/main" id="{85136351-CDAE-6F03-1989-3A8ACC314A20}"/>
              </a:ext>
            </a:extLst>
          </p:cNvPr>
          <p:cNvSpPr>
            <a:spLocks noGrp="1"/>
          </p:cNvSpPr>
          <p:nvPr>
            <p:ph type="body" idx="1"/>
          </p:nvPr>
        </p:nvSpPr>
        <p:spPr>
          <a:xfrm>
            <a:off x="2761171" y="1419600"/>
            <a:ext cx="7107448" cy="1325563"/>
          </a:xfrm>
        </p:spPr>
        <p:txBody>
          <a:bodyPr anchor="b">
            <a:normAutofit fontScale="55000" lnSpcReduction="20000"/>
          </a:bodyPr>
          <a:lstStyle/>
          <a:p>
            <a:r>
              <a:rPr lang="en-US" sz="1700" dirty="0"/>
              <a:t>In the below example, the ball indicates the start, and the goal indicates the end. In implementation, DFS traversal and stack is used to solve the problem. How DFS traversal works on the matrix/grid is </a:t>
            </a:r>
          </a:p>
          <a:p>
            <a:pPr marL="342900" indent="-342900">
              <a:buAutoNum type="arabicParenR"/>
            </a:pPr>
            <a:r>
              <a:rPr lang="en-US" sz="1700" dirty="0"/>
              <a:t>Try right, Left, Up, and Down direction in order</a:t>
            </a:r>
          </a:p>
          <a:p>
            <a:pPr marL="342900" indent="-342900">
              <a:buAutoNum type="arabicParenR"/>
            </a:pPr>
            <a:r>
              <a:rPr lang="en-US" sz="1700" dirty="0"/>
              <a:t>When there is a wall, try the next direction</a:t>
            </a:r>
          </a:p>
          <a:p>
            <a:pPr marL="342900" indent="-342900">
              <a:buAutoNum type="arabicParenR"/>
            </a:pPr>
            <a:r>
              <a:rPr lang="en-US" sz="1700" dirty="0"/>
              <a:t>When there is no new route to go, return to the previous step.</a:t>
            </a:r>
          </a:p>
          <a:p>
            <a:pPr marL="342900" indent="-342900">
              <a:buAutoNum type="arabicParenR"/>
            </a:pPr>
            <a:r>
              <a:rPr lang="en-US" sz="1700" dirty="0"/>
              <a:t>When several new steps are in the same row, the wheel can go all the way to the end   </a:t>
            </a:r>
          </a:p>
        </p:txBody>
      </p:sp>
      <p:sp>
        <p:nvSpPr>
          <p:cNvPr id="4" name="Date Placeholder 3">
            <a:extLst>
              <a:ext uri="{FF2B5EF4-FFF2-40B4-BE49-F238E27FC236}">
                <a16:creationId xmlns:a16="http://schemas.microsoft.com/office/drawing/2014/main" id="{F56D30E2-2899-FC55-FC7A-F909B5ABD0A2}"/>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24FC1C9F-153D-6506-370D-8AC62FFA8777}"/>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dirty="0"/>
              <a:t>The Maze</a:t>
            </a:r>
          </a:p>
        </p:txBody>
      </p:sp>
      <p:sp>
        <p:nvSpPr>
          <p:cNvPr id="25" name="Slide Number Placeholder 8">
            <a:extLst>
              <a:ext uri="{FF2B5EF4-FFF2-40B4-BE49-F238E27FC236}">
                <a16:creationId xmlns:a16="http://schemas.microsoft.com/office/drawing/2014/main" id="{589A1435-9F4C-8D19-BC96-BBCAB8C03A54}"/>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8</a:t>
            </a:fld>
            <a:endParaRPr lang="en-US"/>
          </a:p>
        </p:txBody>
      </p:sp>
      <p:pic>
        <p:nvPicPr>
          <p:cNvPr id="2" name="Picture 1">
            <a:extLst>
              <a:ext uri="{FF2B5EF4-FFF2-40B4-BE49-F238E27FC236}">
                <a16:creationId xmlns:a16="http://schemas.microsoft.com/office/drawing/2014/main" id="{A78312EC-553A-F32D-B357-BBF0387224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8371" y="2926238"/>
            <a:ext cx="2762250" cy="2771775"/>
          </a:xfrm>
          <a:prstGeom prst="rect">
            <a:avLst/>
          </a:prstGeom>
          <a:noFill/>
        </p:spPr>
      </p:pic>
      <p:graphicFrame>
        <p:nvGraphicFramePr>
          <p:cNvPr id="12" name="Table 11">
            <a:extLst>
              <a:ext uri="{FF2B5EF4-FFF2-40B4-BE49-F238E27FC236}">
                <a16:creationId xmlns:a16="http://schemas.microsoft.com/office/drawing/2014/main" id="{5122322B-7840-DD07-09E3-3F61766AE595}"/>
              </a:ext>
            </a:extLst>
          </p:cNvPr>
          <p:cNvGraphicFramePr>
            <a:graphicFrameLocks noGrp="1"/>
          </p:cNvGraphicFramePr>
          <p:nvPr>
            <p:extLst>
              <p:ext uri="{D42A27DB-BD31-4B8C-83A1-F6EECF244321}">
                <p14:modId xmlns:p14="http://schemas.microsoft.com/office/powerpoint/2010/main" val="1900351795"/>
              </p:ext>
            </p:extLst>
          </p:nvPr>
        </p:nvGraphicFramePr>
        <p:xfrm>
          <a:off x="7405535" y="3058928"/>
          <a:ext cx="2108200" cy="2385060"/>
        </p:xfrm>
        <a:graphic>
          <a:graphicData uri="http://schemas.openxmlformats.org/drawingml/2006/table">
            <a:tbl>
              <a:tblPr/>
              <a:tblGrid>
                <a:gridCol w="139700">
                  <a:extLst>
                    <a:ext uri="{9D8B030D-6E8A-4147-A177-3AD203B41FA5}">
                      <a16:colId xmlns:a16="http://schemas.microsoft.com/office/drawing/2014/main" val="3435949083"/>
                    </a:ext>
                  </a:extLst>
                </a:gridCol>
                <a:gridCol w="139700">
                  <a:extLst>
                    <a:ext uri="{9D8B030D-6E8A-4147-A177-3AD203B41FA5}">
                      <a16:colId xmlns:a16="http://schemas.microsoft.com/office/drawing/2014/main" val="285957099"/>
                    </a:ext>
                  </a:extLst>
                </a:gridCol>
                <a:gridCol w="152400">
                  <a:extLst>
                    <a:ext uri="{9D8B030D-6E8A-4147-A177-3AD203B41FA5}">
                      <a16:colId xmlns:a16="http://schemas.microsoft.com/office/drawing/2014/main" val="3569645297"/>
                    </a:ext>
                  </a:extLst>
                </a:gridCol>
                <a:gridCol w="152400">
                  <a:extLst>
                    <a:ext uri="{9D8B030D-6E8A-4147-A177-3AD203B41FA5}">
                      <a16:colId xmlns:a16="http://schemas.microsoft.com/office/drawing/2014/main" val="3601790840"/>
                    </a:ext>
                  </a:extLst>
                </a:gridCol>
                <a:gridCol w="152400">
                  <a:extLst>
                    <a:ext uri="{9D8B030D-6E8A-4147-A177-3AD203B41FA5}">
                      <a16:colId xmlns:a16="http://schemas.microsoft.com/office/drawing/2014/main" val="3069321172"/>
                    </a:ext>
                  </a:extLst>
                </a:gridCol>
                <a:gridCol w="152400">
                  <a:extLst>
                    <a:ext uri="{9D8B030D-6E8A-4147-A177-3AD203B41FA5}">
                      <a16:colId xmlns:a16="http://schemas.microsoft.com/office/drawing/2014/main" val="2477924266"/>
                    </a:ext>
                  </a:extLst>
                </a:gridCol>
                <a:gridCol w="152400">
                  <a:extLst>
                    <a:ext uri="{9D8B030D-6E8A-4147-A177-3AD203B41FA5}">
                      <a16:colId xmlns:a16="http://schemas.microsoft.com/office/drawing/2014/main" val="2379886365"/>
                    </a:ext>
                  </a:extLst>
                </a:gridCol>
                <a:gridCol w="152400">
                  <a:extLst>
                    <a:ext uri="{9D8B030D-6E8A-4147-A177-3AD203B41FA5}">
                      <a16:colId xmlns:a16="http://schemas.microsoft.com/office/drawing/2014/main" val="1085021612"/>
                    </a:ext>
                  </a:extLst>
                </a:gridCol>
                <a:gridCol w="152400">
                  <a:extLst>
                    <a:ext uri="{9D8B030D-6E8A-4147-A177-3AD203B41FA5}">
                      <a16:colId xmlns:a16="http://schemas.microsoft.com/office/drawing/2014/main" val="1587823081"/>
                    </a:ext>
                  </a:extLst>
                </a:gridCol>
                <a:gridCol w="152400">
                  <a:extLst>
                    <a:ext uri="{9D8B030D-6E8A-4147-A177-3AD203B41FA5}">
                      <a16:colId xmlns:a16="http://schemas.microsoft.com/office/drawing/2014/main" val="23438211"/>
                    </a:ext>
                  </a:extLst>
                </a:gridCol>
                <a:gridCol w="152400">
                  <a:extLst>
                    <a:ext uri="{9D8B030D-6E8A-4147-A177-3AD203B41FA5}">
                      <a16:colId xmlns:a16="http://schemas.microsoft.com/office/drawing/2014/main" val="2662939754"/>
                    </a:ext>
                  </a:extLst>
                </a:gridCol>
                <a:gridCol w="152400">
                  <a:extLst>
                    <a:ext uri="{9D8B030D-6E8A-4147-A177-3AD203B41FA5}">
                      <a16:colId xmlns:a16="http://schemas.microsoft.com/office/drawing/2014/main" val="3725878189"/>
                    </a:ext>
                  </a:extLst>
                </a:gridCol>
                <a:gridCol w="152400">
                  <a:extLst>
                    <a:ext uri="{9D8B030D-6E8A-4147-A177-3AD203B41FA5}">
                      <a16:colId xmlns:a16="http://schemas.microsoft.com/office/drawing/2014/main" val="3505286717"/>
                    </a:ext>
                  </a:extLst>
                </a:gridCol>
                <a:gridCol w="152400">
                  <a:extLst>
                    <a:ext uri="{9D8B030D-6E8A-4147-A177-3AD203B41FA5}">
                      <a16:colId xmlns:a16="http://schemas.microsoft.com/office/drawing/2014/main" val="2746904652"/>
                    </a:ext>
                  </a:extLst>
                </a:gridCol>
              </a:tblGrid>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4090302556"/>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348824352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240495065"/>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1119675410"/>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958296738"/>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B</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J</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2520672599"/>
                  </a:ext>
                </a:extLst>
              </a:tr>
              <a:tr h="182880">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lnL>
                      <a:noFill/>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 </a:t>
                      </a:r>
                    </a:p>
                  </a:txBody>
                  <a:tcPr marL="7620" marR="7620" marT="7620" marB="0" anchor="b">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A</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A</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A</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I</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I</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3534586057"/>
                  </a:ext>
                </a:extLst>
              </a:tr>
              <a:tr h="182880">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D</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17083410"/>
                  </a:ext>
                </a:extLst>
              </a:tr>
              <a:tr h="182880">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K</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E</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2292414350"/>
                  </a:ext>
                </a:extLst>
              </a:tr>
              <a:tr h="182880">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H</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H</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H</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F</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3818002477"/>
                  </a:ext>
                </a:extLst>
              </a:tr>
              <a:tr h="182880">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G</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1835851477"/>
                  </a:ext>
                </a:extLst>
              </a:tr>
              <a:tr h="182880">
                <a:tc>
                  <a:txBody>
                    <a:bodyPr/>
                    <a:lstStyle/>
                    <a:p>
                      <a:pPr algn="ctr" fontAlgn="ctr"/>
                      <a:r>
                        <a:rPr lang="en-US" sz="1100" b="0" i="0" u="none" strike="noStrike">
                          <a:solidFill>
                            <a:srgbClr val="000000"/>
                          </a:solidFill>
                          <a:effectLst/>
                          <a:latin typeface="Calibri" panose="020F0502020204030204" pitchFamily="34" charset="0"/>
                        </a:rPr>
                        <a:t> </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C</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a:noFill/>
                    </a:lnB>
                  </a:tcPr>
                </a:tc>
                <a:extLst>
                  <a:ext uri="{0D108BD9-81ED-4DB2-BD59-A6C34878D82A}">
                    <a16:rowId xmlns:a16="http://schemas.microsoft.com/office/drawing/2014/main" val="2796941307"/>
                  </a:ext>
                </a:extLst>
              </a:tr>
              <a:tr h="190500">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0</a:t>
                      </a:r>
                    </a:p>
                  </a:txBody>
                  <a:tcPr marL="7620" marR="7620" marT="7620" marB="0" anchor="ctr">
                    <a:lnL w="12700" cap="flat" cmpd="sng" algn="ctr">
                      <a:solidFill>
                        <a:srgbClr val="000000"/>
                      </a:solidFill>
                      <a:prstDash val="dash"/>
                      <a:round/>
                      <a:headEnd type="none" w="med" len="med"/>
                      <a:tailEnd type="none" w="med" len="med"/>
                    </a:lnL>
                    <a:lnR w="12700" cap="flat" cmpd="sng" algn="ctr">
                      <a:solidFill>
                        <a:srgbClr val="000000"/>
                      </a:solidFill>
                      <a:prstDash val="dash"/>
                      <a:round/>
                      <a:headEnd type="none" w="med" len="med"/>
                      <a:tailEnd type="none" w="med" len="med"/>
                    </a:lnR>
                    <a:lnT>
                      <a:noFill/>
                    </a:lnT>
                    <a:lnB w="12700" cap="flat" cmpd="sng" algn="ctr">
                      <a:solidFill>
                        <a:srgbClr val="000000"/>
                      </a:solidFill>
                      <a:prstDash val="dash"/>
                      <a:round/>
                      <a:headEnd type="none" w="med" len="med"/>
                      <a:tailEnd type="none" w="med" len="med"/>
                    </a:lnB>
                  </a:tcPr>
                </a:tc>
                <a:extLst>
                  <a:ext uri="{0D108BD9-81ED-4DB2-BD59-A6C34878D82A}">
                    <a16:rowId xmlns:a16="http://schemas.microsoft.com/office/drawing/2014/main" val="1663105312"/>
                  </a:ext>
                </a:extLst>
              </a:tr>
            </a:tbl>
          </a:graphicData>
        </a:graphic>
      </p:graphicFrame>
    </p:spTree>
    <p:extLst>
      <p:ext uri="{BB962C8B-B14F-4D97-AF65-F5344CB8AC3E}">
        <p14:creationId xmlns:p14="http://schemas.microsoft.com/office/powerpoint/2010/main" val="1607228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708C3CB-F827-C144-79ED-C39FE4527E48}"/>
              </a:ext>
            </a:extLst>
          </p:cNvPr>
          <p:cNvSpPr>
            <a:spLocks noGrp="1"/>
          </p:cNvSpPr>
          <p:nvPr>
            <p:ph type="title"/>
          </p:nvPr>
        </p:nvSpPr>
        <p:spPr>
          <a:xfrm>
            <a:off x="6734175" y="1614489"/>
            <a:ext cx="5111750" cy="1204912"/>
          </a:xfrm>
        </p:spPr>
        <p:txBody>
          <a:bodyPr/>
          <a:lstStyle/>
          <a:p>
            <a:r>
              <a:rPr lang="en-US" dirty="0"/>
              <a:t>Test</a:t>
            </a:r>
          </a:p>
        </p:txBody>
      </p:sp>
      <p:sp>
        <p:nvSpPr>
          <p:cNvPr id="22" name="Text Placeholder 2">
            <a:extLst>
              <a:ext uri="{FF2B5EF4-FFF2-40B4-BE49-F238E27FC236}">
                <a16:creationId xmlns:a16="http://schemas.microsoft.com/office/drawing/2014/main" id="{22BF7554-9DD4-872F-6AF4-9512B1E260E7}"/>
              </a:ext>
            </a:extLst>
          </p:cNvPr>
          <p:cNvSpPr>
            <a:spLocks noGrp="1"/>
          </p:cNvSpPr>
          <p:nvPr>
            <p:ph type="body" idx="1"/>
          </p:nvPr>
        </p:nvSpPr>
        <p:spPr>
          <a:xfrm>
            <a:off x="6734175" y="4203699"/>
            <a:ext cx="5111750" cy="1525588"/>
          </a:xfrm>
        </p:spPr>
        <p:txBody>
          <a:bodyPr/>
          <a:lstStyle/>
          <a:p>
            <a:r>
              <a:rPr lang="en-US" dirty="0"/>
              <a:t>An exemplar code with one test case created by ChatGPT is attached</a:t>
            </a:r>
          </a:p>
        </p:txBody>
      </p:sp>
      <p:sp>
        <p:nvSpPr>
          <p:cNvPr id="4" name="Date Placeholder 3">
            <a:extLst>
              <a:ext uri="{FF2B5EF4-FFF2-40B4-BE49-F238E27FC236}">
                <a16:creationId xmlns:a16="http://schemas.microsoft.com/office/drawing/2014/main" id="{0A8BCAA9-1E8E-9F24-B340-B26A5AE1641E}"/>
              </a:ext>
            </a:extLst>
          </p:cNvPr>
          <p:cNvSpPr>
            <a:spLocks noGrp="1"/>
          </p:cNvSpPr>
          <p:nvPr>
            <p:ph type="dt" sz="half" idx="10"/>
          </p:nvPr>
        </p:nvSpPr>
        <p:spPr>
          <a:xfrm>
            <a:off x="838200" y="6356350"/>
            <a:ext cx="1219200" cy="365125"/>
          </a:xfrm>
        </p:spPr>
        <p:txBody>
          <a:bodyPr anchor="ctr">
            <a:normAutofit/>
          </a:bodyPr>
          <a:lstStyle/>
          <a:p>
            <a:pPr>
              <a:spcAft>
                <a:spcPts val="600"/>
              </a:spcAft>
            </a:pPr>
            <a:r>
              <a:rPr lang="en-US"/>
              <a:t>20XX</a:t>
            </a:r>
          </a:p>
        </p:txBody>
      </p:sp>
      <p:sp>
        <p:nvSpPr>
          <p:cNvPr id="5" name="Footer Placeholder 4">
            <a:extLst>
              <a:ext uri="{FF2B5EF4-FFF2-40B4-BE49-F238E27FC236}">
                <a16:creationId xmlns:a16="http://schemas.microsoft.com/office/drawing/2014/main" id="{7300C98C-F420-D6F2-BA93-09567D0EC17D}"/>
              </a:ext>
            </a:extLst>
          </p:cNvPr>
          <p:cNvSpPr>
            <a:spLocks noGrp="1"/>
          </p:cNvSpPr>
          <p:nvPr>
            <p:ph type="ftr" sz="quarter" idx="11"/>
          </p:nvPr>
        </p:nvSpPr>
        <p:spPr>
          <a:xfrm>
            <a:off x="2463800" y="6356350"/>
            <a:ext cx="3479800" cy="365125"/>
          </a:xfrm>
        </p:spPr>
        <p:txBody>
          <a:bodyPr anchor="ctr">
            <a:normAutofit/>
          </a:bodyPr>
          <a:lstStyle/>
          <a:p>
            <a:pPr>
              <a:spcAft>
                <a:spcPts val="600"/>
              </a:spcAft>
            </a:pPr>
            <a:r>
              <a:rPr lang="en-US"/>
              <a:t>PRESENTATION TITLE</a:t>
            </a:r>
          </a:p>
        </p:txBody>
      </p:sp>
      <p:sp>
        <p:nvSpPr>
          <p:cNvPr id="6" name="Slide Number Placeholder 5">
            <a:extLst>
              <a:ext uri="{FF2B5EF4-FFF2-40B4-BE49-F238E27FC236}">
                <a16:creationId xmlns:a16="http://schemas.microsoft.com/office/drawing/2014/main" id="{EDFD2103-B455-D585-5502-4B889CEC75B0}"/>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9</a:t>
            </a:fld>
            <a:endParaRPr lang="en-US"/>
          </a:p>
        </p:txBody>
      </p:sp>
      <p:pic>
        <p:nvPicPr>
          <p:cNvPr id="16" name="Picture 15" descr="A screenshot of a computer program&#10;&#10;Description automatically generated">
            <a:extLst>
              <a:ext uri="{FF2B5EF4-FFF2-40B4-BE49-F238E27FC236}">
                <a16:creationId xmlns:a16="http://schemas.microsoft.com/office/drawing/2014/main" id="{46BC1F2B-6456-2963-45E2-84BBDA6311CB}"/>
              </a:ext>
            </a:extLst>
          </p:cNvPr>
          <p:cNvPicPr>
            <a:picLocks noChangeAspect="1"/>
          </p:cNvPicPr>
          <p:nvPr/>
        </p:nvPicPr>
        <p:blipFill>
          <a:blip r:embed="rId2"/>
          <a:stretch>
            <a:fillRect/>
          </a:stretch>
        </p:blipFill>
        <p:spPr>
          <a:xfrm>
            <a:off x="488952" y="583565"/>
            <a:ext cx="5943600" cy="5690870"/>
          </a:xfrm>
          <a:prstGeom prst="rect">
            <a:avLst/>
          </a:prstGeom>
        </p:spPr>
      </p:pic>
    </p:spTree>
    <p:extLst>
      <p:ext uri="{BB962C8B-B14F-4D97-AF65-F5344CB8AC3E}">
        <p14:creationId xmlns:p14="http://schemas.microsoft.com/office/powerpoint/2010/main" val="858555167"/>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7328976 Minimalist presentation_Win32_v3" id="{68F91E1F-47E3-4784-97BA-A7779D45FCD8}" vid="{DD4A590D-E633-4E0F-B7C2-7C0F99B0E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9871E02-0625-4B19-9E83-24FAEB4AAE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D6CD170-8994-4B78-9EA8-2A6D16DEF2E0}">
  <ds:schemaRefs>
    <ds:schemaRef ds:uri="http://schemas.microsoft.com/sharepoint/v3/contenttype/forms"/>
  </ds:schemaRefs>
</ds:datastoreItem>
</file>

<file path=customXml/itemProps3.xml><?xml version="1.0" encoding="utf-8"?>
<ds:datastoreItem xmlns:ds="http://schemas.openxmlformats.org/officeDocument/2006/customXml" ds:itemID="{62C4DF17-F044-499E-9F05-A29D5AD84F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{BF607668-50EC-4060-AA47-7DF91ED797FA}tf67328976_win32</Template>
  <TotalTime>100</TotalTime>
  <Words>749</Words>
  <Application>Microsoft Office PowerPoint</Application>
  <PresentationFormat>Widescreen</PresentationFormat>
  <Paragraphs>229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Tenorite</vt:lpstr>
      <vt:lpstr>Office Theme</vt:lpstr>
      <vt:lpstr>The MAZE</vt:lpstr>
      <vt:lpstr>abstract</vt:lpstr>
      <vt:lpstr>acknowledgement</vt:lpstr>
      <vt:lpstr>Table of content</vt:lpstr>
      <vt:lpstr>Introduction</vt:lpstr>
      <vt:lpstr>Clear Route (Street, Highway) </vt:lpstr>
      <vt:lpstr>Clear Route (Street, Highway) </vt:lpstr>
      <vt:lpstr>Unclear Route (Hotel, Hospital)</vt:lpstr>
      <vt:lpstr>Test</vt:lpstr>
      <vt:lpstr>conclusion</vt:lpstr>
      <vt:lpstr>Appendix</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MAZE</dc:title>
  <dc:creator>Ding Jiajia</dc:creator>
  <cp:lastModifiedBy>Ding Jiajia</cp:lastModifiedBy>
  <cp:revision>2</cp:revision>
  <dcterms:created xsi:type="dcterms:W3CDTF">2023-08-06T01:43:08Z</dcterms:created>
  <dcterms:modified xsi:type="dcterms:W3CDTF">2023-08-06T03:26:33Z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