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Noto Sans Symbols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jDint/ZP/lWloeefmNDzO664x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205349-F726-4B39-A305-47BD310119FD}">
  <a:tblStyle styleId="{49205349-F726-4B39-A305-47BD310119F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NotoSansSymbols-bold.fntdata"/><Relationship Id="rId41" Type="http://schemas.openxmlformats.org/officeDocument/2006/relationships/font" Target="fonts/NotoSansSymbols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e25bde253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e25bde25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e25bdddfb_2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2e25bdddfb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e25bdddf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2e25bdddfb_2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e25bdddf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2e25bdddfb_2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e25bdddfb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2e25bdddfb_2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e25bdddfb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2e25bdddfb_2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e368e2f1d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2e368e2f1d_1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2e368e2f1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2e368e2f1d_1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2e368e2f1d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2e368e2f1d_1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e308bcf8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e308bcf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2e368e2f1d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2e368e2f1d_1_1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e368e2f1d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22e368e2f1d_1_1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2e368e2f1d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22e368e2f1d_1_1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2e368e2f1d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2e368e2f1d_1_2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2e368e2f1d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22e368e2f1d_1_2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2e368e2f1d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22e368e2f1d_1_2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2e32ab3ac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2e32ab3a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2e368fb34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2e368fb34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2e32ab3ac4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2e32ab3ac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2e368fb34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2e368fb3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e25bdddfb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e25bdddf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2e32ab3ac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2e32ab3a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e25bde3c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e25bde3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e25bdddfb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e25bdddf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e25bdddfb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e25bdddf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e25bdddfb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e25bdddf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e25bde25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e25bde2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e25bde253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e25bde25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3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368e2f1d_1_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2e368e2f1d_1_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2e368e2f1d_1_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2e368e2f1d_1_9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" name="Google Shape;111;g22e368e2f1d_1_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22e368e2f1d_1_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2e368e2f1d_1_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4" name="Google Shape;114;g22e368e2f1d_1_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e368e2f1d_1_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22e368e2f1d_1_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8" name="Google Shape;118;g22e368e2f1d_1_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2e368e2f1d_1_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22e368e2f1d_1_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e368e2f1d_1_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2e368e2f1d_1_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2e368e2f1d_1_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22e368e2f1d_1_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e368e2f1d_1_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2e368e2f1d_1_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2e368e2f1d_1_2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22e368e2f1d_1_2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g22e368e2f1d_1_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2e368e2f1d_1_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22e368e2f1d_1_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g22e368e2f1d_1_2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e368e2f1d_1_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22e368e2f1d_1_3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8" name="Google Shape;138;g22e368e2f1d_1_3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9" name="Google Shape;139;g22e368e2f1d_1_3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22e368e2f1d_1_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2e368e2f1d_1_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368e2f1d_1_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22e368e2f1d_1_45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g22e368e2f1d_1_45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6" name="Google Shape;146;g22e368e2f1d_1_45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g22e368e2f1d_1_45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8" name="Google Shape;148;g22e368e2f1d_1_4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22e368e2f1d_1_4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22e368e2f1d_1_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e368e2f1d_1_5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2e368e2f1d_1_5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2e368e2f1d_1_5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22e368e2f1d_1_5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22e368e2f1d_1_5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e368e2f1d_1_6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2e368e2f1d_1_6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2e368e2f1d_1_6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22e368e2f1d_1_6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2" name="Google Shape;162;g22e368e2f1d_1_6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g22e368e2f1d_1_60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22e368e2f1d_1_60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22e368e2f1d_1_6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e368e2f1d_1_6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2e368e2f1d_1_6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2e368e2f1d_1_69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0" name="Google Shape;170;g22e368e2f1d_1_69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71" name="Google Shape;171;g22e368e2f1d_1_69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2" name="Google Shape;172;g22e368e2f1d_1_6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22e368e2f1d_1_6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g22e368e2f1d_1_6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e368e2f1d_1_7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22e368e2f1d_1_78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8" name="Google Shape;178;g22e368e2f1d_1_7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22e368e2f1d_1_7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22e368e2f1d_1_7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e368e2f1d_1_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2e368e2f1d_1_8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2e368e2f1d_1_84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22e368e2f1d_1_84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86" name="Google Shape;186;g22e368e2f1d_1_8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22e368e2f1d_1_8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22e368e2f1d_1_8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1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21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e368e2f1d_1_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2e368e2f1d_1_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2e368e2f1d_1_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g22e368e2f1d_1_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g22e368e2f1d_1_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g22e368e2f1d_1_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g22e368e2f1d_1_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5" name="Google Shape;105;g22e368e2f1d_1_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32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37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Relationship Id="rId6" Type="http://schemas.openxmlformats.org/officeDocument/2006/relationships/image" Target="../media/image19.png"/><Relationship Id="rId7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Relationship Id="rId7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Relationship Id="rId6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Relationship Id="rId4" Type="http://schemas.openxmlformats.org/officeDocument/2006/relationships/image" Target="../media/image50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Relationship Id="rId5" Type="http://schemas.openxmlformats.org/officeDocument/2006/relationships/image" Target="../media/image47.png"/><Relationship Id="rId6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5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XhMrC4uSIbjyTTN15NmYr9EJoO1I0dh_/view?usp=share_li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49uIX__wEjgAgnNQ6bwx-NZD9Mp38R6dBidp2aMOz14/edit#gid=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"/>
          <p:cNvSpPr txBox="1"/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Wellness Clinic Medical Group </a:t>
            </a:r>
            <a:endParaRPr/>
          </a:p>
        </p:txBody>
      </p:sp>
      <p:sp>
        <p:nvSpPr>
          <p:cNvPr id="195" name="Google Shape;195;p1"/>
          <p:cNvSpPr txBox="1"/>
          <p:nvPr>
            <p:ph idx="1" type="subTitle"/>
          </p:nvPr>
        </p:nvSpPr>
        <p:spPr>
          <a:xfrm>
            <a:off x="5289753" y="4455621"/>
            <a:ext cx="6269347" cy="1238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262626"/>
                </a:solidFill>
              </a:rPr>
              <a:t>SHANSHAN DU, YIXUAN LIANG, JIAJIA DING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>
                <a:solidFill>
                  <a:srgbClr val="262626"/>
                </a:solidFill>
              </a:rPr>
              <a:t>APRIL 15, 2023</a:t>
            </a:r>
            <a:endParaRPr/>
          </a:p>
        </p:txBody>
      </p:sp>
      <p:pic>
        <p:nvPicPr>
          <p:cNvPr id="196" name="Google Shape;196;p1"/>
          <p:cNvPicPr preferRelativeResize="0"/>
          <p:nvPr/>
        </p:nvPicPr>
        <p:blipFill rotWithShape="1">
          <a:blip r:embed="rId3">
            <a:alphaModFix/>
          </a:blip>
          <a:srcRect b="-3" l="13523" r="15681" t="0"/>
          <a:stretch/>
        </p:blipFill>
        <p:spPr>
          <a:xfrm>
            <a:off x="633999" y="620720"/>
            <a:ext cx="4001315" cy="50869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1"/>
          <p:cNvCxnSpPr/>
          <p:nvPr/>
        </p:nvCxnSpPr>
        <p:spPr>
          <a:xfrm>
            <a:off x="5447071" y="4343400"/>
            <a:ext cx="5636107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e25bde253_1_1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6 - Verify Against Requirements</a:t>
            </a:r>
            <a:endParaRPr/>
          </a:p>
        </p:txBody>
      </p:sp>
      <p:sp>
        <p:nvSpPr>
          <p:cNvPr id="264" name="Google Shape;264;g22e25bde253_1_1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625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-US" sz="4800"/>
              <a:t>Description: </a:t>
            </a:r>
            <a:br>
              <a:rPr lang="en-US" sz="4800"/>
            </a:br>
            <a:br>
              <a:rPr lang="en-US" sz="4800"/>
            </a:br>
            <a:r>
              <a:rPr lang="en-US" sz="4800"/>
              <a:t>Reviewing the requirements of Wellness Clinic Medical Group. </a:t>
            </a:r>
            <a:br>
              <a:rPr lang="en-US" sz="4800"/>
            </a:br>
            <a:br>
              <a:rPr lang="en-US" sz="4800"/>
            </a:br>
            <a:r>
              <a:rPr lang="en-US" sz="4800"/>
              <a:t>Comparing data attributes from the </a:t>
            </a:r>
            <a:r>
              <a:rPr lang="en-US" sz="4800">
                <a:solidFill>
                  <a:srgbClr val="FF0000"/>
                </a:solidFill>
              </a:rPr>
              <a:t>data dictionary</a:t>
            </a:r>
            <a:r>
              <a:rPr lang="en-US" sz="4800"/>
              <a:t> against the </a:t>
            </a:r>
            <a:r>
              <a:rPr lang="en-US" sz="4800">
                <a:solidFill>
                  <a:srgbClr val="FF0000"/>
                </a:solidFill>
              </a:rPr>
              <a:t>manual forms and reports.</a:t>
            </a:r>
            <a:br>
              <a:rPr lang="en-US" sz="4800"/>
            </a:br>
            <a:br>
              <a:rPr lang="en-US" sz="4800"/>
            </a:br>
            <a:r>
              <a:rPr lang="en-US" sz="4800"/>
              <a:t>Validating the columns of the database and tables against the entities, attributes, relationships, and cardinality from the EERD.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e25bdddfb_2_135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ER-Diagram</a:t>
            </a:r>
            <a:endParaRPr/>
          </a:p>
        </p:txBody>
      </p:sp>
      <p:sp>
        <p:nvSpPr>
          <p:cNvPr id="270" name="Google Shape;270;g22e25bdddfb_2_135"/>
          <p:cNvSpPr txBox="1"/>
          <p:nvPr>
            <p:ph idx="1" type="body"/>
          </p:nvPr>
        </p:nvSpPr>
        <p:spPr>
          <a:xfrm>
            <a:off x="5363075" y="753275"/>
            <a:ext cx="4635600" cy="52578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rmAutofit fontScale="85000" lnSpcReduction="20000"/>
          </a:bodyPr>
          <a:lstStyle/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SzPct val="91666"/>
              <a:buChar char="●"/>
            </a:pPr>
            <a:r>
              <a:rPr lang="en-US" sz="2400"/>
              <a:t>Appointment Procedure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81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Test Procedure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SzPct val="91666"/>
              <a:buChar char="●"/>
            </a:pPr>
            <a:r>
              <a:rPr lang="en-US" sz="2400"/>
              <a:t>Prescription Procedure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SzPct val="91666"/>
              <a:buChar char="●"/>
            </a:pPr>
            <a:r>
              <a:rPr lang="en-US" sz="2400"/>
              <a:t>Medicine Procedure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SzPct val="91666"/>
              <a:buChar char="●"/>
            </a:pPr>
            <a:r>
              <a:rPr lang="en-US" sz="2400"/>
              <a:t>Operation Procedure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SzPct val="91666"/>
              <a:buChar char="●"/>
            </a:pPr>
            <a:r>
              <a:rPr lang="en-US" sz="2400"/>
              <a:t>Recovery and Delivery Procedure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SzPct val="91666"/>
              <a:buChar char="●"/>
            </a:pPr>
            <a:r>
              <a:rPr lang="en-US" sz="2400"/>
              <a:t>Bill and Payment Procedure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" id="275" name="Google Shape;275;g22e25bdddfb_2_7"/>
          <p:cNvPicPr preferRelativeResize="0"/>
          <p:nvPr/>
        </p:nvPicPr>
        <p:blipFill rotWithShape="1">
          <a:blip r:embed="rId3">
            <a:alphaModFix/>
          </a:blip>
          <a:srcRect b="0" l="5190" r="3899" t="0"/>
          <a:stretch/>
        </p:blipFill>
        <p:spPr>
          <a:xfrm>
            <a:off x="132425" y="825975"/>
            <a:ext cx="5590101" cy="5383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" id="276" name="Google Shape;276;g22e25bdddfb_2_7"/>
          <p:cNvPicPr preferRelativeResize="0"/>
          <p:nvPr/>
        </p:nvPicPr>
        <p:blipFill rotWithShape="1">
          <a:blip r:embed="rId4">
            <a:alphaModFix/>
          </a:blip>
          <a:srcRect b="0" l="-1760" r="1760" t="0"/>
          <a:stretch/>
        </p:blipFill>
        <p:spPr>
          <a:xfrm>
            <a:off x="5657421" y="2218350"/>
            <a:ext cx="6176431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77" name="Google Shape;277;g22e25bdddfb_2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787" y="4881962"/>
            <a:ext cx="6174317" cy="957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78" name="Google Shape;278;g22e25bdddfb_2_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5308" y="3583500"/>
            <a:ext cx="6191249" cy="111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g22e25bdddfb_2_7"/>
          <p:cNvCxnSpPr/>
          <p:nvPr/>
        </p:nvCxnSpPr>
        <p:spPr>
          <a:xfrm>
            <a:off x="431800" y="811500"/>
            <a:ext cx="6337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0" name="Google Shape;280;g22e25bdddfb_2_7"/>
          <p:cNvSpPr txBox="1"/>
          <p:nvPr/>
        </p:nvSpPr>
        <p:spPr>
          <a:xfrm>
            <a:off x="334433" y="333375"/>
            <a:ext cx="518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Appointment Procedure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281" name="Google Shape;281;g22e25bdddfb_2_7"/>
          <p:cNvSpPr txBox="1"/>
          <p:nvPr/>
        </p:nvSpPr>
        <p:spPr>
          <a:xfrm>
            <a:off x="5860075" y="997725"/>
            <a:ext cx="3308400" cy="103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2e25bdddfb_2_7"/>
          <p:cNvSpPr txBox="1"/>
          <p:nvPr/>
        </p:nvSpPr>
        <p:spPr>
          <a:xfrm>
            <a:off x="6044875" y="1020750"/>
            <a:ext cx="2938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Cardinality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– Appointment: 1: M</a:t>
            </a:r>
            <a:endParaRPr sz="1900"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Staff – Appointment: 1:M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87" name="Google Shape;287;g22e25bdddfb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6750" y="1838925"/>
            <a:ext cx="6186224" cy="3104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g22e25bdddfb_2_18"/>
          <p:cNvCxnSpPr/>
          <p:nvPr/>
        </p:nvCxnSpPr>
        <p:spPr>
          <a:xfrm>
            <a:off x="518625" y="683150"/>
            <a:ext cx="6337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9" name="Google Shape;289;g22e25bdddfb_2_18"/>
          <p:cNvSpPr txBox="1"/>
          <p:nvPr/>
        </p:nvSpPr>
        <p:spPr>
          <a:xfrm>
            <a:off x="334422" y="199550"/>
            <a:ext cx="677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chemeClr val="accent1"/>
                </a:solidFill>
              </a:rPr>
              <a:t>Test, </a:t>
            </a:r>
            <a:r>
              <a:rPr lang="en-US" sz="2400">
                <a:solidFill>
                  <a:schemeClr val="accent1"/>
                </a:solidFill>
              </a:rPr>
              <a:t>P</a:t>
            </a:r>
            <a:r>
              <a:rPr b="0" i="0" lang="en-US" sz="2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rescription, Medicine, </a:t>
            </a:r>
            <a:r>
              <a:rPr lang="en-US" sz="2400">
                <a:solidFill>
                  <a:schemeClr val="accent1"/>
                </a:solidFill>
              </a:rPr>
              <a:t> and </a:t>
            </a:r>
            <a:r>
              <a:rPr b="0" i="0" lang="en-US" sz="2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Operation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descr="Table&#10;&#10;Description automatically generated" id="290" name="Google Shape;290;g22e25bdddfb_2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75" y="4215950"/>
            <a:ext cx="6186226" cy="1997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91" name="Google Shape;291;g22e25bdddfb_2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8850" y="4956550"/>
            <a:ext cx="3494125" cy="1257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2" name="Google Shape;292;g22e25bdddfb_2_18"/>
          <p:cNvGraphicFramePr/>
          <p:nvPr/>
        </p:nvGraphicFramePr>
        <p:xfrm>
          <a:off x="638249" y="860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{49205349-F726-4B39-A305-47BD310119FD}</a:tableStyleId>
              </a:tblPr>
              <a:tblGrid>
                <a:gridCol w="3850225"/>
              </a:tblGrid>
              <a:tr h="28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Prescription Label and Receipt</a:t>
                      </a:r>
                      <a:endParaRPr b="1" sz="1700"/>
                    </a:p>
                  </a:txBody>
                  <a:tcPr marT="41800" marB="41800" marR="55725" marL="557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00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Prescription Label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Rx Number: ________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Doctor Name: ________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Patient Name: ________            Patient Address: ________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Directions: ________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Drug Name: ______  Form: ________  Strength: _______ Quantity: ______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Pharmacist's Name: _______Date Filled: ________ Original Date: _______ 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Refills Remaining: ________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--------------------------------------------------------------------------------------------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Prescription Receipt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Rx Number: ________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Doctor Name: ________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Patient Name: ________            Patient Address: ________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Directions: ________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Drug Name: ______  Form: ________  Strength: _______ Quantity: ______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Pharmacist's Name: ______Date Filled: ________ Original Date: _______     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Refills Remaining: ________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Price: ________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Amount Covered by Insurance/Government: ________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Balance Due from Patient: _______________________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Drug Information: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Directions for Use: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Warnings:</a:t>
                      </a:r>
                      <a:endParaRPr sz="1500"/>
                    </a:p>
                  </a:txBody>
                  <a:tcPr marT="41800" marB="41800" marR="55725" marL="5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3" name="Google Shape;293;g22e25bdddfb_2_18"/>
          <p:cNvSpPr txBox="1"/>
          <p:nvPr/>
        </p:nvSpPr>
        <p:spPr>
          <a:xfrm>
            <a:off x="5055766" y="860425"/>
            <a:ext cx="37848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-3746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– Test: 1: M</a:t>
            </a:r>
            <a:endParaRPr sz="1900"/>
          </a:p>
          <a:p>
            <a:pPr indent="-3746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– Prescription: 1:M</a:t>
            </a:r>
            <a:endParaRPr sz="1900"/>
          </a:p>
          <a:p>
            <a:pPr indent="-3746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– OperatingRoomSchedule: 1: M</a:t>
            </a:r>
            <a:endParaRPr sz="1900"/>
          </a:p>
          <a:p>
            <a:pPr indent="-3746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Prescription</a:t>
            </a:r>
            <a:r>
              <a:rPr b="0" i="0" lang="en-US" sz="1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Medicine</a:t>
            </a:r>
            <a:r>
              <a:rPr b="0" i="0" lang="en-US" sz="1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1:M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g22e25bdddfb_2_18"/>
          <p:cNvSpPr txBox="1"/>
          <p:nvPr/>
        </p:nvSpPr>
        <p:spPr>
          <a:xfrm>
            <a:off x="5055775" y="878425"/>
            <a:ext cx="6588900" cy="887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accen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2e25bdddfb_2_18"/>
          <p:cNvSpPr txBox="1"/>
          <p:nvPr/>
        </p:nvSpPr>
        <p:spPr>
          <a:xfrm>
            <a:off x="8268249" y="960475"/>
            <a:ext cx="378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-3746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Staff – Test: 1: M</a:t>
            </a:r>
            <a:endParaRPr sz="1900"/>
          </a:p>
          <a:p>
            <a:pPr indent="-3746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Staff – Medicine: 1:M</a:t>
            </a:r>
            <a:endParaRPr sz="1900"/>
          </a:p>
          <a:p>
            <a:pPr indent="-3746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-US" sz="1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Staff – OperatingRoomSchedule: M: M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g22e25bdddfb_2_30"/>
          <p:cNvCxnSpPr/>
          <p:nvPr/>
        </p:nvCxnSpPr>
        <p:spPr>
          <a:xfrm>
            <a:off x="431800" y="812238"/>
            <a:ext cx="6337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1" name="Google Shape;301;g22e25bdddfb_2_30"/>
          <p:cNvSpPr txBox="1"/>
          <p:nvPr/>
        </p:nvSpPr>
        <p:spPr>
          <a:xfrm>
            <a:off x="530183" y="333400"/>
            <a:ext cx="518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Recovery and Delivery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descr="Diagram&#10;&#10;Description automatically generated" id="302" name="Google Shape;302;g22e25bdddfb_2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1067" y="1057275"/>
            <a:ext cx="4643438" cy="2690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303" name="Google Shape;303;g22e25bdddfb_2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" y="4169300"/>
            <a:ext cx="10013100" cy="205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304" name="Google Shape;304;g22e25bdddfb_2_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373" y="2468710"/>
            <a:ext cx="4522200" cy="163798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2e25bdddfb_2_30"/>
          <p:cNvSpPr txBox="1"/>
          <p:nvPr/>
        </p:nvSpPr>
        <p:spPr>
          <a:xfrm>
            <a:off x="743025" y="971888"/>
            <a:ext cx="4368900" cy="13509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22e25bdddfb_2_30"/>
          <p:cNvSpPr txBox="1"/>
          <p:nvPr/>
        </p:nvSpPr>
        <p:spPr>
          <a:xfrm>
            <a:off x="986367" y="1128712"/>
            <a:ext cx="37848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– RecoveryRoomLog: 1: M</a:t>
            </a:r>
            <a:endParaRPr sz="1900"/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– DailyDeliveryRoomLog: 1:M</a:t>
            </a:r>
            <a:endParaRPr sz="1900"/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Staff – RecoveryRoomLog: M: M</a:t>
            </a:r>
            <a:endParaRPr sz="1900"/>
          </a:p>
          <a:p>
            <a:pPr indent="-387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Staff – DailyDeliveryRoomLog: M:M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311" name="Google Shape;311;g22e25bdddfb_2_40"/>
          <p:cNvPicPr preferRelativeResize="0"/>
          <p:nvPr/>
        </p:nvPicPr>
        <p:blipFill rotWithShape="1">
          <a:blip r:embed="rId3">
            <a:alphaModFix/>
          </a:blip>
          <a:srcRect b="-1729" l="0" r="12595" t="0"/>
          <a:stretch/>
        </p:blipFill>
        <p:spPr>
          <a:xfrm>
            <a:off x="6508650" y="170625"/>
            <a:ext cx="4474024" cy="509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g22e25bdddfb_2_40"/>
          <p:cNvCxnSpPr/>
          <p:nvPr/>
        </p:nvCxnSpPr>
        <p:spPr>
          <a:xfrm>
            <a:off x="334425" y="782650"/>
            <a:ext cx="6337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3" name="Google Shape;313;g22e25bdddfb_2_40"/>
          <p:cNvSpPr txBox="1"/>
          <p:nvPr/>
        </p:nvSpPr>
        <p:spPr>
          <a:xfrm>
            <a:off x="334433" y="333375"/>
            <a:ext cx="518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Payment Procedure</a:t>
            </a:r>
            <a:endParaRPr sz="1900">
              <a:solidFill>
                <a:schemeClr val="accent1"/>
              </a:solidFill>
            </a:endParaRPr>
          </a:p>
        </p:txBody>
      </p:sp>
      <p:graphicFrame>
        <p:nvGraphicFramePr>
          <p:cNvPr id="314" name="Google Shape;314;g22e25bdddfb_2_40"/>
          <p:cNvGraphicFramePr/>
          <p:nvPr/>
        </p:nvGraphicFramePr>
        <p:xfrm>
          <a:off x="436025" y="2182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{49205349-F726-4B39-A305-47BD310119FD}</a:tableStyleId>
              </a:tblPr>
              <a:tblGrid>
                <a:gridCol w="3837125"/>
              </a:tblGrid>
              <a:tr h="24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Provider’s Statement for Insurance Forms</a:t>
                      </a:r>
                      <a:endParaRPr sz="1700"/>
                    </a:p>
                  </a:txBody>
                  <a:tcPr marT="63500" marB="63500" marR="84675" marL="84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49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Information of Clinic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Clinic Name:  ______________________              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Street ________________________   City __________         State _________       Zip _________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Telephone: Area Code _____ Number _____________________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Practitioners on Staff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Noto Sans Symbols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⬜</a:t>
                      </a: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Medical Doctor1     XXX                Tax ID Number : XXXXXXXXXXXXXXX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Noto Sans Symbols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⬜</a:t>
                      </a: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Medical Doctor2     XXX                Tax ID Number : XXXXXXXXXXXXXXX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Noto Sans Symbols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⬜</a:t>
                      </a: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Medical Doctor3     XXX                Tax ID Number : XXXXXXXXXXXXXXX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……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Visit Type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□ Checkups         □ Immunizations           □ Chronic illness              □ Acute illness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□ Pre-care           □ Post-care                    □ Emergency call             □Other:______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Procedures Performed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               Procedure                                           Code                                      Fee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□ Perform medical routines or tests                   XXX                     ______________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□ Take samples                                                  XXX                    ______________  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□ Prescriptions                                                   XXX                    _______________  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□ Laboratory tests(inside)                                  XXX                   _______________  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□ Laboratory tests(outside)                               XXX                    ________________  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□ Pre-hospital care                                             XXX                   ________________  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□ Post-hospital care                                           XXX                     _______________  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□ Other:                                                      _________                  ________________ 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Diagnosis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            Diagnosis                                                                         Code                         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□ Upper respiratory infections                                                 XXX                              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□ Hypertension                                                                         XXX                           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□ Diabetes                                                                              XXX                               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□ Minor injuries                                                                        XXX                            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□ Other: ________________                                                  ________________                        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                                                   </a:t>
                      </a: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Total Charge: ___________________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                                                      Amount Paid: ___________________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1" i="0" lang="en-US" sz="7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                                                         Balance Due: ____________________</a:t>
                      </a:r>
                      <a:endParaRPr sz="1700"/>
                    </a:p>
                  </a:txBody>
                  <a:tcPr marT="63500" marB="63500" marR="84675" marL="84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5" name="Google Shape;315;g22e25bdddfb_2_40"/>
          <p:cNvGraphicFramePr/>
          <p:nvPr/>
        </p:nvGraphicFramePr>
        <p:xfrm>
          <a:off x="4489449" y="256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{49205349-F726-4B39-A305-47BD310119FD}</a:tableStyleId>
              </a:tblPr>
              <a:tblGrid>
                <a:gridCol w="3360800"/>
              </a:tblGrid>
              <a:tr h="25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Times New Roman"/>
                        <a:buNone/>
                      </a:pPr>
                      <a:r>
                        <a:rPr b="0" i="0" lang="en-US" sz="5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Patient Monthly Statement</a:t>
                      </a:r>
                      <a:endParaRPr sz="1500"/>
                    </a:p>
                  </a:txBody>
                  <a:tcPr marT="63500" marB="63500" marR="84675" marL="84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24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Dear [Patient Name],</a:t>
                      </a:r>
                      <a:endParaRPr sz="1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are pleased to provide you with your Patient Monthly Statement for [Month, Year].</a:t>
                      </a:r>
                      <a:endParaRPr sz="1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Services Provided: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[Date of Service] [Service Description] $[Amount] 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[Date of Service] [Service Description] $[Amount]</a:t>
                      </a:r>
                      <a:endParaRPr sz="1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Payments Received: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[Date of Payment] [Payment Description] $[Amount]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Balance Due: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Services Provided: $[Total Amount]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Payments Received: $[Total Payment]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Balance Due: $[Balance Due]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Please remit payment in the amount of [Balance Due] by [Due Date] to avoid any further collection efforts. If you have any questions about your statement, please do not hesitate to contact us.</a:t>
                      </a:r>
                      <a:endParaRPr sz="1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Sincerely,</a:t>
                      </a:r>
                      <a:endParaRPr b="0" i="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Times New Roman"/>
                        <a:buNone/>
                      </a:pPr>
                      <a:r>
                        <a:rPr b="0" i="0" lang="en-US" sz="9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[Wellness Clinic]</a:t>
                      </a:r>
                      <a:endParaRPr sz="1700"/>
                    </a:p>
                  </a:txBody>
                  <a:tcPr marT="63500" marB="63500" marR="84675" marL="846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g22e25bdddfb_2_40"/>
          <p:cNvSpPr txBox="1"/>
          <p:nvPr/>
        </p:nvSpPr>
        <p:spPr>
          <a:xfrm>
            <a:off x="436017" y="933650"/>
            <a:ext cx="5978400" cy="909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2e25bdddfb_2_40"/>
          <p:cNvSpPr txBox="1"/>
          <p:nvPr/>
        </p:nvSpPr>
        <p:spPr>
          <a:xfrm>
            <a:off x="631277" y="933653"/>
            <a:ext cx="271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– Insurance: 1: 1</a:t>
            </a:r>
            <a:endParaRPr sz="1800"/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– Payment: 1:M</a:t>
            </a:r>
            <a:endParaRPr sz="1800"/>
          </a:p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– Bill: 1: M</a:t>
            </a:r>
            <a:endParaRPr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g22e25bdddfb_2_40"/>
          <p:cNvSpPr txBox="1"/>
          <p:nvPr/>
        </p:nvSpPr>
        <p:spPr>
          <a:xfrm>
            <a:off x="3136000" y="10106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Staff – Bill: M: M</a:t>
            </a:r>
            <a:endParaRPr sz="1800">
              <a:solidFill>
                <a:schemeClr val="dk1"/>
              </a:solidFill>
            </a:endParaRPr>
          </a:p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Bill – Payment: M:M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"/>
          <p:cNvSpPr txBox="1"/>
          <p:nvPr>
            <p:ph type="title"/>
          </p:nvPr>
        </p:nvSpPr>
        <p:spPr>
          <a:xfrm>
            <a:off x="517900" y="4807350"/>
            <a:ext cx="4695900" cy="15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EER to Relational </a:t>
            </a:r>
            <a:r>
              <a:rPr lang="en-US" sz="3200">
                <a:solidFill>
                  <a:schemeClr val="dk1"/>
                </a:solidFill>
              </a:rPr>
              <a:t>Schema</a:t>
            </a:r>
            <a:endParaRPr/>
          </a:p>
        </p:txBody>
      </p:sp>
      <p:sp>
        <p:nvSpPr>
          <p:cNvPr id="324" name="Google Shape;324;p2"/>
          <p:cNvSpPr txBox="1"/>
          <p:nvPr/>
        </p:nvSpPr>
        <p:spPr>
          <a:xfrm>
            <a:off x="5162719" y="4800269"/>
            <a:ext cx="6586800" cy="15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Patient, Staff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Appointment, Insurance, Bill, Payment, Prescription, Medicine, Test, Operating Room Schedule, Daily Master Schedule, Recovery Room Log, Daily Delivery Room Log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Room Log, Laboratory Log, Individual Practitioner’s Daily Schedule, Weekly Coverage Schedule </a:t>
            </a:r>
            <a:endParaRPr/>
          </a:p>
        </p:txBody>
      </p:sp>
      <p:pic>
        <p:nvPicPr>
          <p:cNvPr descr="Diagram" id="325" name="Google Shape;325;p2"/>
          <p:cNvPicPr preferRelativeResize="0"/>
          <p:nvPr/>
        </p:nvPicPr>
        <p:blipFill rotWithShape="1">
          <a:blip r:embed="rId3">
            <a:alphaModFix/>
          </a:blip>
          <a:srcRect b="890" l="789" r="-789" t="-890"/>
          <a:stretch/>
        </p:blipFill>
        <p:spPr>
          <a:xfrm>
            <a:off x="1156775" y="0"/>
            <a:ext cx="9931161" cy="48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e368e2f1d_1_9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2e368e2f1d_1_9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2" name="Google Shape;332;g22e368e2f1d_1_9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g22e368e2f1d_1_92"/>
          <p:cNvSpPr/>
          <p:nvPr/>
        </p:nvSpPr>
        <p:spPr>
          <a:xfrm>
            <a:off x="1541" y="0"/>
            <a:ext cx="1219045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22e368e2f1d_1_92"/>
          <p:cNvSpPr/>
          <p:nvPr/>
        </p:nvSpPr>
        <p:spPr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2e368e2f1d_1_92"/>
          <p:cNvSpPr txBox="1"/>
          <p:nvPr>
            <p:ph type="title"/>
          </p:nvPr>
        </p:nvSpPr>
        <p:spPr>
          <a:xfrm>
            <a:off x="457200" y="1058573"/>
            <a:ext cx="365924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Schema</a:t>
            </a:r>
            <a:endParaRPr sz="5400">
              <a:solidFill>
                <a:srgbClr val="FFFFFF"/>
              </a:solidFill>
            </a:endParaRPr>
          </a:p>
        </p:txBody>
      </p:sp>
      <p:sp>
        <p:nvSpPr>
          <p:cNvPr id="336" name="Google Shape;336;g22e368e2f1d_1_92"/>
          <p:cNvSpPr/>
          <p:nvPr/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2e368e2f1d_1_92"/>
          <p:cNvSpPr/>
          <p:nvPr/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2e368e2f1d_1_92"/>
          <p:cNvSpPr/>
          <p:nvPr/>
        </p:nvSpPr>
        <p:spPr>
          <a:xfrm>
            <a:off x="8798288" y="321732"/>
            <a:ext cx="3068701" cy="2108201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22e368e2f1d_1_92"/>
          <p:cNvSpPr/>
          <p:nvPr/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g22e368e2f1d_1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8266" y="4917675"/>
            <a:ext cx="3313507" cy="77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22e368e2f1d_1_92"/>
          <p:cNvSpPr/>
          <p:nvPr/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g22e368e2f1d_1_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3124" y="2780204"/>
            <a:ext cx="2099027" cy="348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22e368e2f1d_1_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359" y="514980"/>
            <a:ext cx="3132091" cy="321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22e368e2f1d_1_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90507" y="459676"/>
            <a:ext cx="2884260" cy="175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e368e2f1d_1_1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2e368e2f1d_1_1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g22e368e2f1d_1_1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2" name="Google Shape;352;g22e368e2f1d_1_111"/>
          <p:cNvSpPr/>
          <p:nvPr/>
        </p:nvSpPr>
        <p:spPr>
          <a:xfrm>
            <a:off x="1541" y="0"/>
            <a:ext cx="1219045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22e368e2f1d_1_111"/>
          <p:cNvSpPr/>
          <p:nvPr/>
        </p:nvSpPr>
        <p:spPr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2e368e2f1d_1_111"/>
          <p:cNvSpPr txBox="1"/>
          <p:nvPr>
            <p:ph type="title"/>
          </p:nvPr>
        </p:nvSpPr>
        <p:spPr>
          <a:xfrm>
            <a:off x="457200" y="1058573"/>
            <a:ext cx="365924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Schema</a:t>
            </a:r>
            <a:endParaRPr/>
          </a:p>
        </p:txBody>
      </p:sp>
      <p:sp>
        <p:nvSpPr>
          <p:cNvPr id="355" name="Google Shape;355;g22e368e2f1d_1_111"/>
          <p:cNvSpPr/>
          <p:nvPr/>
        </p:nvSpPr>
        <p:spPr>
          <a:xfrm>
            <a:off x="4565001" y="-25275"/>
            <a:ext cx="63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2e368e2f1d_1_111"/>
          <p:cNvSpPr/>
          <p:nvPr/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22e368e2f1d_1_111"/>
          <p:cNvSpPr/>
          <p:nvPr/>
        </p:nvSpPr>
        <p:spPr>
          <a:xfrm>
            <a:off x="8798288" y="321732"/>
            <a:ext cx="3068701" cy="2108201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22e368e2f1d_1_111"/>
          <p:cNvSpPr/>
          <p:nvPr/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g22e368e2f1d_1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8266" y="4901108"/>
            <a:ext cx="3313507" cy="81180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22e368e2f1d_1_111"/>
          <p:cNvSpPr/>
          <p:nvPr/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g22e368e2f1d_1_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1050" y="3129650"/>
            <a:ext cx="2686150" cy="2727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22e368e2f1d_1_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5163" y="1122746"/>
            <a:ext cx="3139712" cy="2072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22e368e2f1d_1_1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18074" y="691995"/>
            <a:ext cx="2629128" cy="146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e368e2f1d_1_1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2e368e2f1d_1_1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g22e368e2f1d_1_12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" name="Google Shape;371;g22e368e2f1d_1_129"/>
          <p:cNvSpPr/>
          <p:nvPr/>
        </p:nvSpPr>
        <p:spPr>
          <a:xfrm>
            <a:off x="0" y="0"/>
            <a:ext cx="1219045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22e368e2f1d_1_129"/>
          <p:cNvSpPr/>
          <p:nvPr/>
        </p:nvSpPr>
        <p:spPr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2e368e2f1d_1_129"/>
          <p:cNvSpPr/>
          <p:nvPr/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2e368e2f1d_1_129"/>
          <p:cNvSpPr/>
          <p:nvPr/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22e368e2f1d_1_129"/>
          <p:cNvSpPr/>
          <p:nvPr/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2e368e2f1d_1_129"/>
          <p:cNvSpPr/>
          <p:nvPr/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g22e368e2f1d_1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1038" y="3558587"/>
            <a:ext cx="2743200" cy="192709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22e368e2f1d_1_129"/>
          <p:cNvSpPr/>
          <p:nvPr/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g22e368e2f1d_1_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8266" y="4942527"/>
            <a:ext cx="3313507" cy="728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22e368e2f1d_1_1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5499" y="928426"/>
            <a:ext cx="3553863" cy="273306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22e368e2f1d_1_129"/>
          <p:cNvSpPr txBox="1"/>
          <p:nvPr>
            <p:ph type="title"/>
          </p:nvPr>
        </p:nvSpPr>
        <p:spPr>
          <a:xfrm>
            <a:off x="457200" y="1058573"/>
            <a:ext cx="36591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Schema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308bcf81_0_7"/>
          <p:cNvSpPr txBox="1"/>
          <p:nvPr>
            <p:ph type="title"/>
          </p:nvPr>
        </p:nvSpPr>
        <p:spPr>
          <a:xfrm>
            <a:off x="1373825" y="407050"/>
            <a:ext cx="9781800" cy="121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Scenario</a:t>
            </a:r>
            <a:endParaRPr/>
          </a:p>
        </p:txBody>
      </p:sp>
      <p:sp>
        <p:nvSpPr>
          <p:cNvPr id="205" name="Google Shape;205;g22e308bcf81_0_7"/>
          <p:cNvSpPr txBox="1"/>
          <p:nvPr>
            <p:ph idx="1" type="body"/>
          </p:nvPr>
        </p:nvSpPr>
        <p:spPr>
          <a:xfrm>
            <a:off x="1097275" y="1845725"/>
            <a:ext cx="10058400" cy="39834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The Wellness Clinic Medical Group is a healthcare facility located in a rural area that provides medical care to several thousand patients. </a:t>
            </a:r>
            <a:endParaRPr sz="2500"/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Its professional staff includes physicians,nurse-</a:t>
            </a:r>
            <a:r>
              <a:rPr lang="en-US" sz="2500"/>
              <a:t>practitioners</a:t>
            </a:r>
            <a:r>
              <a:rPr lang="en-US" sz="2500"/>
              <a:t>, registered nurses, midwives, a pharmacist, and a medical technician. 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The clinic operates during regular hours and provides emergency coverage 24/7. Patients can schedule appointments or visit during unscheduled hours for acute or chronic illness treatment. 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The clinic provides care for all patients regardless of their ability to pay and bills are generated based on services provided. 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2e368e2f1d_1_14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22e368e2f1d_1_14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g22e368e2f1d_1_14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" name="Google Shape;389;g22e368e2f1d_1_146"/>
          <p:cNvSpPr/>
          <p:nvPr/>
        </p:nvSpPr>
        <p:spPr>
          <a:xfrm>
            <a:off x="0" y="0"/>
            <a:ext cx="1219045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22e368e2f1d_1_146"/>
          <p:cNvSpPr/>
          <p:nvPr/>
        </p:nvSpPr>
        <p:spPr>
          <a:xfrm>
            <a:off x="3048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22e368e2f1d_1_146"/>
          <p:cNvSpPr txBox="1"/>
          <p:nvPr>
            <p:ph type="title"/>
          </p:nvPr>
        </p:nvSpPr>
        <p:spPr>
          <a:xfrm>
            <a:off x="1065197" y="5120640"/>
            <a:ext cx="100584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Schema</a:t>
            </a:r>
            <a:endParaRPr/>
          </a:p>
        </p:txBody>
      </p:sp>
      <p:pic>
        <p:nvPicPr>
          <p:cNvPr id="392" name="Google Shape;392;g22e368e2f1d_1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48" y="1686926"/>
            <a:ext cx="3022925" cy="14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22e368e2f1d_1_146"/>
          <p:cNvSpPr/>
          <p:nvPr/>
        </p:nvSpPr>
        <p:spPr>
          <a:xfrm>
            <a:off x="3246201" y="886968"/>
            <a:ext cx="64008" cy="310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g22e368e2f1d_1_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5926" y="1686926"/>
            <a:ext cx="2637400" cy="135165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22e368e2f1d_1_146"/>
          <p:cNvSpPr/>
          <p:nvPr/>
        </p:nvSpPr>
        <p:spPr>
          <a:xfrm>
            <a:off x="6038730" y="886968"/>
            <a:ext cx="64008" cy="310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g22e368e2f1d_1_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8150" y="1913850"/>
            <a:ext cx="2717326" cy="6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22e368e2f1d_1_146"/>
          <p:cNvSpPr/>
          <p:nvPr/>
        </p:nvSpPr>
        <p:spPr>
          <a:xfrm>
            <a:off x="8865464" y="886968"/>
            <a:ext cx="64008" cy="3108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22e368e2f1d_1_146"/>
          <p:cNvSpPr/>
          <p:nvPr/>
        </p:nvSpPr>
        <p:spPr>
          <a:xfrm>
            <a:off x="3048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g22e368e2f1d_1_1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55325" y="545700"/>
            <a:ext cx="3022925" cy="1680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22e368e2f1d_1_1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54100" y="2460001"/>
            <a:ext cx="3022924" cy="2135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e368e2f1d_1_16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22e368e2f1d_1_16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g22e368e2f1d_1_16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g22e368e2f1d_1_164"/>
          <p:cNvSpPr/>
          <p:nvPr/>
        </p:nvSpPr>
        <p:spPr>
          <a:xfrm>
            <a:off x="1541" y="0"/>
            <a:ext cx="1219045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22e368e2f1d_1_164"/>
          <p:cNvSpPr/>
          <p:nvPr/>
        </p:nvSpPr>
        <p:spPr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2e368e2f1d_1_164"/>
          <p:cNvSpPr txBox="1"/>
          <p:nvPr>
            <p:ph type="title"/>
          </p:nvPr>
        </p:nvSpPr>
        <p:spPr>
          <a:xfrm>
            <a:off x="457200" y="1058573"/>
            <a:ext cx="365924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Schema</a:t>
            </a:r>
            <a:endParaRPr/>
          </a:p>
        </p:txBody>
      </p:sp>
      <p:sp>
        <p:nvSpPr>
          <p:cNvPr id="411" name="Google Shape;411;g22e368e2f1d_1_164"/>
          <p:cNvSpPr/>
          <p:nvPr/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2e368e2f1d_1_164"/>
          <p:cNvSpPr/>
          <p:nvPr/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22e368e2f1d_1_164"/>
          <p:cNvSpPr/>
          <p:nvPr/>
        </p:nvSpPr>
        <p:spPr>
          <a:xfrm>
            <a:off x="8798288" y="321732"/>
            <a:ext cx="3068701" cy="2108201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22e368e2f1d_1_164"/>
          <p:cNvSpPr/>
          <p:nvPr/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22e368e2f1d_1_164"/>
          <p:cNvSpPr/>
          <p:nvPr/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g22e368e2f1d_1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810" y="4890274"/>
            <a:ext cx="3473947" cy="67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22e368e2f1d_1_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7025" y="775362"/>
            <a:ext cx="3475501" cy="1227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22e368e2f1d_1_1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6611" y="2000555"/>
            <a:ext cx="3467837" cy="173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22e368e2f1d_1_1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36250" y="401325"/>
            <a:ext cx="2992800" cy="18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22e368e2f1d_1_1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84800" y="3583188"/>
            <a:ext cx="2884575" cy="1453950"/>
          </a:xfrm>
          <a:prstGeom prst="rect">
            <a:avLst/>
          </a:prstGeom>
          <a:noFill/>
          <a:ln cap="flat" cmpd="sng" w="635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2e368e2f1d_1_18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2e368e2f1d_1_18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" name="Google Shape;427;g22e368e2f1d_1_18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g22e368e2f1d_1_183"/>
          <p:cNvSpPr/>
          <p:nvPr/>
        </p:nvSpPr>
        <p:spPr>
          <a:xfrm>
            <a:off x="1541" y="0"/>
            <a:ext cx="1219045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22e368e2f1d_1_183"/>
          <p:cNvSpPr/>
          <p:nvPr/>
        </p:nvSpPr>
        <p:spPr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22e368e2f1d_1_183"/>
          <p:cNvSpPr txBox="1"/>
          <p:nvPr>
            <p:ph type="title"/>
          </p:nvPr>
        </p:nvSpPr>
        <p:spPr>
          <a:xfrm>
            <a:off x="457200" y="1058573"/>
            <a:ext cx="365924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Schema</a:t>
            </a:r>
            <a:endParaRPr/>
          </a:p>
        </p:txBody>
      </p:sp>
      <p:sp>
        <p:nvSpPr>
          <p:cNvPr id="431" name="Google Shape;431;g22e368e2f1d_1_183"/>
          <p:cNvSpPr/>
          <p:nvPr/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22e368e2f1d_1_183"/>
          <p:cNvSpPr/>
          <p:nvPr/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22e368e2f1d_1_183"/>
          <p:cNvSpPr/>
          <p:nvPr/>
        </p:nvSpPr>
        <p:spPr>
          <a:xfrm>
            <a:off x="8798288" y="321732"/>
            <a:ext cx="3068701" cy="2108201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22e368e2f1d_1_183"/>
          <p:cNvSpPr/>
          <p:nvPr/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5" name="Google Shape;435;g22e368e2f1d_1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4775" y="4834200"/>
            <a:ext cx="3426951" cy="7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g22e368e2f1d_1_183"/>
          <p:cNvSpPr/>
          <p:nvPr/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g22e368e2f1d_1_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7789" y="429599"/>
            <a:ext cx="3029725" cy="1922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22e368e2f1d_1_1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17797" y="2888825"/>
            <a:ext cx="3029725" cy="335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22e368e2f1d_1_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0275" y="756925"/>
            <a:ext cx="3485001" cy="28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2e368e2f1d_1_23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22e368e2f1d_1_23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6" name="Google Shape;446;g22e368e2f1d_1_23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g22e368e2f1d_1_237"/>
          <p:cNvSpPr/>
          <p:nvPr/>
        </p:nvSpPr>
        <p:spPr>
          <a:xfrm>
            <a:off x="-5205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22e368e2f1d_1_237"/>
          <p:cNvSpPr/>
          <p:nvPr/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2e368e2f1d_1_237"/>
          <p:cNvSpPr/>
          <p:nvPr/>
        </p:nvSpPr>
        <p:spPr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22e368e2f1d_1_237"/>
          <p:cNvSpPr txBox="1"/>
          <p:nvPr>
            <p:ph type="title"/>
          </p:nvPr>
        </p:nvSpPr>
        <p:spPr>
          <a:xfrm>
            <a:off x="5961344" y="758952"/>
            <a:ext cx="554239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alibri"/>
              <a:buNone/>
            </a:pPr>
            <a:r>
              <a:rPr lang="en-US" sz="8000">
                <a:solidFill>
                  <a:srgbClr val="FFFFFF"/>
                </a:solidFill>
              </a:rPr>
              <a:t>Schema</a:t>
            </a:r>
            <a:endParaRPr/>
          </a:p>
        </p:txBody>
      </p:sp>
      <p:pic>
        <p:nvPicPr>
          <p:cNvPr id="451" name="Google Shape;451;g22e368e2f1d_1_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986" y="3677126"/>
            <a:ext cx="4464800" cy="20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g22e368e2f1d_1_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573" y="2929623"/>
            <a:ext cx="4572028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" name="Google Shape;453;g22e368e2f1d_1_237"/>
          <p:cNvCxnSpPr/>
          <p:nvPr/>
        </p:nvCxnSpPr>
        <p:spPr>
          <a:xfrm>
            <a:off x="5961343" y="4343400"/>
            <a:ext cx="5202616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4" name="Google Shape;454;g22e368e2f1d_1_2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75" y="802625"/>
            <a:ext cx="48291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e368e2f1d_1_20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2e368e2f1d_1_20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g22e368e2f1d_1_20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g22e368e2f1d_1_201"/>
          <p:cNvSpPr/>
          <p:nvPr/>
        </p:nvSpPr>
        <p:spPr>
          <a:xfrm>
            <a:off x="1541" y="0"/>
            <a:ext cx="1219045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22e368e2f1d_1_201"/>
          <p:cNvSpPr/>
          <p:nvPr/>
        </p:nvSpPr>
        <p:spPr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22e368e2f1d_1_201"/>
          <p:cNvSpPr txBox="1"/>
          <p:nvPr>
            <p:ph type="title"/>
          </p:nvPr>
        </p:nvSpPr>
        <p:spPr>
          <a:xfrm>
            <a:off x="457200" y="1058573"/>
            <a:ext cx="365924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Schema</a:t>
            </a:r>
            <a:endParaRPr/>
          </a:p>
        </p:txBody>
      </p:sp>
      <p:sp>
        <p:nvSpPr>
          <p:cNvPr id="465" name="Google Shape;465;g22e368e2f1d_1_201"/>
          <p:cNvSpPr/>
          <p:nvPr/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22e368e2f1d_1_201"/>
          <p:cNvSpPr/>
          <p:nvPr/>
        </p:nvSpPr>
        <p:spPr>
          <a:xfrm>
            <a:off x="4965290" y="321732"/>
            <a:ext cx="3654900" cy="3674700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22e368e2f1d_1_201"/>
          <p:cNvSpPr/>
          <p:nvPr/>
        </p:nvSpPr>
        <p:spPr>
          <a:xfrm>
            <a:off x="8798288" y="321732"/>
            <a:ext cx="3068701" cy="2108201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22e368e2f1d_1_201"/>
          <p:cNvSpPr/>
          <p:nvPr/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g22e368e2f1d_1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8266" y="5033648"/>
            <a:ext cx="3313507" cy="54672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g22e368e2f1d_1_201"/>
          <p:cNvSpPr/>
          <p:nvPr/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g22e368e2f1d_1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42200" y="3370975"/>
            <a:ext cx="2980875" cy="19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22e368e2f1d_1_2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42212" y="657487"/>
            <a:ext cx="2980875" cy="14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22e368e2f1d_1_2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7050" y="847100"/>
            <a:ext cx="3386875" cy="2481200"/>
          </a:xfrm>
          <a:prstGeom prst="rect">
            <a:avLst/>
          </a:prstGeom>
          <a:noFill/>
          <a:ln cap="flat" cmpd="sng" w="635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2e368e2f1d_1_2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22e368e2f1d_1_2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0" name="Google Shape;480;g22e368e2f1d_1_21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g22e368e2f1d_1_219"/>
          <p:cNvSpPr/>
          <p:nvPr/>
        </p:nvSpPr>
        <p:spPr>
          <a:xfrm>
            <a:off x="0" y="0"/>
            <a:ext cx="1219045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22e368e2f1d_1_219"/>
          <p:cNvSpPr/>
          <p:nvPr/>
        </p:nvSpPr>
        <p:spPr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22e368e2f1d_1_219"/>
          <p:cNvSpPr/>
          <p:nvPr/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22e368e2f1d_1_219"/>
          <p:cNvSpPr/>
          <p:nvPr/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22e368e2f1d_1_219"/>
          <p:cNvSpPr/>
          <p:nvPr/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22e368e2f1d_1_219"/>
          <p:cNvSpPr/>
          <p:nvPr/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22e368e2f1d_1_219"/>
          <p:cNvSpPr/>
          <p:nvPr/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Google Shape;488;g22e368e2f1d_1_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8266" y="4971520"/>
            <a:ext cx="3313507" cy="670984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22e368e2f1d_1_219"/>
          <p:cNvSpPr txBox="1"/>
          <p:nvPr>
            <p:ph type="title"/>
          </p:nvPr>
        </p:nvSpPr>
        <p:spPr>
          <a:xfrm>
            <a:off x="457200" y="1058573"/>
            <a:ext cx="3659100" cy="29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Schema</a:t>
            </a:r>
            <a:endParaRPr/>
          </a:p>
        </p:txBody>
      </p:sp>
      <p:pic>
        <p:nvPicPr>
          <p:cNvPr id="490" name="Google Shape;490;g22e368e2f1d_1_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888" y="399375"/>
            <a:ext cx="3525775" cy="17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g22e368e2f1d_1_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5023" y="2133598"/>
            <a:ext cx="2194219" cy="17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22e368e2f1d_1_2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56975" y="3488725"/>
            <a:ext cx="2946751" cy="19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2e32ab3ac4_0_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INSERT, </a:t>
            </a:r>
            <a:r>
              <a:rPr lang="en-US" sz="4700"/>
              <a:t>JOINS</a:t>
            </a:r>
            <a:endParaRPr sz="4700"/>
          </a:p>
        </p:txBody>
      </p:sp>
      <p:sp>
        <p:nvSpPr>
          <p:cNvPr id="498" name="Google Shape;498;g22e32ab3ac4_0_5"/>
          <p:cNvSpPr txBox="1"/>
          <p:nvPr/>
        </p:nvSpPr>
        <p:spPr>
          <a:xfrm>
            <a:off x="1221025" y="1702100"/>
            <a:ext cx="9272700" cy="461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1">
                <a:alpha val="19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Retrieve the appointment details of a particular patient with patient ID 1: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SELECT * FROM APPOINTMENT WHERE patientID = 1;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Retrieve the list of patients who have undergone surgery: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SELECT DISTINCT P.firstName, P.lastName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FROM PATIENT P JOIN OperatingRoomSchedule OS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ON P.patientID = OS.patientID;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Retrieve the list of staff members who have performed a test on a particular patient with patient ID 2: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SELECT S.firstName, S.LastNameFROM STAFF 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JOIN TEST T ON S.staffID = T.performStaffID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WHERE T.patientID = 2;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Retrieve the list of patients who have not undergone any surgery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SELECT P.firstName, P.lastName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FROM PATIENT 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LEFT JOIN OperatingRoomSchedule OS ON P.patientID = OS.patientID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WHERE OS.surgeryID IS NULL;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Retrieve the total number of appointments for each staff member: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SELECT S.staffID, S.firstName, S.LastName, COUNT(*) ASappointment_count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FROM STAFF 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JOIN APPOINTMENT A ON S.staffID = A.staffID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GROUP BY S.staffID, S.firstName, S.LastName;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2e368fb340_0_4"/>
          <p:cNvSpPr txBox="1"/>
          <p:nvPr>
            <p:ph type="title"/>
          </p:nvPr>
        </p:nvSpPr>
        <p:spPr>
          <a:xfrm>
            <a:off x="793625" y="1473309"/>
            <a:ext cx="3200400" cy="228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lt1"/>
                </a:solidFill>
              </a:rPr>
              <a:t>Challenge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504" name="Google Shape;504;g22e368fb340_0_4"/>
          <p:cNvSpPr txBox="1"/>
          <p:nvPr>
            <p:ph idx="1" type="body"/>
          </p:nvPr>
        </p:nvSpPr>
        <p:spPr>
          <a:xfrm>
            <a:off x="4800600" y="731525"/>
            <a:ext cx="5509200" cy="52578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solidFill>
                  <a:schemeClr val="accent1"/>
                </a:solidFill>
              </a:rPr>
              <a:t>Design:</a:t>
            </a:r>
            <a:endParaRPr b="1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identifying and prioritizing the most important information needed for the clinic's operations and designing a comprehensive database that contains all the necessary information.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solidFill>
                  <a:schemeClr val="accent1"/>
                </a:solidFill>
              </a:rPr>
              <a:t>Implement: </a:t>
            </a:r>
            <a:endParaRPr b="1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Difficulty in organizing entity relationships and creating non-overlapping ER diagrams.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Ensuring that the database is normalized to an appropriate level without over-normalizing or under-normalizing the data.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solidFill>
                  <a:schemeClr val="accent1"/>
                </a:solidFill>
              </a:rPr>
              <a:t>Usage:</a:t>
            </a:r>
            <a:endParaRPr b="1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Ensuring that the database is user-friendly and accessible to its intended users, while also maintaining data security and integrity.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2e32ab3ac4_1_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accent1"/>
                </a:solidFill>
              </a:rPr>
              <a:t>Career Skills</a:t>
            </a:r>
            <a:endParaRPr b="1"/>
          </a:p>
        </p:txBody>
      </p:sp>
      <p:sp>
        <p:nvSpPr>
          <p:cNvPr id="510" name="Google Shape;510;g22e32ab3ac4_1_6"/>
          <p:cNvSpPr txBox="1"/>
          <p:nvPr/>
        </p:nvSpPr>
        <p:spPr>
          <a:xfrm>
            <a:off x="6024375" y="1968800"/>
            <a:ext cx="34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1" name="Google Shape;511;g22e32ab3ac4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499" y="1968800"/>
            <a:ext cx="2728900" cy="14081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2" name="Google Shape;512;g22e32ab3ac4_1_6"/>
          <p:cNvSpPr txBox="1"/>
          <p:nvPr/>
        </p:nvSpPr>
        <p:spPr>
          <a:xfrm>
            <a:off x="6748725" y="3771375"/>
            <a:ext cx="341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22e32ab3ac4_1_6"/>
          <p:cNvSpPr txBox="1"/>
          <p:nvPr/>
        </p:nvSpPr>
        <p:spPr>
          <a:xfrm>
            <a:off x="871300" y="2064175"/>
            <a:ext cx="68127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: Draw ER diagram,   Design schema table relationships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: Draw ER diagram,   Design schema table relationships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●"/>
            </a:pPr>
            <a:r>
              <a:rPr b="1"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SQL language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g22e32ab3ac4_1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500" y="3909775"/>
            <a:ext cx="2728900" cy="172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2e368fb340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Conclusion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20" name="Google Shape;520;g22e368fb340_0_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Through this database project, we have gained valuable experience in database design and implementation, project management, teamwork, and problem-solving, which will be beneficial for our future learning and career development.</a:t>
            </a:r>
            <a:endParaRPr sz="23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Looking forward, we will continue to refine and optimize the project and apply it to real-world business scenarios, aiming to achieve even better results in future database projects.</a:t>
            </a:r>
            <a:endParaRPr sz="26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e25bdddfb_1_3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5150">
                <a:solidFill>
                  <a:srgbClr val="262626"/>
                </a:solidFill>
              </a:rPr>
              <a:t>           </a:t>
            </a:r>
            <a:r>
              <a:rPr lang="en-US" sz="5150">
                <a:solidFill>
                  <a:srgbClr val="262626"/>
                </a:solidFill>
              </a:rPr>
              <a:t>Building a Database </a:t>
            </a:r>
            <a:br>
              <a:rPr lang="en-US" sz="5150">
                <a:solidFill>
                  <a:srgbClr val="262626"/>
                </a:solidFill>
              </a:rPr>
            </a:br>
            <a:r>
              <a:rPr lang="en-US" sz="5150">
                <a:solidFill>
                  <a:srgbClr val="262626"/>
                </a:solidFill>
              </a:rPr>
              <a:t>for Wellness Clinic Medical Group</a:t>
            </a:r>
            <a:endParaRPr/>
          </a:p>
        </p:txBody>
      </p:sp>
      <p:sp>
        <p:nvSpPr>
          <p:cNvPr id="211" name="Google Shape;211;g22e25bdddfb_1_31"/>
          <p:cNvSpPr txBox="1"/>
          <p:nvPr>
            <p:ph idx="1" type="body"/>
          </p:nvPr>
        </p:nvSpPr>
        <p:spPr>
          <a:xfrm>
            <a:off x="905925" y="1805375"/>
            <a:ext cx="10307100" cy="41175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br>
              <a:rPr b="1" lang="en-US" sz="10750">
                <a:solidFill>
                  <a:srgbClr val="262626"/>
                </a:solidFill>
              </a:rPr>
            </a:br>
            <a:r>
              <a:rPr b="1" lang="en-US" sz="14000">
                <a:solidFill>
                  <a:srgbClr val="262626"/>
                </a:solidFill>
              </a:rPr>
              <a:t>Problem statement and approach.</a:t>
            </a:r>
            <a:br>
              <a:rPr lang="en-US" sz="14000">
                <a:solidFill>
                  <a:srgbClr val="262626"/>
                </a:solidFill>
              </a:rPr>
            </a:br>
            <a:br>
              <a:rPr lang="en-US" sz="14000">
                <a:solidFill>
                  <a:srgbClr val="262626"/>
                </a:solidFill>
              </a:rPr>
            </a:br>
            <a:r>
              <a:rPr lang="en-US" sz="14000">
                <a:solidFill>
                  <a:srgbClr val="262626"/>
                </a:solidFill>
              </a:rPr>
              <a:t>1. Problem:  Currently, Patient information and treatment conditions are written by hand, which prevents them from serving patients better.</a:t>
            </a:r>
            <a:br>
              <a:rPr lang="en-US" sz="14000">
                <a:solidFill>
                  <a:srgbClr val="262626"/>
                </a:solidFill>
              </a:rPr>
            </a:br>
            <a:endParaRPr sz="140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4000">
                <a:solidFill>
                  <a:srgbClr val="262626"/>
                </a:solidFill>
              </a:rPr>
              <a:t>2.Solution: Keeps track of all the patient-related activities of the clinic and to provide information about billing and payments.</a:t>
            </a:r>
            <a:endParaRPr sz="140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483"/>
              <a:buFont typeface="Arial"/>
              <a:buNone/>
            </a:pPr>
            <a:r>
              <a:t/>
            </a:r>
            <a:endParaRPr sz="31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2e32ab3ac4_0_0"/>
          <p:cNvSpPr txBox="1"/>
          <p:nvPr>
            <p:ph idx="4294967295" type="ctrTitle"/>
          </p:nvPr>
        </p:nvSpPr>
        <p:spPr>
          <a:xfrm>
            <a:off x="728355" y="1399177"/>
            <a:ext cx="10058400" cy="356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/>
              <a:t>Thank you!</a:t>
            </a:r>
            <a:endParaRPr sz="6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/>
              <a:t>Q &amp; A </a:t>
            </a:r>
            <a:endParaRPr sz="6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e25bde3c2_0_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r>
              <a:rPr lang="en-US"/>
              <a:t>enerally</a:t>
            </a:r>
            <a:r>
              <a:rPr lang="en-US"/>
              <a:t>, creating a database roughly requires the following steps</a:t>
            </a:r>
            <a:endParaRPr/>
          </a:p>
        </p:txBody>
      </p:sp>
      <p:sp>
        <p:nvSpPr>
          <p:cNvPr id="217" name="Google Shape;217;g22e25bde3c2_0_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2e25bde3c2_0_7"/>
          <p:cNvSpPr/>
          <p:nvPr/>
        </p:nvSpPr>
        <p:spPr>
          <a:xfrm>
            <a:off x="1417675" y="2531650"/>
            <a:ext cx="2074800" cy="835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identifying needs</a:t>
            </a:r>
            <a:endParaRPr sz="1700"/>
          </a:p>
        </p:txBody>
      </p:sp>
      <p:sp>
        <p:nvSpPr>
          <p:cNvPr id="219" name="Google Shape;219;g22e25bde3c2_0_7"/>
          <p:cNvSpPr/>
          <p:nvPr/>
        </p:nvSpPr>
        <p:spPr>
          <a:xfrm>
            <a:off x="4486500" y="2531650"/>
            <a:ext cx="2074800" cy="835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building a data dictionary</a:t>
            </a:r>
            <a:endParaRPr sz="1700"/>
          </a:p>
        </p:txBody>
      </p:sp>
      <p:sp>
        <p:nvSpPr>
          <p:cNvPr id="220" name="Google Shape;220;g22e25bde3c2_0_7"/>
          <p:cNvSpPr/>
          <p:nvPr/>
        </p:nvSpPr>
        <p:spPr>
          <a:xfrm>
            <a:off x="7443425" y="2531650"/>
            <a:ext cx="2074800" cy="835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ERD</a:t>
            </a:r>
            <a:endParaRPr sz="1700"/>
          </a:p>
        </p:txBody>
      </p:sp>
      <p:sp>
        <p:nvSpPr>
          <p:cNvPr id="221" name="Google Shape;221;g22e25bde3c2_0_7"/>
          <p:cNvSpPr/>
          <p:nvPr/>
        </p:nvSpPr>
        <p:spPr>
          <a:xfrm flipH="1">
            <a:off x="1277275" y="4161400"/>
            <a:ext cx="2147100" cy="835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review request</a:t>
            </a:r>
            <a:endParaRPr sz="1700"/>
          </a:p>
        </p:txBody>
      </p:sp>
      <p:sp>
        <p:nvSpPr>
          <p:cNvPr id="222" name="Google Shape;222;g22e25bde3c2_0_7"/>
          <p:cNvSpPr/>
          <p:nvPr/>
        </p:nvSpPr>
        <p:spPr>
          <a:xfrm flipH="1">
            <a:off x="4362500" y="4161400"/>
            <a:ext cx="2255400" cy="835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tables relationship</a:t>
            </a:r>
            <a:endParaRPr sz="1700"/>
          </a:p>
        </p:txBody>
      </p:sp>
      <p:sp>
        <p:nvSpPr>
          <p:cNvPr id="223" name="Google Shape;223;g22e25bde3c2_0_7"/>
          <p:cNvSpPr/>
          <p:nvPr/>
        </p:nvSpPr>
        <p:spPr>
          <a:xfrm flipH="1">
            <a:off x="7375325" y="4049475"/>
            <a:ext cx="2074800" cy="947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EERD</a:t>
            </a:r>
            <a:endParaRPr sz="1700"/>
          </a:p>
        </p:txBody>
      </p:sp>
      <p:cxnSp>
        <p:nvCxnSpPr>
          <p:cNvPr id="224" name="Google Shape;224;g22e25bde3c2_0_7"/>
          <p:cNvCxnSpPr>
            <a:stCxn id="218" idx="3"/>
            <a:endCxn id="219" idx="1"/>
          </p:cNvCxnSpPr>
          <p:nvPr/>
        </p:nvCxnSpPr>
        <p:spPr>
          <a:xfrm>
            <a:off x="3492475" y="2949400"/>
            <a:ext cx="14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g22e25bde3c2_0_7"/>
          <p:cNvCxnSpPr>
            <a:stCxn id="219" idx="3"/>
            <a:endCxn id="220" idx="1"/>
          </p:cNvCxnSpPr>
          <p:nvPr/>
        </p:nvCxnSpPr>
        <p:spPr>
          <a:xfrm>
            <a:off x="6561300" y="2949400"/>
            <a:ext cx="129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g22e25bde3c2_0_7"/>
          <p:cNvCxnSpPr>
            <a:stCxn id="220" idx="2"/>
          </p:cNvCxnSpPr>
          <p:nvPr/>
        </p:nvCxnSpPr>
        <p:spPr>
          <a:xfrm>
            <a:off x="8271950" y="3367150"/>
            <a:ext cx="7200" cy="7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g22e25bde3c2_0_7"/>
          <p:cNvCxnSpPr>
            <a:stCxn id="223" idx="3"/>
            <a:endCxn id="222" idx="1"/>
          </p:cNvCxnSpPr>
          <p:nvPr/>
        </p:nvCxnSpPr>
        <p:spPr>
          <a:xfrm flipH="1">
            <a:off x="6200225" y="4523175"/>
            <a:ext cx="11751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g22e25bde3c2_0_7"/>
          <p:cNvCxnSpPr>
            <a:stCxn id="222" idx="3"/>
            <a:endCxn id="221" idx="1"/>
          </p:cNvCxnSpPr>
          <p:nvPr/>
        </p:nvCxnSpPr>
        <p:spPr>
          <a:xfrm rot="10800000">
            <a:off x="3006500" y="4579150"/>
            <a:ext cx="135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e25bdddfb_1_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>
                <a:solidFill>
                  <a:srgbClr val="262626"/>
                </a:solidFill>
              </a:rPr>
              <a:t> </a:t>
            </a:r>
            <a:r>
              <a:rPr lang="en-US" sz="5550">
                <a:solidFill>
                  <a:srgbClr val="262626"/>
                </a:solidFill>
              </a:rPr>
              <a:t>Step 1 - Identify Needs</a:t>
            </a:r>
            <a:endParaRPr/>
          </a:p>
        </p:txBody>
      </p:sp>
      <p:sp>
        <p:nvSpPr>
          <p:cNvPr id="234" name="Google Shape;234;g22e25bdddfb_1_2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/>
              <a:t>Description:</a:t>
            </a:r>
            <a:r>
              <a:rPr lang="en-US" sz="3500"/>
              <a:t> </a:t>
            </a:r>
            <a:br>
              <a:rPr lang="en-US" sz="3500"/>
            </a:br>
            <a:br>
              <a:rPr lang="en-US" sz="3500"/>
            </a:br>
            <a:r>
              <a:rPr lang="en-US" sz="3500"/>
              <a:t>Collecting </a:t>
            </a:r>
            <a:r>
              <a:rPr lang="en-US" sz="3500">
                <a:solidFill>
                  <a:srgbClr val="FF0000"/>
                </a:solidFill>
              </a:rPr>
              <a:t>forms and reports</a:t>
            </a:r>
            <a:r>
              <a:rPr lang="en-US" sz="3500"/>
              <a:t> from Wellness Clinic Medical Group to understand their operational process and identify their needs.</a:t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 u="sng">
                <a:solidFill>
                  <a:schemeClr val="hlink"/>
                </a:solidFill>
                <a:hlinkClick r:id="rId3"/>
              </a:rPr>
              <a:t>Forms and Reports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e25bdddfb_1_4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>
                <a:solidFill>
                  <a:srgbClr val="262626"/>
                </a:solidFill>
              </a:rPr>
              <a:t>Step 2 - Build Data Dictionary</a:t>
            </a:r>
            <a:endParaRPr/>
          </a:p>
        </p:txBody>
      </p:sp>
      <p:sp>
        <p:nvSpPr>
          <p:cNvPr id="240" name="Google Shape;240;g22e25bdddfb_1_4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/>
              <a:t>Description: </a:t>
            </a:r>
            <a:br>
              <a:rPr lang="en-US" sz="3500"/>
            </a:br>
            <a:br>
              <a:rPr lang="en-US" sz="3500"/>
            </a:br>
            <a:r>
              <a:rPr lang="en-US" sz="3500"/>
              <a:t>Creating a </a:t>
            </a:r>
            <a:r>
              <a:rPr lang="en-US" sz="3500">
                <a:solidFill>
                  <a:srgbClr val="FF0000"/>
                </a:solidFill>
              </a:rPr>
              <a:t>data dictionary</a:t>
            </a:r>
            <a:r>
              <a:rPr lang="en-US" sz="3500"/>
              <a:t> based on the data attributes from the forms and reports collected. Includes data attributes, data definition, data type, data length, and examples for specific data attributes.</a:t>
            </a:r>
            <a:br>
              <a:rPr lang="en-US" sz="3500"/>
            </a:br>
            <a:br>
              <a:rPr lang="en-US" sz="3500"/>
            </a:br>
            <a:r>
              <a:rPr lang="en-US" sz="3500"/>
              <a:t>Open the link to view the specific data dictionary:</a:t>
            </a:r>
            <a:br>
              <a:rPr lang="en-US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500" u="sng">
                <a:solidFill>
                  <a:schemeClr val="hlink"/>
                </a:solidFill>
                <a:hlinkClick r:id="rId3"/>
              </a:rPr>
              <a:t>Data Dictionary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e25bdddfb_1_4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500">
                <a:solidFill>
                  <a:srgbClr val="262626"/>
                </a:solidFill>
              </a:rPr>
              <a:t>Step 3 - Build Entity Relationship Diagram (ERD)</a:t>
            </a:r>
            <a:endParaRPr sz="4300"/>
          </a:p>
        </p:txBody>
      </p:sp>
      <p:sp>
        <p:nvSpPr>
          <p:cNvPr id="246" name="Google Shape;246;g22e25bdddfb_1_4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rgbClr val="262626"/>
                </a:solidFill>
              </a:rPr>
              <a:t>Description: </a:t>
            </a:r>
            <a:br>
              <a:rPr lang="en-US" sz="3100">
                <a:solidFill>
                  <a:srgbClr val="262626"/>
                </a:solidFill>
              </a:rPr>
            </a:br>
            <a:br>
              <a:rPr lang="en-US" sz="3100">
                <a:solidFill>
                  <a:srgbClr val="262626"/>
                </a:solidFill>
              </a:rPr>
            </a:br>
            <a:r>
              <a:rPr lang="en-US" sz="3100">
                <a:solidFill>
                  <a:srgbClr val="262626"/>
                </a:solidFill>
              </a:rPr>
              <a:t>Creating an ERD to identify major entities (</a:t>
            </a:r>
            <a:r>
              <a:rPr lang="en-US" sz="3100">
                <a:solidFill>
                  <a:srgbClr val="FF0000"/>
                </a:solidFill>
              </a:rPr>
              <a:t>strong entities and weak entities</a:t>
            </a:r>
            <a:r>
              <a:rPr lang="en-US" sz="3100">
                <a:solidFill>
                  <a:srgbClr val="262626"/>
                </a:solidFill>
              </a:rPr>
              <a:t>), such as Patient, Staff, Appointment, and Facilities. </a:t>
            </a:r>
            <a:br>
              <a:rPr lang="en-US" sz="3100">
                <a:solidFill>
                  <a:srgbClr val="262626"/>
                </a:solidFill>
              </a:rPr>
            </a:br>
            <a:br>
              <a:rPr lang="en-US" sz="3100">
                <a:solidFill>
                  <a:srgbClr val="262626"/>
                </a:solidFill>
              </a:rPr>
            </a:br>
            <a:r>
              <a:rPr lang="en-US" sz="3100">
                <a:solidFill>
                  <a:srgbClr val="262626"/>
                </a:solidFill>
              </a:rPr>
              <a:t>Adding attributes to entities and defining their relationships using </a:t>
            </a:r>
            <a:r>
              <a:rPr lang="en-US" sz="3100">
                <a:solidFill>
                  <a:srgbClr val="FF0000"/>
                </a:solidFill>
              </a:rPr>
              <a:t>cardinality</a:t>
            </a:r>
            <a:r>
              <a:rPr lang="en-US" sz="3100">
                <a:solidFill>
                  <a:srgbClr val="262626"/>
                </a:solidFill>
              </a:rPr>
              <a:t>.(many- to-many, many-to-one, one-to-one,one-to-many)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e25bde253_1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5550">
                <a:solidFill>
                  <a:srgbClr val="262626"/>
                </a:solidFill>
              </a:rPr>
              <a:t>Step 4 - Build Extended Entity Relationship Diagram (EERD)</a:t>
            </a:r>
            <a:endParaRPr/>
          </a:p>
        </p:txBody>
      </p:sp>
      <p:sp>
        <p:nvSpPr>
          <p:cNvPr id="252" name="Google Shape;252;g22e25bde253_1_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3850">
                <a:solidFill>
                  <a:srgbClr val="262626"/>
                </a:solidFill>
              </a:rPr>
            </a:br>
            <a:r>
              <a:rPr lang="en-US" sz="3850">
                <a:solidFill>
                  <a:srgbClr val="262626"/>
                </a:solidFill>
              </a:rPr>
              <a:t>Description: </a:t>
            </a:r>
            <a:br>
              <a:rPr lang="en-US" sz="3850">
                <a:solidFill>
                  <a:srgbClr val="262626"/>
                </a:solidFill>
              </a:rPr>
            </a:br>
            <a:br>
              <a:rPr lang="en-US" sz="3850">
                <a:solidFill>
                  <a:srgbClr val="262626"/>
                </a:solidFill>
              </a:rPr>
            </a:br>
            <a:r>
              <a:rPr lang="en-US" sz="3850">
                <a:solidFill>
                  <a:srgbClr val="262626"/>
                </a:solidFill>
              </a:rPr>
              <a:t>Creating a more comprehensive EERD by making assumptions about entities' relationships.</a:t>
            </a:r>
            <a:br>
              <a:rPr lang="en-US" sz="3850">
                <a:solidFill>
                  <a:srgbClr val="262626"/>
                </a:solidFill>
              </a:rPr>
            </a:br>
            <a:endParaRPr sz="385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50">
                <a:solidFill>
                  <a:srgbClr val="262626"/>
                </a:solidFill>
              </a:rPr>
              <a:t>Incorporating </a:t>
            </a:r>
            <a:r>
              <a:rPr lang="en-US" sz="3850">
                <a:solidFill>
                  <a:srgbClr val="FF0000"/>
                </a:solidFill>
              </a:rPr>
              <a:t>additional</a:t>
            </a:r>
            <a:r>
              <a:rPr lang="en-US" sz="3850">
                <a:solidFill>
                  <a:srgbClr val="262626"/>
                </a:solidFill>
              </a:rPr>
              <a:t> attributes and relationships.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e25bde253_1_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>
                <a:solidFill>
                  <a:srgbClr val="262626"/>
                </a:solidFill>
              </a:rPr>
              <a:t>Step 5 - Create Database and Tables</a:t>
            </a:r>
            <a:endParaRPr/>
          </a:p>
        </p:txBody>
      </p:sp>
      <p:sp>
        <p:nvSpPr>
          <p:cNvPr id="258" name="Google Shape;258;g22e25bde253_1_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br>
              <a:rPr lang="en-US" sz="3500">
                <a:solidFill>
                  <a:srgbClr val="262626"/>
                </a:solidFill>
              </a:rPr>
            </a:br>
            <a:r>
              <a:rPr b="1" lang="en-US" sz="4315">
                <a:solidFill>
                  <a:srgbClr val="262626"/>
                </a:solidFill>
              </a:rPr>
              <a:t>Description: </a:t>
            </a:r>
            <a:br>
              <a:rPr lang="en-US" sz="4315">
                <a:solidFill>
                  <a:srgbClr val="262626"/>
                </a:solidFill>
              </a:rPr>
            </a:br>
            <a:br>
              <a:rPr lang="en-US" sz="4315">
                <a:solidFill>
                  <a:srgbClr val="262626"/>
                </a:solidFill>
              </a:rPr>
            </a:br>
            <a:r>
              <a:rPr lang="en-US" sz="4315">
                <a:solidFill>
                  <a:srgbClr val="262626"/>
                </a:solidFill>
              </a:rPr>
              <a:t>Initiating the database by creating tables based on the entities and attributes defined in the EERD. </a:t>
            </a:r>
            <a:br>
              <a:rPr lang="en-US" sz="4315">
                <a:solidFill>
                  <a:srgbClr val="262626"/>
                </a:solidFill>
              </a:rPr>
            </a:br>
            <a:br>
              <a:rPr lang="en-US" sz="4315">
                <a:solidFill>
                  <a:srgbClr val="262626"/>
                </a:solidFill>
              </a:rPr>
            </a:br>
            <a:r>
              <a:rPr lang="en-US" sz="4315">
                <a:solidFill>
                  <a:srgbClr val="262626"/>
                </a:solidFill>
              </a:rPr>
              <a:t>Adding column </a:t>
            </a:r>
            <a:r>
              <a:rPr lang="en-US" sz="4315">
                <a:solidFill>
                  <a:srgbClr val="FF0000"/>
                </a:solidFill>
              </a:rPr>
              <a:t>data types</a:t>
            </a:r>
            <a:r>
              <a:rPr lang="en-US" sz="4315">
                <a:solidFill>
                  <a:srgbClr val="262626"/>
                </a:solidFill>
              </a:rPr>
              <a:t>, </a:t>
            </a:r>
            <a:r>
              <a:rPr lang="en-US" sz="4315">
                <a:solidFill>
                  <a:srgbClr val="FF0000"/>
                </a:solidFill>
              </a:rPr>
              <a:t>data lengths,</a:t>
            </a:r>
            <a:r>
              <a:rPr lang="en-US" sz="4315">
                <a:solidFill>
                  <a:srgbClr val="262626"/>
                </a:solidFill>
              </a:rPr>
              <a:t> and </a:t>
            </a:r>
            <a:r>
              <a:rPr lang="en-US" sz="4315">
                <a:solidFill>
                  <a:srgbClr val="FF0000"/>
                </a:solidFill>
              </a:rPr>
              <a:t>constraints</a:t>
            </a:r>
            <a:r>
              <a:rPr lang="en-US" sz="4315">
                <a:solidFill>
                  <a:srgbClr val="262626"/>
                </a:solidFill>
              </a:rPr>
              <a:t> (e.g., NOT NULL, CHECK, UNIQUE) for data security.</a:t>
            </a:r>
            <a:br>
              <a:rPr lang="en-US" sz="4315">
                <a:solidFill>
                  <a:srgbClr val="262626"/>
                </a:solidFill>
              </a:rPr>
            </a:br>
            <a:br>
              <a:rPr lang="en-US" sz="4315">
                <a:solidFill>
                  <a:srgbClr val="262626"/>
                </a:solidFill>
              </a:rPr>
            </a:br>
            <a:r>
              <a:rPr lang="en-US" sz="4315">
                <a:solidFill>
                  <a:srgbClr val="262626"/>
                </a:solidFill>
              </a:rPr>
              <a:t>Adding </a:t>
            </a:r>
            <a:r>
              <a:rPr lang="en-US" sz="4315">
                <a:solidFill>
                  <a:srgbClr val="FF0000"/>
                </a:solidFill>
              </a:rPr>
              <a:t>PRIMARY KEY</a:t>
            </a:r>
            <a:r>
              <a:rPr lang="en-US" sz="4315">
                <a:solidFill>
                  <a:srgbClr val="262626"/>
                </a:solidFill>
              </a:rPr>
              <a:t> and </a:t>
            </a:r>
            <a:r>
              <a:rPr lang="en-US" sz="4315">
                <a:solidFill>
                  <a:srgbClr val="FF0000"/>
                </a:solidFill>
              </a:rPr>
              <a:t>FOREIGN KEY</a:t>
            </a:r>
            <a:r>
              <a:rPr lang="en-US" sz="4315">
                <a:solidFill>
                  <a:srgbClr val="262626"/>
                </a:solidFill>
              </a:rPr>
              <a:t> constraints to define relationships between tables using ALTER TABLE statements.</a:t>
            </a:r>
            <a:br>
              <a:rPr lang="en-US" sz="4315">
                <a:solidFill>
                  <a:srgbClr val="262626"/>
                </a:solidFill>
              </a:rPr>
            </a:br>
            <a:br>
              <a:rPr lang="en-US" sz="4315">
                <a:solidFill>
                  <a:srgbClr val="262626"/>
                </a:solidFill>
              </a:rPr>
            </a:br>
            <a:r>
              <a:rPr lang="en-US" sz="4315">
                <a:solidFill>
                  <a:srgbClr val="FF0000"/>
                </a:solidFill>
              </a:rPr>
              <a:t>Inserting records </a:t>
            </a:r>
            <a:r>
              <a:rPr lang="en-US" sz="4315">
                <a:solidFill>
                  <a:srgbClr val="262626"/>
                </a:solidFill>
              </a:rPr>
              <a:t>into the tables using INSERT INTO statements.</a:t>
            </a:r>
            <a:br>
              <a:rPr lang="en-US" sz="3500">
                <a:solidFill>
                  <a:srgbClr val="262626"/>
                </a:solidFill>
              </a:rPr>
            </a:br>
            <a:br>
              <a:rPr lang="en-US" sz="3500">
                <a:solidFill>
                  <a:srgbClr val="262626"/>
                </a:solidFill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2023-04-14T05:01:27Z</dcterms:created>
  <dc:creator>Ding Jiajia</dc:creator>
</cp:coreProperties>
</file>