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omentakingastand.blogspot.com/2011_01_01_archive.html" TargetMode="Externa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diareform.org.uk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_poe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85A98-38BF-404D-93AB-BEFC7AB19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6545" y="1964267"/>
            <a:ext cx="7973580" cy="2421464"/>
          </a:xfrm>
        </p:spPr>
        <p:txBody>
          <a:bodyPr/>
          <a:lstStyle/>
          <a:p>
            <a:r>
              <a:rPr lang="en-US" sz="2400" b="1" u="sng" dirty="0">
                <a:effectLst/>
                <a:latin typeface="Biome Light" panose="020B0502040204020203" pitchFamily="34" charset="0"/>
                <a:ea typeface="Calibri" panose="020F0502020204030204" pitchFamily="34" charset="0"/>
                <a:cs typeface="Biome Light" panose="020B0502040204020203" pitchFamily="34" charset="0"/>
              </a:rPr>
              <a:t>Rules for Creating some great HTML code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6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EB40-66F7-4B7C-8089-93530B7A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Rules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95BB1-6D82-4989-AA3E-F69661FA0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Biome Light" panose="020B0303030204020804" pitchFamily="34" charset="0"/>
                <a:cs typeface="Biome Light" panose="020B0303030204020804" pitchFamily="34" charset="0"/>
              </a:rPr>
              <a:t>1. </a:t>
            </a:r>
            <a:r>
              <a:rPr lang="en-US" sz="2800" dirty="0">
                <a:effectLst/>
                <a:latin typeface="Biome Light" panose="020B0303030204020804" pitchFamily="34" charset="0"/>
                <a:ea typeface="Calibri" panose="020F0502020204030204" pitchFamily="34" charset="0"/>
                <a:cs typeface="Biome Light" panose="020B0303030204020804" pitchFamily="34" charset="0"/>
              </a:rPr>
              <a:t>Tags are always surrounded by angle brackets (less-than/greater-than characters), </a:t>
            </a:r>
          </a:p>
          <a:p>
            <a:pPr lvl="8"/>
            <a:r>
              <a:rPr lang="en-US" sz="4000" dirty="0">
                <a:effectLst/>
                <a:latin typeface="Biome Light" panose="020B0303030204020804" pitchFamily="34" charset="0"/>
                <a:ea typeface="Calibri" panose="020F0502020204030204" pitchFamily="34" charset="0"/>
                <a:cs typeface="Biome Light" panose="020B0303030204020804" pitchFamily="34" charset="0"/>
              </a:rPr>
              <a:t>&lt;HEAD&gt;.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02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C0AF-DE96-48D2-8B93-8F5D4A54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365" y="325821"/>
            <a:ext cx="5219699" cy="1456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effectLst/>
                <a:latin typeface="Biome Light" panose="020B0303030204020804" pitchFamily="34" charset="0"/>
                <a:ea typeface="Calibri" panose="020F0502020204030204" pitchFamily="34" charset="0"/>
                <a:cs typeface="Biome Light" panose="020B0303030204020804" pitchFamily="34" charset="0"/>
              </a:rPr>
              <a:t>Most tags come in pairs and surround the material they affect.</a:t>
            </a:r>
            <a:endParaRPr lang="en-US" sz="2800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44F8C-FC70-4F19-9C6D-E7EF9F0FA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56" y="1170589"/>
            <a:ext cx="7896185" cy="4832131"/>
          </a:xfrm>
        </p:spPr>
        <p:txBody>
          <a:bodyPr>
            <a:normAutofit/>
          </a:bodyPr>
          <a:lstStyle/>
          <a:p>
            <a:pPr marL="0" marR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work like a light switch: </a:t>
            </a:r>
          </a:p>
          <a:p>
            <a:pPr marL="0" marR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first tag turns the action on, </a:t>
            </a:r>
          </a:p>
          <a:p>
            <a:pPr marL="0" marR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the second turns it off. </a:t>
            </a:r>
          </a:p>
          <a:p>
            <a:pPr marL="0" marR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The second tag--the "off switch"--always starts with a forward slash. For example, you turn on bold with &lt;b&gt;, shout your piece, and then go back to regular text with &lt;/b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&gt;.</a:t>
            </a: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20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There are some exceptions.  &lt;</a:t>
            </a:r>
            <a:r>
              <a:rPr lang="en-US" sz="20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</a:t>
            </a:r>
            <a:r>
              <a:rPr lang="en-US" sz="20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/&gt;  &lt;</a:t>
            </a:r>
            <a:r>
              <a:rPr lang="en-US" sz="20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</a:t>
            </a:r>
            <a:r>
              <a:rPr lang="en-US" sz="20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/&gt; &lt;</a:t>
            </a:r>
            <a:r>
              <a:rPr lang="en-US" sz="20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en-US" sz="20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/&gt;. These are called void tags in HTML 5.</a:t>
            </a:r>
          </a:p>
          <a:p>
            <a:pPr marL="0" marR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indoor, jack, sitting, small&#10;&#10;Description automatically generated">
            <a:extLst>
              <a:ext uri="{FF2B5EF4-FFF2-40B4-BE49-F238E27FC236}">
                <a16:creationId xmlns:a16="http://schemas.microsoft.com/office/drawing/2014/main" id="{AE57F74D-57D6-4F8D-A1F5-A4168C182D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6069" r="72755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0233" r="21409" b="-1"/>
          <a:stretch/>
        </p:blipFill>
        <p:spPr>
          <a:xfrm>
            <a:off x="8581986" y="481199"/>
            <a:ext cx="3042455" cy="293261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347F1C-F45C-43D6-BEBF-BADF6D8644BF}"/>
              </a:ext>
            </a:extLst>
          </p:cNvPr>
          <p:cNvSpPr txBox="1"/>
          <p:nvPr/>
        </p:nvSpPr>
        <p:spPr>
          <a:xfrm>
            <a:off x="8358785" y="3979939"/>
            <a:ext cx="3042455" cy="2086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GOOD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&lt;b&gt; It’s a great day! &lt;/b&gt; 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BAD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&lt;b&gt; It’s a great day.  </a:t>
            </a:r>
          </a:p>
        </p:txBody>
      </p:sp>
    </p:spTree>
    <p:extLst>
      <p:ext uri="{BB962C8B-B14F-4D97-AF65-F5344CB8AC3E}">
        <p14:creationId xmlns:p14="http://schemas.microsoft.com/office/powerpoint/2010/main" val="28519435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2DD6-0FE5-4DF3-BA3E-FBA82348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Order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959AA-B885-4A97-BCF6-44A2ED2EF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715933"/>
          </a:xfrm>
        </p:spPr>
        <p:txBody>
          <a:bodyPr/>
          <a:lstStyle/>
          <a:p>
            <a:r>
              <a:rPr lang="en-US" sz="2400" dirty="0">
                <a:effectLst/>
                <a:latin typeface="Biome Light" panose="020B0303030204020804" pitchFamily="34" charset="0"/>
                <a:ea typeface="Calibri" panose="020F0502020204030204" pitchFamily="34" charset="0"/>
                <a:cs typeface="Biome Light" panose="020B0303030204020804" pitchFamily="34" charset="0"/>
              </a:rPr>
              <a:t>First tag on, last tag off.</a:t>
            </a:r>
          </a:p>
          <a:p>
            <a:r>
              <a:rPr lang="en-US" sz="2400" dirty="0">
                <a:effectLst/>
                <a:latin typeface="Biome Light" panose="020B0303030204020804" pitchFamily="34" charset="0"/>
                <a:ea typeface="Calibri" panose="020F0502020204030204" pitchFamily="34" charset="0"/>
                <a:cs typeface="Biome Light" panose="020B0303030204020804" pitchFamily="34" charset="0"/>
              </a:rPr>
              <a:t> Tags are embedded, so when you start a tag within another tag, close that inner tag before closing the outer tag. </a:t>
            </a:r>
          </a:p>
          <a:p>
            <a:pPr marL="0" indent="0">
              <a:buNone/>
            </a:pPr>
            <a:endParaRPr lang="en-US" sz="2400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Biome Light" panose="020B0303030204020804" pitchFamily="34" charset="0"/>
                <a:cs typeface="Biome Light" panose="020B0303030204020804" pitchFamily="34" charset="0"/>
              </a:rPr>
              <a:t>GOOD</a:t>
            </a:r>
          </a:p>
          <a:p>
            <a:pPr marL="0" indent="0">
              <a:buNone/>
            </a:pPr>
            <a:r>
              <a:rPr lang="en-US" sz="2400" dirty="0">
                <a:latin typeface="Biome Light" panose="020B0303030204020804" pitchFamily="34" charset="0"/>
                <a:cs typeface="Biome Light" panose="020B0303030204020804" pitchFamily="34" charset="0"/>
              </a:rPr>
              <a:t>&lt;h1&gt; Hello there! &lt;/h1&gt;  &lt;p&gt; Everyone in the world. &lt;/p&gt; </a:t>
            </a:r>
          </a:p>
          <a:p>
            <a:pPr marL="0" indent="0">
              <a:buNone/>
            </a:pPr>
            <a:r>
              <a:rPr lang="en-US" sz="2400" dirty="0">
                <a:latin typeface="Biome Light" panose="020B0303030204020804" pitchFamily="34" charset="0"/>
                <a:cs typeface="Biome Light" panose="020B0303030204020804" pitchFamily="34" charset="0"/>
              </a:rPr>
              <a:t>BAD</a:t>
            </a:r>
          </a:p>
          <a:p>
            <a:pPr marL="0" indent="0">
              <a:buNone/>
            </a:pPr>
            <a:r>
              <a:rPr lang="en-US" sz="2400" dirty="0">
                <a:latin typeface="Biome Light" panose="020B0303030204020804" pitchFamily="34" charset="0"/>
                <a:cs typeface="Biome Light" panose="020B0303030204020804" pitchFamily="34" charset="0"/>
              </a:rPr>
              <a:t>&lt;h1&gt; Hello there! &lt;p&gt; Everyone in the world. &lt;/h1&gt; &lt;/p&gt;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189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C9B3E-3D1C-4BF0-B034-C56453C9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19" y="-82616"/>
            <a:ext cx="10131425" cy="1456267"/>
          </a:xfrm>
        </p:spPr>
        <p:txBody>
          <a:bodyPr/>
          <a:lstStyle/>
          <a:p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Use Lowercase letters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9531F-4F7C-4F15-B0B2-13FFEBFA4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857" y="1665386"/>
            <a:ext cx="6293068" cy="3649133"/>
          </a:xfrm>
        </p:spPr>
        <p:txBody>
          <a:bodyPr>
            <a:normAutofit/>
          </a:bodyPr>
          <a:lstStyle/>
          <a:p>
            <a:pPr algn="l"/>
            <a:r>
              <a:rPr lang="en-US" sz="2400" b="0" i="0" dirty="0">
                <a:effectLst/>
                <a:latin typeface="+mj-lt"/>
                <a:cs typeface="Biome Light" panose="020B0303030204020804" pitchFamily="34" charset="0"/>
              </a:rPr>
              <a:t>HTML allows mixing uppercase and lowercase letters in attribute names.</a:t>
            </a:r>
          </a:p>
          <a:p>
            <a:pPr algn="l"/>
            <a:r>
              <a:rPr lang="en-US" sz="2400" b="0" i="0" dirty="0">
                <a:effectLst/>
                <a:latin typeface="+mj-lt"/>
                <a:cs typeface="Biome Light" panose="020B0303030204020804" pitchFamily="34" charset="0"/>
              </a:rPr>
              <a:t>However, we recommend using lowercase attribute names, because: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  <a:cs typeface="Biome Light" panose="020B0303030204020804" pitchFamily="34" charset="0"/>
              </a:rPr>
              <a:t>Mixing uppercase and lowercase names looks bad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  <a:cs typeface="Biome Light" panose="020B0303030204020804" pitchFamily="34" charset="0"/>
              </a:rPr>
              <a:t>Developers normally use lowercase names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  <a:cs typeface="Biome Light" panose="020B0303030204020804" pitchFamily="34" charset="0"/>
              </a:rPr>
              <a:t>Lowercase look cleaner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  <a:cs typeface="Biome Light" panose="020B0303030204020804" pitchFamily="34" charset="0"/>
              </a:rPr>
              <a:t>Lowercase are easier to write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548A0-5CA3-4044-85D1-42089652FB40}"/>
              </a:ext>
            </a:extLst>
          </p:cNvPr>
          <p:cNvSpPr txBox="1"/>
          <p:nvPr/>
        </p:nvSpPr>
        <p:spPr>
          <a:xfrm>
            <a:off x="6978869" y="1361673"/>
            <a:ext cx="47086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+mj-lt"/>
                <a:cs typeface="Biome Light" panose="020B0303030204020804" pitchFamily="34" charset="0"/>
              </a:rPr>
              <a:t>GOOD:</a:t>
            </a:r>
          </a:p>
          <a:p>
            <a:pPr algn="l"/>
            <a:r>
              <a:rPr lang="en-US" b="0" i="0" dirty="0">
                <a:effectLst/>
                <a:latin typeface="+mj-lt"/>
                <a:cs typeface="Biome Light" panose="020B0303030204020804" pitchFamily="34" charset="0"/>
              </a:rPr>
              <a:t>&lt;</a:t>
            </a:r>
            <a:r>
              <a:rPr lang="en-US" b="1" i="0" dirty="0">
                <a:effectLst/>
                <a:latin typeface="+mj-lt"/>
                <a:cs typeface="Biome Light" panose="020B0303030204020804" pitchFamily="34" charset="0"/>
              </a:rPr>
              <a:t>a </a:t>
            </a:r>
            <a:r>
              <a:rPr lang="en-US" b="1" i="0" dirty="0" err="1">
                <a:effectLst/>
                <a:latin typeface="+mj-lt"/>
                <a:cs typeface="Biome Light" panose="020B0303030204020804" pitchFamily="34" charset="0"/>
              </a:rPr>
              <a:t>href</a:t>
            </a:r>
            <a:r>
              <a:rPr lang="en-US" b="0" i="0" dirty="0">
                <a:effectLst/>
                <a:latin typeface="+mj-lt"/>
                <a:cs typeface="Biome Light" panose="020B0303030204020804" pitchFamily="34" charset="0"/>
              </a:rPr>
              <a:t>="https://www.w3schools.com/html/"&gt;</a:t>
            </a:r>
          </a:p>
          <a:p>
            <a:pPr algn="l"/>
            <a:r>
              <a:rPr lang="en-US" b="0" i="0" dirty="0">
                <a:effectLst/>
                <a:latin typeface="+mj-lt"/>
                <a:cs typeface="Biome Light" panose="020B0303030204020804" pitchFamily="34" charset="0"/>
              </a:rPr>
              <a:t>Visit our HTML tutorial&lt;/a&gt;</a:t>
            </a:r>
          </a:p>
          <a:p>
            <a:pPr algn="l"/>
            <a:endParaRPr lang="en-US" b="0" i="0" dirty="0">
              <a:effectLst/>
              <a:latin typeface="+mj-lt"/>
              <a:cs typeface="Biome Light" panose="020B0303030204020804" pitchFamily="34" charset="0"/>
            </a:endParaRPr>
          </a:p>
          <a:p>
            <a:pPr algn="l"/>
            <a:r>
              <a:rPr lang="en-US" b="0" i="0" dirty="0">
                <a:effectLst/>
                <a:latin typeface="+mj-lt"/>
                <a:cs typeface="Biome Light" panose="020B0303030204020804" pitchFamily="34" charset="0"/>
              </a:rPr>
              <a:t>BAD:</a:t>
            </a:r>
          </a:p>
          <a:p>
            <a:pPr algn="l"/>
            <a:r>
              <a:rPr lang="en-US" b="0" i="0" dirty="0">
                <a:effectLst/>
                <a:latin typeface="+mj-lt"/>
                <a:cs typeface="Biome Light" panose="020B0303030204020804" pitchFamily="34" charset="0"/>
              </a:rPr>
              <a:t>&lt;</a:t>
            </a:r>
            <a:r>
              <a:rPr lang="en-US" b="1" dirty="0">
                <a:latin typeface="+mj-lt"/>
                <a:cs typeface="Biome Light" panose="020B0303030204020804" pitchFamily="34" charset="0"/>
              </a:rPr>
              <a:t>A</a:t>
            </a:r>
            <a:r>
              <a:rPr lang="en-US" b="1" i="0" dirty="0">
                <a:effectLst/>
                <a:latin typeface="+mj-lt"/>
                <a:cs typeface="Biome Light" panose="020B0303030204020804" pitchFamily="34" charset="0"/>
              </a:rPr>
              <a:t> HREF</a:t>
            </a:r>
            <a:r>
              <a:rPr lang="en-US" b="0" i="0" dirty="0">
                <a:effectLst/>
                <a:latin typeface="+mj-lt"/>
                <a:cs typeface="Biome Light" panose="020B0303030204020804" pitchFamily="34" charset="0"/>
              </a:rPr>
              <a:t>="https://www.w3schools.com/html/"&gt;</a:t>
            </a:r>
          </a:p>
          <a:p>
            <a:pPr algn="l"/>
            <a:r>
              <a:rPr lang="en-US" b="0" i="0" dirty="0">
                <a:effectLst/>
                <a:latin typeface="+mj-lt"/>
                <a:cs typeface="Biome Light" panose="020B0303030204020804" pitchFamily="34" charset="0"/>
              </a:rPr>
              <a:t>Visit our HTML tutorial&lt;/a&gt;</a:t>
            </a:r>
          </a:p>
        </p:txBody>
      </p:sp>
      <p:pic>
        <p:nvPicPr>
          <p:cNvPr id="7" name="Picture 6" descr="A picture containing person, outdoor, person, playing&#10;&#10;Description automatically generated">
            <a:extLst>
              <a:ext uri="{FF2B5EF4-FFF2-40B4-BE49-F238E27FC236}">
                <a16:creationId xmlns:a16="http://schemas.microsoft.com/office/drawing/2014/main" id="{97815FA7-B2CD-4B2D-855A-89FF5475F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24497" y="3429000"/>
            <a:ext cx="3616327" cy="30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4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FD5A6-379A-460F-A8D7-A85BD7A4B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56" y="210207"/>
            <a:ext cx="10131425" cy="1456267"/>
          </a:xfrm>
        </p:spPr>
        <p:txBody>
          <a:bodyPr/>
          <a:lstStyle/>
          <a:p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Use spacing logically-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4DC85-3993-4D1E-ADC2-2CF431D76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80" y="1337733"/>
            <a:ext cx="10131425" cy="3649133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Do not add blank lines, spaces, or indentations without a reason.</a:t>
            </a: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For readability, add blank lines to separate large or logical code blocks.</a:t>
            </a: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  <a:hlinkClick r:id="rId2"/>
              </a:rPr>
              <a:t>https://www.w3schools.com/html/tryit.asp?filename=tryhtml_poem</a:t>
            </a:r>
            <a:endParaRPr lang="en-US" dirty="0">
              <a:latin typeface="Verdana" panose="020B0604030504040204" pitchFamily="34" charset="0"/>
            </a:endParaRPr>
          </a:p>
          <a:p>
            <a:pPr algn="l"/>
            <a:endParaRPr lang="en-US" b="0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30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371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Biome Light</vt:lpstr>
      <vt:lpstr>Calibri</vt:lpstr>
      <vt:lpstr>Calibri Light</vt:lpstr>
      <vt:lpstr>Verdana</vt:lpstr>
      <vt:lpstr>Celestial</vt:lpstr>
      <vt:lpstr>Rules for Creating some great HTML code </vt:lpstr>
      <vt:lpstr>5 Rules </vt:lpstr>
      <vt:lpstr>Most tags come in pairs and surround the material they affect.</vt:lpstr>
      <vt:lpstr>Order Matters</vt:lpstr>
      <vt:lpstr>Use Lowercase letters</vt:lpstr>
      <vt:lpstr>Use spacing logically-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Rules for Creating some great HTML code</dc:title>
  <dc:creator>Russ Hanna</dc:creator>
  <cp:lastModifiedBy>Allison P. Hanna</cp:lastModifiedBy>
  <cp:revision>7</cp:revision>
  <dcterms:created xsi:type="dcterms:W3CDTF">2020-09-12T12:52:26Z</dcterms:created>
  <dcterms:modified xsi:type="dcterms:W3CDTF">2022-02-06T12:27:42Z</dcterms:modified>
</cp:coreProperties>
</file>