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5"/>
  </p:notes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969625" cy="6170613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3DB46-2BA2-6272-E6C5-5FD94263D4EA}" v="11" dt="2024-09-18T00:47:00.658"/>
    <p1510:client id="{D5F6FBDB-2FCD-D82C-B9F8-517A3C618372}" v="18" dt="2024-09-18T00:49:4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RASIL DE SOUSA" userId="S::jonathan.brasil@senaisp.edu.br::843dd479-eeb5-4c27-a35b-86d0e9122a39" providerId="AD" clId="Web-{D5F6FBDB-2FCD-D82C-B9F8-517A3C618372}"/>
    <pc:docChg chg="addSld modSld sldOrd">
      <pc:chgData name="JONATHAN BRASIL DE SOUSA" userId="S::jonathan.brasil@senaisp.edu.br::843dd479-eeb5-4c27-a35b-86d0e9122a39" providerId="AD" clId="Web-{D5F6FBDB-2FCD-D82C-B9F8-517A3C618372}" dt="2024-09-18T00:49:40.041" v="16"/>
      <pc:docMkLst>
        <pc:docMk/>
      </pc:docMkLst>
      <pc:sldChg chg="delSp modSp new ord">
        <pc:chgData name="JONATHAN BRASIL DE SOUSA" userId="S::jonathan.brasil@senaisp.edu.br::843dd479-eeb5-4c27-a35b-86d0e9122a39" providerId="AD" clId="Web-{D5F6FBDB-2FCD-D82C-B9F8-517A3C618372}" dt="2024-09-18T00:49:40.041" v="16"/>
        <pc:sldMkLst>
          <pc:docMk/>
          <pc:sldMk cId="2276299420" sldId="261"/>
        </pc:sldMkLst>
        <pc:spChg chg="mod">
          <ac:chgData name="JONATHAN BRASIL DE SOUSA" userId="S::jonathan.brasil@senaisp.edu.br::843dd479-eeb5-4c27-a35b-86d0e9122a39" providerId="AD" clId="Web-{D5F6FBDB-2FCD-D82C-B9F8-517A3C618372}" dt="2024-09-18T00:49:35.588" v="15" actId="20577"/>
          <ac:spMkLst>
            <pc:docMk/>
            <pc:sldMk cId="2276299420" sldId="261"/>
            <ac:spMk id="2" creationId="{E3C9324A-C721-1514-1A69-DFF0F2AA3277}"/>
          </ac:spMkLst>
        </pc:spChg>
        <pc:spChg chg="del">
          <ac:chgData name="JONATHAN BRASIL DE SOUSA" userId="S::jonathan.brasil@senaisp.edu.br::843dd479-eeb5-4c27-a35b-86d0e9122a39" providerId="AD" clId="Web-{D5F6FBDB-2FCD-D82C-B9F8-517A3C618372}" dt="2024-09-18T00:49:40.041" v="16"/>
          <ac:spMkLst>
            <pc:docMk/>
            <pc:sldMk cId="2276299420" sldId="261"/>
            <ac:spMk id="3" creationId="{DFC887AF-49F2-ED05-C07C-735D0E93B8AE}"/>
          </ac:spMkLst>
        </pc:spChg>
      </pc:sldChg>
    </pc:docChg>
  </pc:docChgLst>
  <pc:docChgLst>
    <pc:chgData name="JONATHAN BRASIL DE SOUSA" userId="S::jonathan.brasil@senaisp.edu.br::843dd479-eeb5-4c27-a35b-86d0e9122a39" providerId="AD" clId="Web-{7E13DB46-2BA2-6272-E6C5-5FD94263D4EA}"/>
    <pc:docChg chg="addSld delSld">
      <pc:chgData name="JONATHAN BRASIL DE SOUSA" userId="S::jonathan.brasil@senaisp.edu.br::843dd479-eeb5-4c27-a35b-86d0e9122a39" providerId="AD" clId="Web-{7E13DB46-2BA2-6272-E6C5-5FD94263D4EA}" dt="2024-09-18T00:47:00.658" v="9"/>
      <pc:docMkLst>
        <pc:docMk/>
      </pc:docMkLst>
      <pc:sldChg chg="new add del">
        <pc:chgData name="JONATHAN BRASIL DE SOUSA" userId="S::jonathan.brasil@senaisp.edu.br::843dd479-eeb5-4c27-a35b-86d0e9122a39" providerId="AD" clId="Web-{7E13DB46-2BA2-6272-E6C5-5FD94263D4EA}" dt="2024-09-18T00:46:03.422" v="4"/>
        <pc:sldMkLst>
          <pc:docMk/>
          <pc:sldMk cId="2573168820" sldId="260"/>
        </pc:sldMkLst>
      </pc:sldChg>
      <pc:sldChg chg="add del">
        <pc:chgData name="JONATHAN BRASIL DE SOUSA" userId="S::jonathan.brasil@senaisp.edu.br::843dd479-eeb5-4c27-a35b-86d0e9122a39" providerId="AD" clId="Web-{7E13DB46-2BA2-6272-E6C5-5FD94263D4EA}" dt="2024-09-18T00:46:06.250" v="5"/>
        <pc:sldMkLst>
          <pc:docMk/>
          <pc:sldMk cId="3445348378" sldId="260"/>
        </pc:sldMkLst>
      </pc:sldChg>
      <pc:sldChg chg="new del">
        <pc:chgData name="JONATHAN BRASIL DE SOUSA" userId="S::jonathan.brasil@senaisp.edu.br::843dd479-eeb5-4c27-a35b-86d0e9122a39" providerId="AD" clId="Web-{7E13DB46-2BA2-6272-E6C5-5FD94263D4EA}" dt="2024-09-18T00:47:00.658" v="9"/>
        <pc:sldMkLst>
          <pc:docMk/>
          <pc:sldMk cId="81085843" sldId="261"/>
        </pc:sldMkLst>
      </pc:sldChg>
      <pc:sldChg chg="new del">
        <pc:chgData name="JONATHAN BRASIL DE SOUSA" userId="S::jonathan.brasil@senaisp.edu.br::843dd479-eeb5-4c27-a35b-86d0e9122a39" providerId="AD" clId="Web-{7E13DB46-2BA2-6272-E6C5-5FD94263D4EA}" dt="2024-09-18T00:46:22.391" v="7"/>
        <pc:sldMkLst>
          <pc:docMk/>
          <pc:sldMk cId="2144142401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2024-09-17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Conceitual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Allison Alves da Silva,</a:t>
            </a:r>
          </a:p>
          <a:p>
            <a:r>
              <a:rPr lang="en-US" dirty="0"/>
              <a:t> Cap/ETS, 29/01/2025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Cardinalidade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compõe um Modelo </a:t>
            </a:r>
            <a:r>
              <a:rPr lang="pt-BR" dirty="0" smtClean="0"/>
              <a:t>Conceitual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4976400" cy="4240800"/>
          </a:xfrm>
        </p:spPr>
        <p:txBody>
          <a:bodyPr/>
          <a:lstStyle/>
          <a:p>
            <a:r>
              <a:rPr lang="pt-BR" dirty="0"/>
              <a:t>A cardinalidade indica quantos registros de uma tabela podem se relacionar com registros de outra tabela. Em um DER, a cardinalidade é representada por números e símbolos próximos às ligações entre entidades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Se um professor ensina várias turmas, a relação é 1 para muitos. Se uma turma tiver vários professores, é muitos para muitos e precisa de outra tabela.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7" name="Picture 4" descr="Modelagem de Bancos de Dados: Conceitual, Lógica e Física">
            <a:extLst>
              <a:ext uri="{FF2B5EF4-FFF2-40B4-BE49-F238E27FC236}">
                <a16:creationId xmlns:a16="http://schemas.microsoft.com/office/drawing/2014/main" id="{82AC75AF-AFC7-4D1A-A6A3-B9C3997F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50" y="1981200"/>
            <a:ext cx="5626750" cy="212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3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 pela atenção 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79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598967-8675-4719-BCA0-56BD3EB0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E0A213-38EC-4399-9F78-105EA16F9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020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C24BC-7147-4279-A00E-81B8BE66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é importante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A382F3-FF67-43CE-9C9F-A35F81CDDF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AFEA97-20BA-41D3-BB1D-10F42F793B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Prevenção de Erros 		</a:t>
            </a:r>
          </a:p>
          <a:p>
            <a:r>
              <a:rPr lang="pt-BR" sz="2400" dirty="0"/>
              <a:t>Planejamento</a:t>
            </a:r>
            <a:r>
              <a:rPr lang="pt-BR" sz="2000" dirty="0"/>
              <a:t> Claro</a:t>
            </a:r>
          </a:p>
          <a:p>
            <a:r>
              <a:rPr lang="pt-BR" sz="2400" dirty="0"/>
              <a:t>Escalabilidade e Manutenção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514035-E9EE-47E4-8010-73A6EB18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220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8328-49B4-411A-9C7A-19F0389E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Oque é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B9011-F25D-4B37-AE22-BBAF4D7F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9780B2-AD1F-46F8-A9C7-FA698C605A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Representação abstrata de dados.</a:t>
            </a:r>
          </a:p>
          <a:p>
            <a:r>
              <a:rPr lang="pt-BR" dirty="0"/>
              <a:t>Mostra como as informações se organizam e se relacionam.</a:t>
            </a:r>
          </a:p>
          <a:p>
            <a:r>
              <a:rPr lang="pt-BR" dirty="0"/>
              <a:t>Não se preocupa com detalhes de implementação técnica.</a:t>
            </a:r>
          </a:p>
          <a:p>
            <a:r>
              <a:rPr lang="pt-BR" dirty="0"/>
              <a:t>Nos ajuda a entender as informações.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42AAF0-6C1B-498F-95B2-65F62CB7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029" name="Picture 5" descr="Projeto] Modelo Conceitual de um banco de dados | Modelagem de banco de  dados: entidades, relacionamentos e atributos | Solucionado">
            <a:extLst>
              <a:ext uri="{FF2B5EF4-FFF2-40B4-BE49-F238E27FC236}">
                <a16:creationId xmlns:a16="http://schemas.microsoft.com/office/drawing/2014/main" id="{C7A3EDFF-4A6B-4B7A-965C-FD199464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40" y="1296000"/>
            <a:ext cx="4803460" cy="384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38D8-E5F4-479D-BB5B-990C7C42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C7CC57-76BC-4627-A886-161DDB52F2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543D95-C017-4FE1-83A9-CAA08D5A79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9345" y="1296000"/>
            <a:ext cx="10558800" cy="4240800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04DACF-DE0D-4015-B64E-9231450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2052" name="Picture 4" descr="Modelagem de Bancos de Dados: Conceitual, Lógica e Física">
            <a:extLst>
              <a:ext uri="{FF2B5EF4-FFF2-40B4-BE49-F238E27FC236}">
                <a16:creationId xmlns:a16="http://schemas.microsoft.com/office/drawing/2014/main" id="{82AC75AF-AFC7-4D1A-A6A3-B9C3997F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7" y="2012757"/>
            <a:ext cx="6957449" cy="26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29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3BFA4EF-2BA1-467D-9BCE-7D7640E296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compõe um Modelo Conceitual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409C0B-E3E2-45A5-BDFD-96126D0B5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87623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0C932-2521-4831-AC8E-3D40D5B6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33813"/>
            <a:ext cx="10558800" cy="388800"/>
          </a:xfrm>
        </p:spPr>
        <p:txBody>
          <a:bodyPr/>
          <a:lstStyle/>
          <a:p>
            <a:r>
              <a:rPr lang="pt-BR" dirty="0"/>
              <a:t>Entidades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ECACD0-0B5E-4AEF-8E66-11A7F3DB33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compõe um Modelo Conceitual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98FF09-1C77-4BDD-9A18-9ADBE45491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573451" cy="4240800"/>
          </a:xfrm>
        </p:spPr>
        <p:txBody>
          <a:bodyPr/>
          <a:lstStyle/>
          <a:p>
            <a:r>
              <a:rPr lang="pt-BR" sz="2400" dirty="0"/>
              <a:t>São os objetos ou coisas do mundo real que possuem significado para o sistema. Cada entidade representa um conjunto de dados que será armazenado no banco de dados.</a:t>
            </a:r>
          </a:p>
          <a:p>
            <a:endParaRPr lang="pt-BR" sz="2400" dirty="0"/>
          </a:p>
          <a:p>
            <a:r>
              <a:rPr lang="pt-BR" sz="2400" b="1" dirty="0"/>
              <a:t>Exemplo:</a:t>
            </a:r>
            <a:r>
              <a:rPr lang="pt-BR" sz="2400" dirty="0"/>
              <a:t> Em um sistema de vendas, as entidades podem ser "Cliente", "Produto", "Pedido", etc.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186395-859B-4F86-AC62-F62A3BE4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6" name="Picture 4" descr="Modelagem de Bancos de Dados: Conceitual, Lógica e Física">
            <a:extLst>
              <a:ext uri="{FF2B5EF4-FFF2-40B4-BE49-F238E27FC236}">
                <a16:creationId xmlns:a16="http://schemas.microsoft.com/office/drawing/2014/main" id="{6EA67C4E-8B18-424A-A542-08B8AAB00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57" r="72787"/>
          <a:stretch/>
        </p:blipFill>
        <p:spPr bwMode="auto">
          <a:xfrm>
            <a:off x="7054180" y="1738323"/>
            <a:ext cx="2996662" cy="26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8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995F-3B46-4470-A4F8-E8D21D7C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1747DF-CAB1-4E06-B1FC-D243FF067B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compõe um Modelo Conceitual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560573-13A7-4065-8A10-64DCB38A56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296000"/>
            <a:ext cx="6052017" cy="4240800"/>
          </a:xfrm>
        </p:spPr>
        <p:txBody>
          <a:bodyPr/>
          <a:lstStyle/>
          <a:p>
            <a:r>
              <a:rPr lang="pt-BR" sz="2400" dirty="0"/>
              <a:t>São as propriedades ou características que descrevem cada entidade. Eles fornecem detalhes sobre a entidade</a:t>
            </a:r>
          </a:p>
          <a:p>
            <a:endParaRPr lang="pt-BR" sz="2400" dirty="0"/>
          </a:p>
          <a:p>
            <a:r>
              <a:rPr lang="pt-BR" sz="2400" b="1" dirty="0"/>
              <a:t>Exemplo:</a:t>
            </a:r>
            <a:r>
              <a:rPr lang="pt-BR" sz="2400" dirty="0"/>
              <a:t> Para a entidade "Cliente", os atributos podem ser "Nome", "Endereço", "Telefone", </a:t>
            </a:r>
            <a:r>
              <a:rPr lang="pt-BR" sz="2400" dirty="0" err="1"/>
              <a:t>etc</a:t>
            </a:r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53B2EE-D1A2-466B-B309-009B3FDE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pic>
        <p:nvPicPr>
          <p:cNvPr id="7" name="Picture 4" descr="Modelagem de Bancos de Dados: Conceitual, Lógica e Física">
            <a:extLst>
              <a:ext uri="{FF2B5EF4-FFF2-40B4-BE49-F238E27FC236}">
                <a16:creationId xmlns:a16="http://schemas.microsoft.com/office/drawing/2014/main" id="{B8CC80C1-2427-4744-B293-2FCF1EAEA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r="62685" b="33986"/>
          <a:stretch/>
        </p:blipFill>
        <p:spPr bwMode="auto">
          <a:xfrm>
            <a:off x="6740866" y="1828787"/>
            <a:ext cx="3030366" cy="21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7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1048-B33D-4A8A-971E-7D0CFE1F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EF3436-2D09-454A-9BFF-D0B4ABF27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compõe um Modelo Conceitual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C9654A-AAF9-42B4-B0BF-92E214C495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5643937" cy="4240800"/>
          </a:xfrm>
        </p:spPr>
        <p:txBody>
          <a:bodyPr/>
          <a:lstStyle/>
          <a:p>
            <a:r>
              <a:rPr lang="pt-BR" sz="2400" dirty="0"/>
              <a:t>São as conexões ou associações entre as entidades. Elas mostram como as entidades interagem entre si no contexto do sistema</a:t>
            </a:r>
          </a:p>
          <a:p>
            <a:endParaRPr lang="pt-BR" sz="2400" dirty="0"/>
          </a:p>
          <a:p>
            <a:r>
              <a:rPr lang="pt-BR" sz="2400" b="1" dirty="0"/>
              <a:t>Exemplo:</a:t>
            </a:r>
            <a:r>
              <a:rPr lang="pt-BR" sz="2400" dirty="0"/>
              <a:t> Um "Cliente" pode fazer muitos "Pedidos". Esse é um relacionamento entre as entidades "Cliente" e "Pedido"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9B3B86-1D67-43C6-B25D-4F1881F0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6" name="Picture 4" descr="Modelagem de Bancos de Dados: Conceitual, Lógica e Física">
            <a:extLst>
              <a:ext uri="{FF2B5EF4-FFF2-40B4-BE49-F238E27FC236}">
                <a16:creationId xmlns:a16="http://schemas.microsoft.com/office/drawing/2014/main" id="{D3B28162-AE86-4DB2-93B3-14752C141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0" r="9246" b="15301"/>
          <a:stretch/>
        </p:blipFill>
        <p:spPr bwMode="auto">
          <a:xfrm>
            <a:off x="6328706" y="2681365"/>
            <a:ext cx="3994189" cy="8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57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2024-09-17</OrgInhalt>
      <Wert>2024-09-17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374</TotalTime>
  <Words>309</Words>
  <Application>Microsoft Office PowerPoint</Application>
  <PresentationFormat>Personalizar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Bosch Office Sans</vt:lpstr>
      <vt:lpstr>Calibri</vt:lpstr>
      <vt:lpstr>Symbol</vt:lpstr>
      <vt:lpstr>Wingdings</vt:lpstr>
      <vt:lpstr>Bosch 2024</vt:lpstr>
      <vt:lpstr>Modelo Conceitual</vt:lpstr>
      <vt:lpstr>01</vt:lpstr>
      <vt:lpstr>Por que é importante ?</vt:lpstr>
      <vt:lpstr>Oque é ?</vt:lpstr>
      <vt:lpstr>Exemplo</vt:lpstr>
      <vt:lpstr>02</vt:lpstr>
      <vt:lpstr>Entidades</vt:lpstr>
      <vt:lpstr>Atributos</vt:lpstr>
      <vt:lpstr>Relacionamentos</vt:lpstr>
      <vt:lpstr>Cardinalidade </vt:lpstr>
      <vt:lpstr>Obrigado pela atenção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área</dc:title>
  <dc:creator>ETS-EngineeringTechnicalSchool BOT-ResearchDevelopment (CaP/ETS)</dc:creator>
  <cp:lastModifiedBy>Allison</cp:lastModifiedBy>
  <cp:revision>25</cp:revision>
  <dcterms:created xsi:type="dcterms:W3CDTF">2024-09-17T11:10:17Z</dcterms:created>
  <dcterms:modified xsi:type="dcterms:W3CDTF">2025-01-31T00:28:04Z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