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Montserrat" pitchFamily="2" charset="0"/>
      <p:regular r:id="rId12"/>
      <p:bold r:id="rId13"/>
      <p:italic r:id="rId14"/>
      <p:boldItalic r:id="rId15"/>
    </p:embeddedFont>
    <p:embeddedFont>
      <p:font typeface="Open Sans" pitchFamily="2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8"/>
    <p:restoredTop sz="78898"/>
  </p:normalViewPr>
  <p:slideViewPr>
    <p:cSldViewPr snapToGrid="0">
      <p:cViewPr varScale="1">
        <p:scale>
          <a:sx n="113" d="100"/>
          <a:sy n="113" d="100"/>
        </p:scale>
        <p:origin x="11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e35c502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e35c502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background and motivation for our project is…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Telephone services are widely used in our daily lives, and various factors can lead us to switch to different telecommunication (telecom) providers.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 viewpoint of telecom providers, it is crucial to retain old customers, as attracting new customers could be more costly and arduous.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Advertisements are obviously...expensive. Better to keep old customers.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telephone service market is a market where the total number users is basically set and would not change significantly over time (there’s a specific term for this but idk what it is exactly; refer to pt.1). In these markets, competitors must compete for larger market shares to win over their counterparts.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Churn rate: customer attrition rate, or when customers switch to a different service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2e35c502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2e35c502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Our data comes from </a:t>
            </a:r>
            <a:r>
              <a:rPr lang="en" dirty="0" err="1">
                <a:solidFill>
                  <a:schemeClr val="dk1"/>
                </a:solidFill>
              </a:rPr>
              <a:t>kaggle</a:t>
            </a:r>
            <a:r>
              <a:rPr lang="en" dirty="0">
                <a:solidFill>
                  <a:schemeClr val="dk1"/>
                </a:solidFill>
              </a:rPr>
              <a:t> with more than 4 thousand rows and 20 columns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Since we are going to use two different types of models to address our question, we will look at 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b="1" dirty="0">
                <a:solidFill>
                  <a:schemeClr val="dk1"/>
                </a:solidFill>
              </a:rPr>
              <a:t>customer churn</a:t>
            </a:r>
            <a:r>
              <a:rPr lang="en" dirty="0">
                <a:solidFill>
                  <a:schemeClr val="dk1"/>
                </a:solidFill>
              </a:rPr>
              <a:t>, a binary variable, for our logistic regression and mixed effect logistic regression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And</a:t>
            </a:r>
            <a:r>
              <a:rPr lang="en" b="1" dirty="0">
                <a:solidFill>
                  <a:schemeClr val="dk1"/>
                </a:solidFill>
              </a:rPr>
              <a:t> account length and customer churn</a:t>
            </a:r>
            <a:r>
              <a:rPr lang="en" dirty="0">
                <a:solidFill>
                  <a:schemeClr val="dk1"/>
                </a:solidFill>
              </a:rPr>
              <a:t> for our survival analysis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For our exploratory variables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There are three categorical variables: international plan, voice mail plan, and state.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((Currently, we plan to cluster our mixed effect logistic regression model on state, but we might also consider alternative </a:t>
            </a:r>
            <a:r>
              <a:rPr lang="en" dirty="0" err="1">
                <a:solidFill>
                  <a:schemeClr val="dk1"/>
                </a:solidFill>
              </a:rPr>
              <a:t>options.这个留到后面glmm再说吧</a:t>
            </a:r>
            <a:r>
              <a:rPr lang="en" dirty="0">
                <a:solidFill>
                  <a:schemeClr val="dk1"/>
                </a:solidFill>
              </a:rPr>
              <a:t>))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Following categorical variables are the 14 numerical variables that will be our predictor variables (</a:t>
            </a:r>
            <a:r>
              <a:rPr lang="en" dirty="0" err="1">
                <a:solidFill>
                  <a:schemeClr val="dk1"/>
                </a:solidFill>
              </a:rPr>
              <a:t>停几秒钟让大家看到是什么</a:t>
            </a:r>
            <a:r>
              <a:rPr lang="en" dirty="0">
                <a:solidFill>
                  <a:schemeClr val="dk1"/>
                </a:solidFill>
              </a:rPr>
              <a:t>）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e35c502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e35c502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 of numerical variables’ distribution : 124 similar distribution and mean; international calls right skewed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strong (&gt;.5) correlation between variables, except for (</a:t>
            </a:r>
            <a:r>
              <a:rPr lang="en" dirty="0" err="1"/>
              <a:t>minuts</a:t>
            </a:r>
            <a:r>
              <a:rPr lang="en" dirty="0"/>
              <a:t>, charge) pairs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Indicates redundancy: eliminate some variables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12 features left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e35c502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e35c502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0.7842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False positive higher than true positive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e35c50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e35c50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2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sym typeface="Roboto"/>
              </a:rPr>
              <a:t>0.789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Analogizes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Better for negative instances; worse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False positive higher than true positive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e35c50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e35c50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Strategy: numbly classify everything as negative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91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e35c50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e35c50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False positive lower than true positive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parameters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Weights: higher weights for closer neighbors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71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e35c50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e35c50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Recall of positive instances: what we actually care about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 times of negative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04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ustomer-churn-prediction-2020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tif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860274"/>
            <a:ext cx="7136700" cy="20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382" dirty="0"/>
              <a:t>Investigating Customer Churn Rates of Telecom Providers</a:t>
            </a:r>
            <a:endParaRPr sz="4382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79550" y="3032669"/>
            <a:ext cx="818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Zhihan Xiong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24700" y="194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Summary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334400" y="1029150"/>
            <a:ext cx="4679100" cy="30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Problem</a:t>
            </a: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Hence, it is important for telecom companies to understand </a:t>
            </a:r>
            <a:r>
              <a:rPr lang="en" i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n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predicts customer churn rates, and crucially, </a:t>
            </a:r>
            <a:r>
              <a:rPr lang="en" i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whether</a:t>
            </a:r>
            <a:r>
              <a:rPr lang="en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customers choose to switch to a different service. 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653875" y="902225"/>
            <a:ext cx="2762875" cy="986700"/>
            <a:chOff x="206775" y="978425"/>
            <a:chExt cx="2762875" cy="986700"/>
          </a:xfrm>
        </p:grpSpPr>
        <p:sp>
          <p:nvSpPr>
            <p:cNvPr id="75" name="Google Shape;75;p14"/>
            <p:cNvSpPr/>
            <p:nvPr/>
          </p:nvSpPr>
          <p:spPr>
            <a:xfrm>
              <a:off x="206775" y="978425"/>
              <a:ext cx="2598900" cy="986700"/>
            </a:xfrm>
            <a:prstGeom prst="flowChartAlternateProcess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94550" y="1064975"/>
              <a:ext cx="26751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rgbClr val="783F0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Telephone services are widely used</a:t>
              </a:r>
              <a:endParaRPr dirty="0">
                <a:solidFill>
                  <a:srgbClr val="783F0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65450" y="2161913"/>
            <a:ext cx="2979900" cy="1200600"/>
            <a:chOff x="206775" y="2238113"/>
            <a:chExt cx="2979900" cy="1200600"/>
          </a:xfrm>
        </p:grpSpPr>
        <p:sp>
          <p:nvSpPr>
            <p:cNvPr id="78" name="Google Shape;78;p14"/>
            <p:cNvSpPr/>
            <p:nvPr/>
          </p:nvSpPr>
          <p:spPr>
            <a:xfrm>
              <a:off x="206775" y="2238113"/>
              <a:ext cx="2598900" cy="1200600"/>
            </a:xfrm>
            <a:prstGeom prst="flowChartAlternateProcess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25875" y="2312400"/>
              <a:ext cx="2560800" cy="10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700" dirty="0">
                  <a:solidFill>
                    <a:srgbClr val="783F0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Attracting new customers is expensive</a:t>
              </a:r>
              <a:endParaRPr sz="1700" dirty="0">
                <a:solidFill>
                  <a:srgbClr val="783F0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665450" y="3635575"/>
            <a:ext cx="2951850" cy="1097700"/>
            <a:chOff x="229925" y="3711825"/>
            <a:chExt cx="2951850" cy="1097700"/>
          </a:xfrm>
        </p:grpSpPr>
        <p:sp>
          <p:nvSpPr>
            <p:cNvPr id="81" name="Google Shape;81;p14"/>
            <p:cNvSpPr/>
            <p:nvPr/>
          </p:nvSpPr>
          <p:spPr>
            <a:xfrm>
              <a:off x="229925" y="3711825"/>
              <a:ext cx="2675100" cy="1097700"/>
            </a:xfrm>
            <a:prstGeom prst="flowChartAlternateProcess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62775" y="3870525"/>
              <a:ext cx="2619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rgbClr val="783F0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telephone service market </a:t>
              </a:r>
              <a:endParaRPr sz="1800" dirty="0">
                <a:solidFill>
                  <a:srgbClr val="783F0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3645350" y="1136200"/>
            <a:ext cx="387900" cy="3441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400850" y="759600"/>
            <a:ext cx="7990200" cy="3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33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Data shape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: 4848*19 (30% test data)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33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Classes</a:t>
            </a:r>
            <a:r>
              <a:rPr lang="en" sz="1275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 Churn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altLang="zh-CN" sz="1275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altLang="zh-C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Yes: 1196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altLang="zh-C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	No: 3652</a:t>
            </a: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75" dirty="0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altLang="zh-CN" sz="875" dirty="0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altLang="zh-CN" sz="875" dirty="0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altLang="zh-CN" sz="875" dirty="0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33" dirty="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33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Categorical variables:</a:t>
            </a:r>
            <a:r>
              <a:rPr lang="en" sz="1533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international_plan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voice_mail_plan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75" dirty="0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</a:t>
            </a:r>
            <a:endParaRPr sz="1495" b="1" dirty="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Numerical variables:   </a:t>
            </a:r>
            <a:r>
              <a:rPr lang="en" sz="1495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number_vmail_messages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total_day_minutes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total_day_calls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total_day_charge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total_eve_minutes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total_eve_calls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total_eve_charge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	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total_night_minutes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total_night_calls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total_night_charge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total_intl_minutes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total_intl_calls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</a:t>
            </a: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total_intl_charge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lang="en" sz="1495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number_customer_service_calls</a:t>
            </a:r>
            <a:r>
              <a:rPr lang="en" sz="1495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sz="1095" dirty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sz="1095" dirty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sz="1095" dirty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sz="1095" dirty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sz="1095" dirty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sz="1095" dirty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" sz="1095" dirty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495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3C396531-B91A-5142-AE09-2EEEC87E9F80}"/>
              </a:ext>
            </a:extLst>
          </p:cNvPr>
          <p:cNvSpPr txBox="1">
            <a:spLocks/>
          </p:cNvSpPr>
          <p:nvPr/>
        </p:nvSpPr>
        <p:spPr>
          <a:xfrm>
            <a:off x="224700" y="194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/>
              <a:t>Dataset &amp; Features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2B9E8F-5D3C-964D-BD87-DCE6236EF117}"/>
              </a:ext>
            </a:extLst>
          </p:cNvPr>
          <p:cNvSpPr txBox="1"/>
          <p:nvPr/>
        </p:nvSpPr>
        <p:spPr>
          <a:xfrm>
            <a:off x="0" y="4773455"/>
            <a:ext cx="6620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highlight>
                  <a:srgbClr val="FFFFFF"/>
                </a:highlight>
              </a:rPr>
              <a:t>Data source: </a:t>
            </a:r>
            <a:r>
              <a:rPr lang="en-US" altLang="zh-CN" u="sng" dirty="0">
                <a:solidFill>
                  <a:srgbClr val="666666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https://www.kaggle.com/c/customer-churn-prediction-2020/overview</a:t>
            </a:r>
            <a:endParaRPr lang="en-US" altLang="zh-CN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2DA58C-3920-774B-995C-8497EBCD5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0" y="759600"/>
            <a:ext cx="4318000" cy="16534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3" y="1152437"/>
            <a:ext cx="5098272" cy="25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75" y="3741050"/>
            <a:ext cx="5098275" cy="802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254" y="725400"/>
            <a:ext cx="3582674" cy="31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11700" y="4543950"/>
            <a:ext cx="4998000" cy="369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Churn: 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14.07%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International Plan: 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9.31%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Voice Email: 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26.16%</a:t>
            </a:r>
            <a:endParaRPr sz="800" b="1"/>
          </a:p>
        </p:txBody>
      </p:sp>
      <p:sp>
        <p:nvSpPr>
          <p:cNvPr id="9" name="Google Shape;72;p14">
            <a:extLst>
              <a:ext uri="{FF2B5EF4-FFF2-40B4-BE49-F238E27FC236}">
                <a16:creationId xmlns:a16="http://schemas.microsoft.com/office/drawing/2014/main" id="{8B672DC9-AA2A-C64A-82FA-D19E96CD4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700" y="194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Analysis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68D04C-857D-4043-94E2-25AC609B571F}"/>
              </a:ext>
            </a:extLst>
          </p:cNvPr>
          <p:cNvSpPr txBox="1"/>
          <p:nvPr/>
        </p:nvSpPr>
        <p:spPr>
          <a:xfrm>
            <a:off x="5588218" y="3971396"/>
            <a:ext cx="3555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 Preprocessing: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Feature selection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Standardization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Transformation of categorical variables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29825" y="69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6240" algn="l" rtl="0">
              <a:spcBef>
                <a:spcPts val="0"/>
              </a:spcBef>
              <a:spcAft>
                <a:spcPts val="0"/>
              </a:spcAft>
              <a:buSzPts val="2640"/>
              <a:buAutoNum type="arabicPeriod"/>
            </a:pPr>
            <a:r>
              <a:rPr lang="en" sz="2640" dirty="0"/>
              <a:t>Logistic regression</a:t>
            </a:r>
            <a:endParaRPr sz="2640" dirty="0"/>
          </a:p>
        </p:txBody>
      </p: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7B0FBBD4-9C03-F340-BD9D-FDC24D374C63}"/>
              </a:ext>
            </a:extLst>
          </p:cNvPr>
          <p:cNvSpPr txBox="1">
            <a:spLocks/>
          </p:cNvSpPr>
          <p:nvPr/>
        </p:nvSpPr>
        <p:spPr>
          <a:xfrm>
            <a:off x="224700" y="194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/>
              <a:t>Models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34ED44-3CA0-384E-A6A4-2AFA9B62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3" y="1397675"/>
            <a:ext cx="3265539" cy="34649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C3771B-5B07-9D41-A91C-F143FD0D4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985" y="2489399"/>
            <a:ext cx="4957425" cy="12815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41F8AF-13BD-0741-B0EE-9836DDACEA83}"/>
              </a:ext>
            </a:extLst>
          </p:cNvPr>
          <p:cNvSpPr txBox="1"/>
          <p:nvPr/>
        </p:nvSpPr>
        <p:spPr>
          <a:xfrm>
            <a:off x="4236720" y="1672909"/>
            <a:ext cx="4689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Score: 0.7842</a:t>
            </a:r>
          </a:p>
          <a:p>
            <a:r>
              <a:rPr kumimoji="1" lang="en-US" altLang="zh-CN" dirty="0"/>
              <a:t>Top features: </a:t>
            </a:r>
            <a:r>
              <a:rPr kumimoji="1" lang="en-US" altLang="zh-CN" dirty="0" err="1"/>
              <a:t>int_plan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v_mail_plan</a:t>
            </a:r>
            <a:r>
              <a:rPr kumimoji="1" lang="en-US" altLang="zh-CN" dirty="0"/>
              <a:t>, </a:t>
            </a:r>
          </a:p>
          <a:p>
            <a:r>
              <a:rPr kumimoji="1" lang="en-US" altLang="zh-CN" dirty="0"/>
              <a:t>	    </a:t>
            </a:r>
            <a:r>
              <a:rPr kumimoji="1" lang="en-US" altLang="zh-CN" dirty="0" err="1"/>
              <a:t>custermer_service_call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total_day_minutes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269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2. </a:t>
            </a:r>
            <a:r>
              <a:rPr lang="en-US" sz="2600" dirty="0"/>
              <a:t>Support</a:t>
            </a:r>
            <a:r>
              <a:rPr lang="en" sz="2600" dirty="0"/>
              <a:t> Vector Machine</a:t>
            </a:r>
            <a:endParaRPr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BF26A-0B21-1347-B710-DA49553E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35" y="2301100"/>
            <a:ext cx="4823865" cy="12498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AF6D22-0E4A-5F4A-B426-CCED83426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1228584"/>
            <a:ext cx="3300730" cy="3502301"/>
          </a:xfrm>
          <a:prstGeom prst="rect">
            <a:avLst/>
          </a:prstGeom>
        </p:spPr>
      </p:pic>
      <p:sp>
        <p:nvSpPr>
          <p:cNvPr id="9" name="文本框 10">
            <a:extLst>
              <a:ext uri="{FF2B5EF4-FFF2-40B4-BE49-F238E27FC236}">
                <a16:creationId xmlns:a16="http://schemas.microsoft.com/office/drawing/2014/main" id="{4A41F8AF-13BD-0741-B0EE-9836DDACEA83}"/>
              </a:ext>
            </a:extLst>
          </p:cNvPr>
          <p:cNvSpPr txBox="1"/>
          <p:nvPr/>
        </p:nvSpPr>
        <p:spPr>
          <a:xfrm>
            <a:off x="4176075" y="1591991"/>
            <a:ext cx="4689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CN" dirty="0"/>
              <a:t>Score: 0.789</a:t>
            </a:r>
          </a:p>
          <a:p>
            <a:r>
              <a:rPr kumimoji="1" lang="en-US" altLang="zh-CN" dirty="0"/>
              <a:t>Top features: </a:t>
            </a:r>
            <a:r>
              <a:rPr kumimoji="1" lang="en-US" altLang="zh-CN" dirty="0" err="1"/>
              <a:t>int_plan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v_mail_plan</a:t>
            </a:r>
            <a:r>
              <a:rPr kumimoji="1" lang="en-US" altLang="zh-CN" dirty="0"/>
              <a:t>, </a:t>
            </a:r>
          </a:p>
          <a:p>
            <a:r>
              <a:rPr kumimoji="1" lang="en-US" altLang="zh-CN" dirty="0"/>
              <a:t>	 </a:t>
            </a:r>
            <a:r>
              <a:rPr kumimoji="1" lang="en-US" altLang="zh-CN" dirty="0" err="1"/>
              <a:t>total_day_minutes</a:t>
            </a:r>
            <a:r>
              <a:rPr kumimoji="1" lang="en-US" altLang="zh-CN" dirty="0"/>
              <a:t>,  </a:t>
            </a:r>
            <a:r>
              <a:rPr kumimoji="1" lang="en-US" altLang="zh-CN" dirty="0" err="1"/>
              <a:t>custermer_service_call</a:t>
            </a:r>
            <a:r>
              <a:rPr kumimoji="1" lang="en-US" altLang="zh-CN" dirty="0"/>
              <a:t> 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269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3. </a:t>
            </a:r>
            <a:r>
              <a:rPr lang="en-US" sz="2600" dirty="0"/>
              <a:t>Random Forest</a:t>
            </a:r>
            <a:endParaRPr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34771E-A3EB-434F-901A-2BDE3825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00578"/>
            <a:ext cx="3163021" cy="33561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ABAF8D-CC70-EE46-89F1-77D9ED0A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60" y="2228816"/>
            <a:ext cx="5222240" cy="1299705"/>
          </a:xfrm>
          <a:prstGeom prst="rect">
            <a:avLst/>
          </a:prstGeom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94FA10F6-13F6-8E46-9175-66ABAF1F0D92}"/>
              </a:ext>
            </a:extLst>
          </p:cNvPr>
          <p:cNvSpPr txBox="1"/>
          <p:nvPr/>
        </p:nvSpPr>
        <p:spPr>
          <a:xfrm>
            <a:off x="4176075" y="159199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CN" dirty="0"/>
              <a:t>Score: 0.767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20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269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4. </a:t>
            </a:r>
            <a:r>
              <a:rPr lang="en-US" sz="2600" dirty="0"/>
              <a:t>K Nearest Neighbors</a:t>
            </a:r>
            <a:endParaRPr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D9544C-24E3-4A4A-8235-C8F41A760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87" y="870619"/>
            <a:ext cx="2856385" cy="3030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CD2091-6A74-9A44-AA78-3AEC02A9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901440"/>
            <a:ext cx="3992160" cy="10591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BB0F74-0786-9946-958F-D9C89185613F}"/>
              </a:ext>
            </a:extLst>
          </p:cNvPr>
          <p:cNvSpPr txBox="1"/>
          <p:nvPr/>
        </p:nvSpPr>
        <p:spPr>
          <a:xfrm>
            <a:off x="4914054" y="315823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Score: 0.9258 -&gt; 0.9326</a:t>
            </a:r>
          </a:p>
          <a:p>
            <a:r>
              <a:rPr lang="en-US" altLang="zh-CN" dirty="0"/>
              <a:t>Best k: {'</a:t>
            </a:r>
            <a:r>
              <a:rPr lang="en-US" altLang="zh-CN" dirty="0" err="1"/>
              <a:t>n_neighbors</a:t>
            </a:r>
            <a:r>
              <a:rPr lang="en-US" altLang="zh-CN" dirty="0"/>
              <a:t>': 9, 'weights': 'distance'}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EBF506-125F-4348-A60A-5A7EE8CD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298" y="909688"/>
            <a:ext cx="2819565" cy="2991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7E34A7-A0D9-684C-A508-FF656A0AE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295" y="3971020"/>
            <a:ext cx="3671570" cy="9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9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269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Model comparison</a:t>
            </a:r>
            <a:endParaRPr sz="2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53CEC6-ABE8-664D-A1C0-B6A413583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300"/>
            <a:ext cx="2203632" cy="23382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DF16C7-B131-4D4C-B6D4-CD7101D2D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00" y="977300"/>
            <a:ext cx="2203632" cy="23382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549DCC-466F-554C-8758-F9A8962B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000" y="977300"/>
            <a:ext cx="2203632" cy="23382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EBF506-125F-4348-A60A-5A7EE8CDF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900" y="977300"/>
            <a:ext cx="2203632" cy="23382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CCC107-AD2A-784D-9BBB-15B894F01616}"/>
              </a:ext>
            </a:extLst>
          </p:cNvPr>
          <p:cNvSpPr txBox="1"/>
          <p:nvPr/>
        </p:nvSpPr>
        <p:spPr>
          <a:xfrm>
            <a:off x="1066800" y="347472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LR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F7B99A-6705-2B4E-BA19-40184C0BC380}"/>
              </a:ext>
            </a:extLst>
          </p:cNvPr>
          <p:cNvSpPr txBox="1"/>
          <p:nvPr/>
        </p:nvSpPr>
        <p:spPr>
          <a:xfrm>
            <a:off x="3417816" y="347471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SVM</a:t>
            </a:r>
            <a:endParaRPr kumimoji="1" lang="zh-CN" altLang="en-US" dirty="0"/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E0CCC107-AD2A-784D-9BBB-15B894F01616}"/>
              </a:ext>
            </a:extLst>
          </p:cNvPr>
          <p:cNvSpPr txBox="1"/>
          <p:nvPr/>
        </p:nvSpPr>
        <p:spPr>
          <a:xfrm>
            <a:off x="5733816" y="347471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CN" dirty="0"/>
              <a:t>RF</a:t>
            </a:r>
            <a:endParaRPr kumimoji="1" lang="zh-CN" altLang="en-US" dirty="0"/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E0CCC107-AD2A-784D-9BBB-15B894F01616}"/>
              </a:ext>
            </a:extLst>
          </p:cNvPr>
          <p:cNvSpPr txBox="1"/>
          <p:nvPr/>
        </p:nvSpPr>
        <p:spPr>
          <a:xfrm>
            <a:off x="7899134" y="347471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2235F8-253F-444B-9299-84B6931BDB64}"/>
              </a:ext>
            </a:extLst>
          </p:cNvPr>
          <p:cNvSpPr/>
          <p:nvPr/>
        </p:nvSpPr>
        <p:spPr>
          <a:xfrm>
            <a:off x="456038" y="4026964"/>
            <a:ext cx="1747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Recall Score: 0.357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DEAD9E-F24E-184A-91B9-A6EA0614AF38}"/>
              </a:ext>
            </a:extLst>
          </p:cNvPr>
          <p:cNvSpPr/>
          <p:nvPr/>
        </p:nvSpPr>
        <p:spPr>
          <a:xfrm>
            <a:off x="3105230" y="4022905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Score: 0.329</a:t>
            </a: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94FA10F6-13F6-8E46-9175-66ABAF1F0D92}"/>
              </a:ext>
            </a:extLst>
          </p:cNvPr>
          <p:cNvSpPr txBox="1"/>
          <p:nvPr/>
        </p:nvSpPr>
        <p:spPr>
          <a:xfrm>
            <a:off x="5345889" y="402290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CN" dirty="0"/>
              <a:t>Score: 0.058</a:t>
            </a:r>
            <a:endParaRPr kumimoji="1" lang="zh-CN" altLang="en-US" dirty="0"/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19BB0F74-0786-9946-958F-D9C89185613F}"/>
              </a:ext>
            </a:extLst>
          </p:cNvPr>
          <p:cNvSpPr txBox="1"/>
          <p:nvPr/>
        </p:nvSpPr>
        <p:spPr>
          <a:xfrm>
            <a:off x="7284339" y="4022904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CN" dirty="0"/>
              <a:t>Score: 0.811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78B619-7A84-D440-A24B-3C7071A68E90}"/>
              </a:ext>
            </a:extLst>
          </p:cNvPr>
          <p:cNvSpPr/>
          <p:nvPr/>
        </p:nvSpPr>
        <p:spPr>
          <a:xfrm>
            <a:off x="311700" y="4489895"/>
            <a:ext cx="740298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dirty="0"/>
              <a:t>Possible improvement: Boosting algorithms; More hyperparameter tuning; Balancing Data</a:t>
            </a:r>
          </a:p>
        </p:txBody>
      </p:sp>
    </p:spTree>
    <p:extLst>
      <p:ext uri="{BB962C8B-B14F-4D97-AF65-F5344CB8AC3E}">
        <p14:creationId xmlns:p14="http://schemas.microsoft.com/office/powerpoint/2010/main" val="427068903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717</Words>
  <Application>Microsoft Macintosh PowerPoint</Application>
  <PresentationFormat>全屏显示(16:9)</PresentationFormat>
  <Paragraphs>100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PT Sans Narrow</vt:lpstr>
      <vt:lpstr>Roboto</vt:lpstr>
      <vt:lpstr>Open Sans</vt:lpstr>
      <vt:lpstr>Montserrat</vt:lpstr>
      <vt:lpstr>Arial</vt:lpstr>
      <vt:lpstr>Tropic</vt:lpstr>
      <vt:lpstr>Investigating Customer Churn Rates of Telecom Providers</vt:lpstr>
      <vt:lpstr>Task Summary</vt:lpstr>
      <vt:lpstr>PowerPoint 演示文稿</vt:lpstr>
      <vt:lpstr>Exploratory Analysis</vt:lpstr>
      <vt:lpstr>Logistic regression</vt:lpstr>
      <vt:lpstr>2. Support Vector Machine</vt:lpstr>
      <vt:lpstr>3. Random Forest</vt:lpstr>
      <vt:lpstr>4. K Nearest Neighbors</vt:lpstr>
      <vt:lpstr>Model comparison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Customer Churn Rates of Telecom Providers</dc:title>
  <cp:lastModifiedBy>熊 芷涵</cp:lastModifiedBy>
  <cp:revision>13</cp:revision>
  <dcterms:modified xsi:type="dcterms:W3CDTF">2022-02-28T05:39:30Z</dcterms:modified>
</cp:coreProperties>
</file>