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161F6026-0AAA-4427-BD94-7072BF8A159F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6D1119DB-901B-4781-8A67-56511DAC1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291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20A2B4B-5BB7-4FE1-9478-9892E110E03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D1C7A2DE-C0D2-45CB-A365-8CEF5CB8C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40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7A2DE-C0D2-45CB-A365-8CEF5CB8CE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91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16FA-C3B1-4FEF-9878-BD634B4DA733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1417D059-D66E-4857-AFFF-6CAE332067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37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7649-B76A-4050-B34C-F8A3A916338C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705E-29B5-409A-AC0C-C390944780B6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06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3704-48B2-4F5D-B8E9-D1C3DF4148FC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4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9B7-5F85-4CA9-85B9-0CECBFF4096C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12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304-5EEC-4561-8D45-95B8FDEDFC57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01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3BB1-C1F8-4806-9EC6-BC1B9020E879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85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00B-3F0B-4B7E-8D42-B7FC1FD70C15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13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3D5E-7A02-4FA0-8150-E5D6F6C9943C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5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124-CB93-4DDF-B272-BD8179E7AC1E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3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CC3C-3DA3-4CA9-8450-34E93FE6BB2F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0188-87B7-431E-A863-16188AB587F7}" type="datetime1">
              <a:rPr lang="pt-BR" smtClean="0"/>
              <a:t>18/09/2019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D059-D66E-4857-AFFF-6CAE3320679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23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70973"/>
            <a:ext cx="4476818" cy="19575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07704" y="3405589"/>
            <a:ext cx="54726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 smtClean="0">
                <a:solidFill>
                  <a:srgbClr val="7030A0"/>
                </a:solidFill>
              </a:rPr>
              <a:t>Sistemas Distribuídos</a:t>
            </a:r>
            <a:endParaRPr lang="pt-BR" sz="3400" b="1" dirty="0">
              <a:solidFill>
                <a:srgbClr val="7030A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69951" y="454436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Processos II: Comunicação de Clusters, </a:t>
            </a:r>
          </a:p>
          <a:p>
            <a:pPr algn="ctr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Grids e Migração de sistemas</a:t>
            </a:r>
            <a:endParaRPr lang="pt-BR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35809" y="574943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clovishn@gmail.com</a:t>
            </a:r>
            <a:endParaRPr lang="pt-B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b="1" smtClean="0"/>
              <a:t>1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98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Além de persistente e transiente, a comunicação também pode ser síncrona e assíncrona. O aspecto </a:t>
            </a:r>
            <a:r>
              <a:rPr lang="pt-BR" sz="2800" b="1" dirty="0" smtClean="0">
                <a:solidFill>
                  <a:schemeClr val="accent1"/>
                </a:solidFill>
              </a:rPr>
              <a:t>da </a:t>
            </a:r>
            <a:r>
              <a:rPr lang="pt-BR" sz="2800" b="1" i="1" u="sng" dirty="0">
                <a:solidFill>
                  <a:schemeClr val="accent1"/>
                </a:solidFill>
              </a:rPr>
              <a:t>comunicação síncrona</a:t>
            </a:r>
            <a:r>
              <a:rPr lang="pt-BR" sz="2800" b="1" dirty="0">
                <a:solidFill>
                  <a:schemeClr val="accent1"/>
                </a:solidFill>
              </a:rPr>
              <a:t> é que o remetente continua sua execução imediatamente após ter apresentado sua mensagem para transmissão;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Isso significa que a mensagem é imediatamente armazenada, temporariamente,  pelo middleware assim que apresentada;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Na </a:t>
            </a:r>
            <a:r>
              <a:rPr lang="pt-BR" sz="2800" b="1" i="1" u="sng" dirty="0">
                <a:solidFill>
                  <a:schemeClr val="accent1"/>
                </a:solidFill>
              </a:rPr>
              <a:t>comunicação assíncrona</a:t>
            </a:r>
            <a:r>
              <a:rPr lang="pt-BR" sz="2800" b="1" dirty="0">
                <a:solidFill>
                  <a:schemeClr val="accent1"/>
                </a:solidFill>
              </a:rPr>
              <a:t> o remetente é bloqueado até saber que sua requisição foi aceita para dar continuidade no processo de transmissão de mensagens de acordo com o devido recurso</a:t>
            </a:r>
            <a:r>
              <a:rPr lang="pt-BR" sz="2800" b="1" dirty="0" smtClean="0">
                <a:solidFill>
                  <a:schemeClr val="accent1"/>
                </a:solidFill>
              </a:rPr>
              <a:t>;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Na prática, ocorrem várias combinações de persistência e sincronização. </a:t>
            </a:r>
            <a:r>
              <a:rPr lang="pt-BR" sz="2800" b="1" dirty="0" smtClean="0">
                <a:solidFill>
                  <a:schemeClr val="accent1"/>
                </a:solidFill>
              </a:rPr>
              <a:t>Têm-se </a:t>
            </a:r>
            <a:r>
              <a:rPr lang="pt-BR" sz="2800" b="1" dirty="0">
                <a:solidFill>
                  <a:schemeClr val="accent1"/>
                </a:solidFill>
              </a:rPr>
              <a:t>as comunicações discretas </a:t>
            </a:r>
            <a:r>
              <a:rPr lang="pt-BR" sz="2800" b="1" dirty="0" smtClean="0">
                <a:solidFill>
                  <a:schemeClr val="accent1"/>
                </a:solidFill>
              </a:rPr>
              <a:t>[mensagens] </a:t>
            </a:r>
            <a:r>
              <a:rPr lang="pt-BR" sz="2800" b="1" dirty="0">
                <a:solidFill>
                  <a:schemeClr val="accent1"/>
                </a:solidFill>
              </a:rPr>
              <a:t>e por fluxos </a:t>
            </a:r>
            <a:r>
              <a:rPr lang="pt-BR" sz="2800" b="1" dirty="0" smtClean="0">
                <a:solidFill>
                  <a:schemeClr val="accent1"/>
                </a:solidFill>
              </a:rPr>
              <a:t>que movimentam as operações nas redes de acesso;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O </a:t>
            </a:r>
            <a:r>
              <a:rPr lang="pt-BR" sz="2800" b="1" dirty="0" smtClean="0">
                <a:solidFill>
                  <a:schemeClr val="accent1"/>
                </a:solidFill>
              </a:rPr>
              <a:t>fluxo </a:t>
            </a:r>
            <a:r>
              <a:rPr lang="pt-BR" sz="2800" b="1" dirty="0">
                <a:solidFill>
                  <a:schemeClr val="accent1"/>
                </a:solidFill>
              </a:rPr>
              <a:t>de informações </a:t>
            </a:r>
            <a:r>
              <a:rPr lang="pt-BR" sz="2800" b="1" dirty="0" smtClean="0">
                <a:solidFill>
                  <a:schemeClr val="accent1"/>
                </a:solidFill>
              </a:rPr>
              <a:t>circula </a:t>
            </a:r>
            <a:r>
              <a:rPr lang="pt-BR" sz="2800" b="1" dirty="0">
                <a:solidFill>
                  <a:schemeClr val="accent1"/>
                </a:solidFill>
              </a:rPr>
              <a:t>entre os </a:t>
            </a:r>
            <a:r>
              <a:rPr lang="pt-BR" sz="2800" b="1" dirty="0" smtClean="0">
                <a:solidFill>
                  <a:schemeClr val="accent1"/>
                </a:solidFill>
              </a:rPr>
              <a:t>processos, permitindo </a:t>
            </a:r>
            <a:r>
              <a:rPr lang="pt-BR" sz="2800" b="1" dirty="0">
                <a:solidFill>
                  <a:schemeClr val="accent1"/>
                </a:solidFill>
              </a:rPr>
              <a:t>que programas </a:t>
            </a:r>
            <a:r>
              <a:rPr lang="pt-BR" sz="2800" b="1" dirty="0" smtClean="0">
                <a:solidFill>
                  <a:schemeClr val="accent1"/>
                </a:solidFill>
              </a:rPr>
              <a:t>remotos </a:t>
            </a:r>
            <a:r>
              <a:rPr lang="pt-BR" sz="2800" b="1" dirty="0">
                <a:solidFill>
                  <a:schemeClr val="accent1"/>
                </a:solidFill>
              </a:rPr>
              <a:t>se conectem e executem procedimentos e funções </a:t>
            </a:r>
            <a:r>
              <a:rPr lang="pt-BR" sz="2800" b="1" dirty="0" smtClean="0">
                <a:solidFill>
                  <a:schemeClr val="accent1"/>
                </a:solidFill>
              </a:rPr>
              <a:t>diretivas  </a:t>
            </a:r>
            <a:r>
              <a:rPr lang="pt-BR" sz="2800" b="1" dirty="0">
                <a:solidFill>
                  <a:schemeClr val="accent1"/>
                </a:solidFill>
              </a:rPr>
              <a:t>sem dependerem exclusivamente dos </a:t>
            </a:r>
            <a:r>
              <a:rPr lang="pt-BR" sz="2800" b="1" dirty="0" smtClean="0">
                <a:solidFill>
                  <a:schemeClr val="accent1"/>
                </a:solidFill>
              </a:rPr>
              <a:t>programadores;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O conjunto dessas questões de métodos remotos foi apresentado por </a:t>
            </a:r>
            <a:r>
              <a:rPr lang="pt-BR" sz="2800" b="1" dirty="0" err="1">
                <a:solidFill>
                  <a:schemeClr val="accent1"/>
                </a:solidFill>
              </a:rPr>
              <a:t>Birrel</a:t>
            </a:r>
            <a:r>
              <a:rPr lang="pt-BR" sz="2800" b="1" dirty="0">
                <a:solidFill>
                  <a:schemeClr val="accent1"/>
                </a:solidFill>
              </a:rPr>
              <a:t> e Nelson em 1984, </a:t>
            </a:r>
            <a:r>
              <a:rPr lang="pt-BR" sz="2800" b="1" dirty="0" smtClean="0">
                <a:solidFill>
                  <a:schemeClr val="accent1"/>
                </a:solidFill>
              </a:rPr>
              <a:t>ficando denominado </a:t>
            </a:r>
            <a:r>
              <a:rPr lang="pt-BR" sz="2800" b="1" dirty="0">
                <a:solidFill>
                  <a:schemeClr val="accent1"/>
                </a:solidFill>
              </a:rPr>
              <a:t>de </a:t>
            </a:r>
            <a:r>
              <a:rPr lang="pt-BR" sz="2800" b="1" i="1" u="sng" dirty="0">
                <a:solidFill>
                  <a:schemeClr val="accent1"/>
                </a:solidFill>
              </a:rPr>
              <a:t>Chamada de Procedimento Remoto</a:t>
            </a:r>
            <a:r>
              <a:rPr lang="pt-BR" sz="2800" b="1" dirty="0">
                <a:solidFill>
                  <a:schemeClr val="accent1"/>
                </a:solidFill>
              </a:rPr>
              <a:t>;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5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83452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Resumindo, a sugestão dos autores era permitir que programas chamassem procedimentos localizados em outras máquinas, mas que o conjunto formasse uma única ou várias aplicações compostas;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Quando um processo na máquina A chama um procedimento na máquina B, o processo chamador em A é suspenso, e a execução do procedimento chamado ocorre em B;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As informações podem ser transportadas do chamador para quem foi chamado nos </a:t>
            </a:r>
            <a:r>
              <a:rPr lang="pt-BR" sz="2800" b="1" i="1" u="sng" dirty="0">
                <a:solidFill>
                  <a:schemeClr val="accent1"/>
                </a:solidFill>
              </a:rPr>
              <a:t>parâmetros</a:t>
            </a:r>
            <a:r>
              <a:rPr lang="pt-BR" sz="2800" b="1" dirty="0">
                <a:solidFill>
                  <a:schemeClr val="accent1"/>
                </a:solidFill>
              </a:rPr>
              <a:t> e podem voltar no resultado do </a:t>
            </a:r>
            <a:r>
              <a:rPr lang="pt-BR" sz="2800" b="1" dirty="0" smtClean="0">
                <a:solidFill>
                  <a:schemeClr val="accent1"/>
                </a:solidFill>
              </a:rPr>
              <a:t>procedimento; 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3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0437"/>
            <a:ext cx="8229600" cy="4811801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Vários problemas são aparentes na comunicação distribuída. </a:t>
            </a:r>
            <a:r>
              <a:rPr lang="pt-BR" sz="2800" b="1" dirty="0">
                <a:solidFill>
                  <a:schemeClr val="accent1"/>
                </a:solidFill>
              </a:rPr>
              <a:t>Os principais são a incompatibilidade, </a:t>
            </a:r>
            <a:r>
              <a:rPr lang="pt-BR" sz="2800" b="1" dirty="0" smtClean="0">
                <a:solidFill>
                  <a:schemeClr val="accent1"/>
                </a:solidFill>
              </a:rPr>
              <a:t>diferenças </a:t>
            </a:r>
            <a:r>
              <a:rPr lang="pt-BR" sz="2800" b="1" dirty="0">
                <a:solidFill>
                  <a:schemeClr val="accent1"/>
                </a:solidFill>
              </a:rPr>
              <a:t>e limitações das plataformas, arquiteturas, passagem de parâmetros, etc.;</a:t>
            </a:r>
          </a:p>
          <a:p>
            <a:pPr algn="just">
              <a:buFont typeface="Arial" charset="0"/>
              <a:buChar char="•"/>
              <a:defRPr/>
            </a:pPr>
            <a:r>
              <a:rPr lang="pt-BR" sz="2800" b="1" dirty="0">
                <a:solidFill>
                  <a:schemeClr val="accent1"/>
                </a:solidFill>
              </a:rPr>
              <a:t>Como qualquer modo de execução de procedimentos remotos, um RPC possui operações básicas para possibilitar as conexões de </a:t>
            </a:r>
            <a:r>
              <a:rPr lang="pt-BR" sz="2800" b="1" i="1" u="sng" dirty="0" err="1" smtClean="0">
                <a:solidFill>
                  <a:schemeClr val="accent1"/>
                </a:solidFill>
              </a:rPr>
              <a:t>handshaking</a:t>
            </a:r>
            <a:r>
              <a:rPr lang="pt-BR" sz="2800" b="1" dirty="0" smtClean="0">
                <a:solidFill>
                  <a:schemeClr val="accent1"/>
                </a:solidFill>
              </a:rPr>
              <a:t> </a:t>
            </a:r>
            <a:r>
              <a:rPr lang="pt-BR" sz="2800" b="1" dirty="0">
                <a:solidFill>
                  <a:schemeClr val="accent1"/>
                </a:solidFill>
              </a:rPr>
              <a:t>e </a:t>
            </a:r>
            <a:r>
              <a:rPr lang="pt-BR" sz="2800" b="1" i="1" u="sng" dirty="0">
                <a:solidFill>
                  <a:schemeClr val="accent1"/>
                </a:solidFill>
              </a:rPr>
              <a:t>conexões de dados</a:t>
            </a:r>
            <a:r>
              <a:rPr lang="pt-BR" sz="2800" b="1" dirty="0">
                <a:solidFill>
                  <a:schemeClr val="accent1"/>
                </a:solidFill>
              </a:rPr>
              <a:t>. Para entender como um RPC funciona, vamos analisar primeiro o que na verdade é uma chamada de procedimento:</a:t>
            </a:r>
          </a:p>
          <a:p>
            <a:pPr algn="just">
              <a:defRPr/>
            </a:pP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1495"/>
            <a:ext cx="8229600" cy="4811801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pt-BR" sz="2800" b="1" dirty="0">
                <a:solidFill>
                  <a:schemeClr val="accent1"/>
                </a:solidFill>
              </a:rPr>
              <a:t>Considere a seguinte chamada na linguagem C:</a:t>
            </a:r>
          </a:p>
          <a:p>
            <a:pPr marL="457200" lvl="1" indent="0" algn="ctr">
              <a:buNone/>
              <a:defRPr/>
            </a:pPr>
            <a:r>
              <a:rPr lang="pt-BR" sz="2600" b="1" dirty="0" err="1" smtClean="0">
                <a:solidFill>
                  <a:srgbClr val="FF0000"/>
                </a:solidFill>
              </a:rPr>
              <a:t>count</a:t>
            </a:r>
            <a:r>
              <a:rPr lang="pt-BR" sz="2600" b="1" dirty="0" smtClean="0">
                <a:solidFill>
                  <a:srgbClr val="FF0000"/>
                </a:solidFill>
              </a:rPr>
              <a:t>=</a:t>
            </a:r>
            <a:r>
              <a:rPr lang="pt-BR" sz="2600" b="1" dirty="0" err="1" smtClean="0">
                <a:solidFill>
                  <a:srgbClr val="FF0000"/>
                </a:solidFill>
              </a:rPr>
              <a:t>read</a:t>
            </a:r>
            <a:r>
              <a:rPr lang="pt-BR" sz="2600" b="1" dirty="0" smtClean="0">
                <a:solidFill>
                  <a:srgbClr val="FF0000"/>
                </a:solidFill>
              </a:rPr>
              <a:t>(</a:t>
            </a:r>
            <a:r>
              <a:rPr lang="pt-BR" sz="2600" b="1" dirty="0" err="1" smtClean="0">
                <a:solidFill>
                  <a:srgbClr val="FF0000"/>
                </a:solidFill>
              </a:rPr>
              <a:t>fd,buf,nbytes</a:t>
            </a:r>
            <a:r>
              <a:rPr lang="pt-BR" sz="2600" b="1" dirty="0">
                <a:solidFill>
                  <a:srgbClr val="FF0000"/>
                </a:solidFill>
              </a:rPr>
              <a:t>);</a:t>
            </a:r>
          </a:p>
          <a:p>
            <a:pPr marL="514350" indent="-457200" algn="just">
              <a:defRPr/>
            </a:pPr>
            <a:endParaRPr lang="pt-BR" sz="2800" b="1" dirty="0" smtClean="0">
              <a:solidFill>
                <a:schemeClr val="accent1"/>
              </a:solidFill>
            </a:endParaRPr>
          </a:p>
          <a:p>
            <a:pPr marL="514350" indent="-457200"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Onde </a:t>
            </a:r>
            <a:r>
              <a:rPr lang="pt-BR" sz="2800" b="1" dirty="0" err="1">
                <a:solidFill>
                  <a:schemeClr val="accent1"/>
                </a:solidFill>
              </a:rPr>
              <a:t>fd</a:t>
            </a:r>
            <a:r>
              <a:rPr lang="pt-BR" sz="2800" b="1" dirty="0">
                <a:solidFill>
                  <a:schemeClr val="accent1"/>
                </a:solidFill>
              </a:rPr>
              <a:t> é um inteiro, </a:t>
            </a:r>
            <a:r>
              <a:rPr lang="pt-BR" sz="2800" b="1" dirty="0" err="1">
                <a:solidFill>
                  <a:schemeClr val="accent1"/>
                </a:solidFill>
              </a:rPr>
              <a:t>buf</a:t>
            </a:r>
            <a:r>
              <a:rPr lang="pt-BR" sz="2800" b="1" dirty="0">
                <a:solidFill>
                  <a:schemeClr val="accent1"/>
                </a:solidFill>
              </a:rPr>
              <a:t> é um vetor char e </a:t>
            </a:r>
            <a:r>
              <a:rPr lang="pt-BR" sz="2800" b="1" dirty="0" err="1">
                <a:solidFill>
                  <a:schemeClr val="accent1"/>
                </a:solidFill>
              </a:rPr>
              <a:t>nbytes</a:t>
            </a:r>
            <a:r>
              <a:rPr lang="pt-BR" sz="2800" b="1" dirty="0">
                <a:solidFill>
                  <a:schemeClr val="accent1"/>
                </a:solidFill>
              </a:rPr>
              <a:t> informa o número de bytes</a:t>
            </a:r>
            <a:r>
              <a:rPr lang="pt-BR" sz="2800" b="1" dirty="0" smtClean="0">
                <a:solidFill>
                  <a:schemeClr val="accent1"/>
                </a:solidFill>
              </a:rPr>
              <a:t>;</a:t>
            </a:r>
          </a:p>
          <a:p>
            <a:pPr marL="514350" indent="-457200"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Desmembrando a chamada, os parâmetros apenas informam que por aquele conjunto de instruções passarão valores diversificados a cada instante;</a:t>
            </a:r>
          </a:p>
          <a:p>
            <a:pPr marL="514350" indent="-457200"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Nas </a:t>
            </a:r>
            <a:r>
              <a:rPr lang="pt-BR" sz="2800" b="1" dirty="0">
                <a:solidFill>
                  <a:schemeClr val="accent1"/>
                </a:solidFill>
              </a:rPr>
              <a:t>máquinas conectadas, </a:t>
            </a:r>
            <a:r>
              <a:rPr lang="pt-BR" sz="2800" b="1" dirty="0" smtClean="0">
                <a:solidFill>
                  <a:schemeClr val="accent1"/>
                </a:solidFill>
              </a:rPr>
              <a:t>o </a:t>
            </a:r>
            <a:r>
              <a:rPr lang="pt-BR" sz="2800" b="1" dirty="0">
                <a:solidFill>
                  <a:schemeClr val="accent1"/>
                </a:solidFill>
              </a:rPr>
              <a:t>procedimentos </a:t>
            </a:r>
            <a:r>
              <a:rPr lang="pt-BR" sz="2800" b="1" dirty="0" smtClean="0">
                <a:solidFill>
                  <a:schemeClr val="accent1"/>
                </a:solidFill>
              </a:rPr>
              <a:t>informam </a:t>
            </a:r>
            <a:r>
              <a:rPr lang="pt-BR" sz="2800" b="1" dirty="0">
                <a:solidFill>
                  <a:schemeClr val="accent1"/>
                </a:solidFill>
              </a:rPr>
              <a:t>que para a máquina 1 existem x valores que podem ser captados e para a máquina 2, esses mesmos x valores podem ser diferentes;</a:t>
            </a:r>
          </a:p>
          <a:p>
            <a:pPr marL="514350" indent="-457200" algn="just">
              <a:defRPr/>
            </a:pP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2483768" y="1759455"/>
            <a:ext cx="4392612" cy="649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24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043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Como visto no procedimento anterior, a </a:t>
            </a:r>
            <a:r>
              <a:rPr lang="pt-BR" sz="2800" b="1" i="1" u="sng" dirty="0">
                <a:solidFill>
                  <a:schemeClr val="accent1"/>
                </a:solidFill>
              </a:rPr>
              <a:t>quantidade de parâmetros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accent1"/>
                </a:solidFill>
              </a:rPr>
              <a:t>deve ser igual para ambos na </a:t>
            </a:r>
            <a:r>
              <a:rPr lang="pt-BR" sz="2800" b="1" i="1" dirty="0">
                <a:solidFill>
                  <a:schemeClr val="accent1"/>
                </a:solidFill>
              </a:rPr>
              <a:t>passagem </a:t>
            </a:r>
            <a:r>
              <a:rPr lang="pt-BR" sz="2800" b="1" dirty="0">
                <a:solidFill>
                  <a:schemeClr val="accent1"/>
                </a:solidFill>
              </a:rPr>
              <a:t>de </a:t>
            </a:r>
            <a:r>
              <a:rPr lang="pt-BR" sz="2800" b="1" dirty="0" smtClean="0">
                <a:solidFill>
                  <a:schemeClr val="accent1"/>
                </a:solidFill>
              </a:rPr>
              <a:t>parâmetros;</a:t>
            </a:r>
          </a:p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Independente </a:t>
            </a:r>
            <a:r>
              <a:rPr lang="pt-BR" sz="2800" b="1" dirty="0">
                <a:solidFill>
                  <a:schemeClr val="accent1"/>
                </a:solidFill>
              </a:rPr>
              <a:t>do </a:t>
            </a:r>
            <a:r>
              <a:rPr lang="pt-BR" sz="2800" b="1" dirty="0" smtClean="0">
                <a:solidFill>
                  <a:schemeClr val="accent1"/>
                </a:solidFill>
              </a:rPr>
              <a:t>mecanismo, </a:t>
            </a:r>
            <a:r>
              <a:rPr lang="pt-BR" sz="2800" b="1" dirty="0">
                <a:solidFill>
                  <a:schemeClr val="accent1"/>
                </a:solidFill>
              </a:rPr>
              <a:t>a configuração precisa ser única para todo o sistema </a:t>
            </a:r>
            <a:r>
              <a:rPr lang="pt-BR" sz="2800" b="1" dirty="0" smtClean="0">
                <a:solidFill>
                  <a:schemeClr val="accent1"/>
                </a:solidFill>
              </a:rPr>
              <a:t>atendendo </a:t>
            </a:r>
            <a:r>
              <a:rPr lang="pt-BR" sz="2800" b="1" dirty="0">
                <a:solidFill>
                  <a:schemeClr val="accent1"/>
                </a:solidFill>
              </a:rPr>
              <a:t>os requisitos simulando </a:t>
            </a:r>
            <a:r>
              <a:rPr lang="pt-BR" sz="2800" b="1" dirty="0" smtClean="0">
                <a:solidFill>
                  <a:schemeClr val="accent1"/>
                </a:solidFill>
              </a:rPr>
              <a:t>a </a:t>
            </a:r>
            <a:r>
              <a:rPr lang="pt-BR" sz="2800" b="1" dirty="0">
                <a:solidFill>
                  <a:schemeClr val="accent1"/>
                </a:solidFill>
              </a:rPr>
              <a:t>chamada local</a:t>
            </a:r>
            <a:r>
              <a:rPr lang="pt-BR" sz="2800" b="1" dirty="0" smtClean="0">
                <a:solidFill>
                  <a:schemeClr val="accent1"/>
                </a:solidFill>
              </a:rPr>
              <a:t>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Em síntese, o princípio base de uma chamada remota é o processo de requisição e resposta no contexto cliente/servidor. A diferença </a:t>
            </a:r>
            <a:r>
              <a:rPr lang="pt-BR" sz="2800" b="1" dirty="0" smtClean="0">
                <a:solidFill>
                  <a:schemeClr val="accent1"/>
                </a:solidFill>
              </a:rPr>
              <a:t>são </a:t>
            </a:r>
            <a:r>
              <a:rPr lang="pt-BR" sz="2800" b="1" dirty="0">
                <a:solidFill>
                  <a:schemeClr val="accent1"/>
                </a:solidFill>
              </a:rPr>
              <a:t>os comandos de </a:t>
            </a:r>
            <a:r>
              <a:rPr lang="pt-BR" sz="2800" b="1" dirty="0" smtClean="0">
                <a:solidFill>
                  <a:schemeClr val="accent1"/>
                </a:solidFill>
              </a:rPr>
              <a:t>leitura/escrita </a:t>
            </a:r>
            <a:r>
              <a:rPr lang="pt-BR" sz="2800" b="1" dirty="0">
                <a:solidFill>
                  <a:schemeClr val="accent1"/>
                </a:solidFill>
              </a:rPr>
              <a:t>que são manipulados a cada nova interação de </a:t>
            </a:r>
            <a:r>
              <a:rPr lang="pt-BR" sz="2800" b="1" i="1" u="sng" dirty="0" err="1">
                <a:solidFill>
                  <a:schemeClr val="accent1"/>
                </a:solidFill>
              </a:rPr>
              <a:t>read</a:t>
            </a:r>
            <a:r>
              <a:rPr lang="pt-BR" sz="2800" b="1" i="1" dirty="0">
                <a:solidFill>
                  <a:schemeClr val="accent1"/>
                </a:solidFill>
              </a:rPr>
              <a:t> </a:t>
            </a:r>
            <a:r>
              <a:rPr lang="pt-BR" sz="2800" b="1" dirty="0" smtClean="0">
                <a:solidFill>
                  <a:schemeClr val="accent1"/>
                </a:solidFill>
              </a:rPr>
              <a:t>e</a:t>
            </a:r>
            <a:r>
              <a:rPr lang="pt-BR" sz="2800" b="1" i="1" dirty="0" smtClean="0">
                <a:solidFill>
                  <a:schemeClr val="accent1"/>
                </a:solidFill>
              </a:rPr>
              <a:t> </a:t>
            </a:r>
            <a:r>
              <a:rPr lang="pt-BR" sz="2800" b="1" i="1" u="sng" dirty="0" err="1">
                <a:solidFill>
                  <a:schemeClr val="accent1"/>
                </a:solidFill>
              </a:rPr>
              <a:t>write</a:t>
            </a:r>
            <a:r>
              <a:rPr lang="pt-BR" sz="2800" b="1" dirty="0">
                <a:solidFill>
                  <a:schemeClr val="accent1"/>
                </a:solidFill>
              </a:rPr>
              <a:t> para cada RPC;</a:t>
            </a:r>
          </a:p>
          <a:p>
            <a:pPr algn="just">
              <a:defRPr/>
            </a:pP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9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043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 figura abaixo ilustra uma análise estrutural e funcional da chamada remota: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81000" y="3031330"/>
            <a:ext cx="8524875" cy="2249488"/>
            <a:chOff x="657225" y="4457700"/>
            <a:chExt cx="8524875" cy="224948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1768475" y="4462463"/>
              <a:ext cx="16557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5095875" y="4462463"/>
              <a:ext cx="16557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3432175" y="4462463"/>
              <a:ext cx="1655763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917950" y="6165850"/>
              <a:ext cx="10001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4065588" y="6165850"/>
              <a:ext cx="28130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979613" y="6165850"/>
              <a:ext cx="28130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4643438" y="4508500"/>
              <a:ext cx="452437" cy="1657350"/>
            </a:xfrm>
            <a:prstGeom prst="straightConnector1">
              <a:avLst/>
            </a:prstGeom>
            <a:ln w="25400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3421063" y="4457700"/>
              <a:ext cx="644525" cy="1657350"/>
            </a:xfrm>
            <a:prstGeom prst="straightConnector1">
              <a:avLst/>
            </a:prstGeom>
            <a:ln w="25400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3059113" y="4457700"/>
              <a:ext cx="361950" cy="266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5124450" y="4470400"/>
              <a:ext cx="298450" cy="292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6156325" y="6402388"/>
              <a:ext cx="1368425" cy="0"/>
            </a:xfrm>
            <a:prstGeom prst="straightConnector1">
              <a:avLst/>
            </a:prstGeom>
            <a:ln w="25400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34"/>
            <p:cNvSpPr txBox="1">
              <a:spLocks noChangeArrowheads="1"/>
            </p:cNvSpPr>
            <p:nvPr/>
          </p:nvSpPr>
          <p:spPr bwMode="auto">
            <a:xfrm>
              <a:off x="6423025" y="6337300"/>
              <a:ext cx="1152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b="1" dirty="0" smtClean="0">
                  <a:solidFill>
                    <a:schemeClr val="accent1"/>
                  </a:solidFill>
                  <a:latin typeface="+mj-lt"/>
                </a:rPr>
                <a:t>Tempo</a:t>
              </a:r>
            </a:p>
          </p:txBody>
        </p:sp>
        <p:sp>
          <p:nvSpPr>
            <p:cNvPr id="17" name="CaixaDeTexto 37"/>
            <p:cNvSpPr txBox="1">
              <a:spLocks noChangeArrowheads="1"/>
            </p:cNvSpPr>
            <p:nvPr/>
          </p:nvSpPr>
          <p:spPr bwMode="auto">
            <a:xfrm>
              <a:off x="4919663" y="5153025"/>
              <a:ext cx="11509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b="1" dirty="0" smtClean="0">
                  <a:solidFill>
                    <a:schemeClr val="accent1"/>
                  </a:solidFill>
                  <a:latin typeface="+mj-lt"/>
                </a:rPr>
                <a:t>Resposta</a:t>
              </a:r>
            </a:p>
          </p:txBody>
        </p:sp>
        <p:sp>
          <p:nvSpPr>
            <p:cNvPr id="18" name="CaixaDeTexto 38"/>
            <p:cNvSpPr txBox="1">
              <a:spLocks noChangeArrowheads="1"/>
            </p:cNvSpPr>
            <p:nvPr/>
          </p:nvSpPr>
          <p:spPr bwMode="auto">
            <a:xfrm>
              <a:off x="2492375" y="5156200"/>
              <a:ext cx="13366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b="1" dirty="0" smtClean="0">
                  <a:solidFill>
                    <a:schemeClr val="accent1"/>
                  </a:solidFill>
                  <a:latin typeface="+mj-lt"/>
                </a:rPr>
                <a:t>Requisição</a:t>
              </a:r>
            </a:p>
          </p:txBody>
        </p:sp>
        <p:sp>
          <p:nvSpPr>
            <p:cNvPr id="19" name="CaixaDeTexto 39"/>
            <p:cNvSpPr txBox="1">
              <a:spLocks noChangeArrowheads="1"/>
            </p:cNvSpPr>
            <p:nvPr/>
          </p:nvSpPr>
          <p:spPr bwMode="auto">
            <a:xfrm>
              <a:off x="3484563" y="4476750"/>
              <a:ext cx="3686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sz="1200" b="1" dirty="0" smtClean="0">
                  <a:solidFill>
                    <a:schemeClr val="accent1"/>
                  </a:solidFill>
                  <a:latin typeface="+mj-lt"/>
                </a:rPr>
                <a:t>Espera pelo resultado</a:t>
              </a:r>
            </a:p>
          </p:txBody>
        </p:sp>
        <p:sp>
          <p:nvSpPr>
            <p:cNvPr id="20" name="CaixaDeTexto 40"/>
            <p:cNvSpPr txBox="1">
              <a:spLocks noChangeArrowheads="1"/>
            </p:cNvSpPr>
            <p:nvPr/>
          </p:nvSpPr>
          <p:spPr bwMode="auto">
            <a:xfrm>
              <a:off x="5494338" y="4632325"/>
              <a:ext cx="36877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sz="1200" b="1" dirty="0" smtClean="0">
                  <a:solidFill>
                    <a:schemeClr val="accent1"/>
                  </a:solidFill>
                  <a:latin typeface="+mj-lt"/>
                </a:rPr>
                <a:t>Retorno da chamada</a:t>
              </a:r>
            </a:p>
          </p:txBody>
        </p:sp>
        <p:sp>
          <p:nvSpPr>
            <p:cNvPr id="21" name="CaixaDeTexto 41"/>
            <p:cNvSpPr txBox="1">
              <a:spLocks noChangeArrowheads="1"/>
            </p:cNvSpPr>
            <p:nvPr/>
          </p:nvSpPr>
          <p:spPr bwMode="auto">
            <a:xfrm>
              <a:off x="657225" y="4605338"/>
              <a:ext cx="3686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sz="1200" b="1" dirty="0" smtClean="0">
                  <a:solidFill>
                    <a:schemeClr val="accent1"/>
                  </a:solidFill>
                  <a:latin typeface="+mj-lt"/>
                </a:rPr>
                <a:t>Chamada de procedimento remoto</a:t>
              </a:r>
            </a:p>
          </p:txBody>
        </p:sp>
        <p:sp>
          <p:nvSpPr>
            <p:cNvPr id="22" name="CaixaDeTexto 42"/>
            <p:cNvSpPr txBox="1">
              <a:spLocks noChangeArrowheads="1"/>
            </p:cNvSpPr>
            <p:nvPr/>
          </p:nvSpPr>
          <p:spPr bwMode="auto">
            <a:xfrm>
              <a:off x="2352675" y="6248400"/>
              <a:ext cx="42306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sz="1200" b="1" dirty="0" smtClean="0">
                  <a:solidFill>
                    <a:schemeClr val="accent1"/>
                  </a:solidFill>
                  <a:latin typeface="+mj-lt"/>
                </a:rPr>
                <a:t>Chamada de procedimento local e retorno de resultados</a:t>
              </a:r>
            </a:p>
          </p:txBody>
        </p:sp>
      </p:grp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7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8872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Quando a mensagem chega ao servidor, o sistema operacional do servidor a passa para um </a:t>
            </a:r>
            <a:r>
              <a:rPr lang="pt-BR" sz="2800" b="1" i="1" u="sng" dirty="0">
                <a:solidFill>
                  <a:schemeClr val="accent1"/>
                </a:solidFill>
                <a:cs typeface="Arial" panose="020B0604020202020204" pitchFamily="34" charset="0"/>
              </a:rPr>
              <a:t>apêndice de servidor</a:t>
            </a: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. Um apêndice </a:t>
            </a:r>
            <a:r>
              <a:rPr lang="pt-BR" sz="2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é </a:t>
            </a: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o equivalente, no lado do servidor, a um apêndice de um cliente;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Ambos são </a:t>
            </a:r>
            <a:r>
              <a:rPr lang="pt-BR" sz="2800" b="1" i="1" u="sng" dirty="0" smtClean="0">
                <a:solidFill>
                  <a:schemeClr val="accent1"/>
                </a:solidFill>
                <a:cs typeface="Arial" panose="020B0604020202020204" pitchFamily="34" charset="0"/>
              </a:rPr>
              <a:t>pedaços</a:t>
            </a:r>
            <a:r>
              <a:rPr lang="pt-BR" sz="2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de código que transformam requisições que vem pela rede em chamadas de procedimentos locais. O servidor desempacota os parâmetros da mensagem e então chama o procedimento do servidor de acordo com a figura; 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Os parâmetros </a:t>
            </a:r>
            <a:r>
              <a:rPr lang="pt-BR" sz="2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[cliente </a:t>
            </a: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e </a:t>
            </a:r>
            <a:r>
              <a:rPr lang="pt-BR" sz="2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servidor] </a:t>
            </a:r>
            <a:r>
              <a:rPr lang="pt-BR" sz="2800" b="1" dirty="0">
                <a:solidFill>
                  <a:schemeClr val="accent1"/>
                </a:solidFill>
                <a:cs typeface="Arial" panose="020B0604020202020204" pitchFamily="34" charset="0"/>
              </a:rPr>
              <a:t>são armazenados em uma </a:t>
            </a:r>
            <a:r>
              <a:rPr lang="pt-BR" sz="2800" b="1" i="1" u="sng" dirty="0">
                <a:solidFill>
                  <a:schemeClr val="accent1"/>
                </a:solidFill>
                <a:cs typeface="Arial" panose="020B0604020202020204" pitchFamily="34" charset="0"/>
              </a:rPr>
              <a:t>pilha de </a:t>
            </a:r>
            <a:r>
              <a:rPr lang="pt-BR" sz="2800" b="1" i="1" u="sng" dirty="0" smtClean="0">
                <a:solidFill>
                  <a:schemeClr val="accent1"/>
                </a:solidFill>
                <a:cs typeface="Arial" panose="020B0604020202020204" pitchFamily="34" charset="0"/>
              </a:rPr>
              <a:t>parâmetros</a:t>
            </a:r>
            <a:r>
              <a:rPr lang="pt-BR" sz="2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;</a:t>
            </a:r>
            <a:endParaRPr lang="pt-BR" sz="28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1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8872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Analisando </a:t>
            </a:r>
            <a:r>
              <a:rPr lang="pt-BR" sz="2800" b="1" dirty="0">
                <a:solidFill>
                  <a:schemeClr val="accent1"/>
                </a:solidFill>
              </a:rPr>
              <a:t>o passo-a-passo, uma chamada de procedimento ocorre da seguinte ordem: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1: O procedimento de cliente chama o apêndice de cliente no modo normal (default);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2: O apêndice do cliente constrói uma mensagem e chama o sistema operacional local;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3: O S.O. do cliente envia a mensagem para o S.O. remoto;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4: O S.O. remoto envia uma mensagem ao apêndice do servidor;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5: O apêndice do servidor desempacota os parâmetros e chama o servidor;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8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5742"/>
            <a:ext cx="8229600" cy="4811801"/>
          </a:xfrm>
        </p:spPr>
        <p:txBody>
          <a:bodyPr>
            <a:noAutofit/>
          </a:bodyPr>
          <a:lstStyle/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6: O servidor realiza o serviço e retorna o resultado para o apêndice;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7: O apêndice do servidor empacota o resultado em uma mensagem e “chama” o S.O. local;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8: O S.O. do servidor envia a mensagem ao S.O. do cliente;</a:t>
            </a:r>
          </a:p>
          <a:p>
            <a:pPr lvl="1" algn="just">
              <a:defRPr/>
            </a:pPr>
            <a:r>
              <a:rPr lang="pt-BR" sz="2400" b="1" dirty="0">
                <a:solidFill>
                  <a:schemeClr val="accent1"/>
                </a:solidFill>
              </a:rPr>
              <a:t>Passo 9: O S.O. do cliente envia a mensagem ao apêndice de cliente;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Por fim, no </a:t>
            </a:r>
            <a:r>
              <a:rPr lang="pt-BR" sz="2800" b="1" u="sng" dirty="0">
                <a:solidFill>
                  <a:schemeClr val="accent1"/>
                </a:solidFill>
              </a:rPr>
              <a:t>passo 10</a:t>
            </a:r>
            <a:r>
              <a:rPr lang="pt-BR" sz="2800" b="1" dirty="0">
                <a:solidFill>
                  <a:schemeClr val="accent1"/>
                </a:solidFill>
              </a:rPr>
              <a:t>, o apêndice desempacota o resultado e retorna ao cliente, seguindo a movimentação dos recursos de acordo com a consistência e arquitetura da rede e principalmente do </a:t>
            </a:r>
            <a:r>
              <a:rPr lang="pt-BR" sz="2800" b="1" dirty="0" smtClean="0">
                <a:solidFill>
                  <a:schemeClr val="accent1"/>
                </a:solidFill>
              </a:rPr>
              <a:t>Sistema Distribuído;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1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2727"/>
            <a:ext cx="8229600" cy="4811801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Nesta primeira parte sobre os Processos Distribuídos iremos abordar:</a:t>
            </a:r>
          </a:p>
          <a:p>
            <a:pPr lvl="1" algn="just"/>
            <a:r>
              <a:rPr lang="pt-BR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Comunicação distribuída</a:t>
            </a:r>
          </a:p>
          <a:p>
            <a:pPr lvl="2" algn="just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Protocolos de comunicação;</a:t>
            </a:r>
          </a:p>
          <a:p>
            <a:pPr lvl="2" algn="just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Protocolos de Middleware;</a:t>
            </a:r>
          </a:p>
          <a:p>
            <a:pPr lvl="2" algn="just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Comunicação Persistente</a:t>
            </a:r>
          </a:p>
          <a:p>
            <a:pPr lvl="2" algn="just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Comunicação Transiente;</a:t>
            </a:r>
          </a:p>
          <a:p>
            <a:pPr lvl="2" algn="just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Comunicação síncrona;</a:t>
            </a:r>
          </a:p>
          <a:p>
            <a:pPr lvl="2" algn="just"/>
            <a:r>
              <a:rPr lang="pt-B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Comunicação assíncrona;</a:t>
            </a:r>
          </a:p>
          <a:p>
            <a:pPr lvl="1" algn="just"/>
            <a:r>
              <a:rPr lang="pt-BR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Migração de código-fonte e comunicação remota</a:t>
            </a:r>
            <a:r>
              <a:rPr lang="pt-BR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pt-BR" sz="2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1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8872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 função do </a:t>
            </a:r>
            <a:r>
              <a:rPr lang="pt-BR" sz="2800" b="1" i="1" u="sng" dirty="0">
                <a:solidFill>
                  <a:schemeClr val="accent1"/>
                </a:solidFill>
              </a:rPr>
              <a:t>apêndice do cliente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accent1"/>
                </a:solidFill>
              </a:rPr>
              <a:t>é </a:t>
            </a:r>
            <a:r>
              <a:rPr lang="pt-BR" sz="2800" b="1" dirty="0" smtClean="0">
                <a:solidFill>
                  <a:schemeClr val="accent1"/>
                </a:solidFill>
              </a:rPr>
              <a:t>armazenar </a:t>
            </a:r>
            <a:r>
              <a:rPr lang="pt-BR" sz="2800" b="1" dirty="0">
                <a:solidFill>
                  <a:schemeClr val="accent1"/>
                </a:solidFill>
              </a:rPr>
              <a:t>seus parâmetros, empacota-los em uma mensagem e enviá-los ao apêndice do servidor. Embora a passagem pareça simples, esse processo é um pouco trabalhoso;</a:t>
            </a:r>
          </a:p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O processo de empacotar os parâmetros é </a:t>
            </a:r>
            <a:r>
              <a:rPr lang="pt-BR" sz="2800" b="1" dirty="0">
                <a:solidFill>
                  <a:schemeClr val="accent1"/>
                </a:solidFill>
              </a:rPr>
              <a:t>chamado de </a:t>
            </a:r>
            <a:r>
              <a:rPr lang="pt-BR" sz="2800" b="1" i="1" u="sng" dirty="0">
                <a:solidFill>
                  <a:schemeClr val="accent1"/>
                </a:solidFill>
              </a:rPr>
              <a:t>montagem de </a:t>
            </a:r>
            <a:r>
              <a:rPr lang="pt-BR" sz="2800" b="1" i="1" u="sng" dirty="0" smtClean="0">
                <a:solidFill>
                  <a:schemeClr val="accent1"/>
                </a:solidFill>
              </a:rPr>
              <a:t>parâmetros;</a:t>
            </a:r>
          </a:p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Considere, por exemplo, </a:t>
            </a:r>
            <a:r>
              <a:rPr lang="pt-BR" sz="2800" b="1" dirty="0">
                <a:solidFill>
                  <a:schemeClr val="accent1"/>
                </a:solidFill>
              </a:rPr>
              <a:t>um procedimento remoto </a:t>
            </a:r>
            <a:r>
              <a:rPr lang="pt-BR" sz="2800" b="1" i="1" dirty="0" err="1">
                <a:solidFill>
                  <a:schemeClr val="accent1"/>
                </a:solidFill>
              </a:rPr>
              <a:t>add</a:t>
            </a:r>
            <a:r>
              <a:rPr lang="pt-BR" sz="2800" b="1" i="1" dirty="0">
                <a:solidFill>
                  <a:schemeClr val="accent1"/>
                </a:solidFill>
              </a:rPr>
              <a:t>(</a:t>
            </a:r>
            <a:r>
              <a:rPr lang="pt-BR" sz="2800" b="1" i="1" dirty="0" err="1">
                <a:solidFill>
                  <a:schemeClr val="accent1"/>
                </a:solidFill>
              </a:rPr>
              <a:t>i,j</a:t>
            </a:r>
            <a:r>
              <a:rPr lang="pt-BR" sz="2800" b="1" i="1" dirty="0">
                <a:solidFill>
                  <a:schemeClr val="accent1"/>
                </a:solidFill>
              </a:rPr>
              <a:t>)</a:t>
            </a:r>
            <a:r>
              <a:rPr lang="pt-BR" sz="2800" b="1" dirty="0">
                <a:solidFill>
                  <a:schemeClr val="accent1"/>
                </a:solidFill>
              </a:rPr>
              <a:t> que </a:t>
            </a:r>
            <a:r>
              <a:rPr lang="pt-BR" sz="2800" b="1" dirty="0" smtClean="0">
                <a:solidFill>
                  <a:schemeClr val="accent1"/>
                </a:solidFill>
              </a:rPr>
              <a:t>instancia </a:t>
            </a:r>
            <a:r>
              <a:rPr lang="pt-BR" sz="2800" b="1" dirty="0">
                <a:solidFill>
                  <a:schemeClr val="accent1"/>
                </a:solidFill>
              </a:rPr>
              <a:t>dois valores </a:t>
            </a:r>
            <a:r>
              <a:rPr lang="pt-BR" sz="2800" b="1" dirty="0" smtClean="0">
                <a:solidFill>
                  <a:schemeClr val="accent1"/>
                </a:solidFill>
              </a:rPr>
              <a:t>inteiros. Esses </a:t>
            </a:r>
            <a:r>
              <a:rPr lang="pt-BR" sz="2800" b="1" dirty="0">
                <a:solidFill>
                  <a:schemeClr val="accent1"/>
                </a:solidFill>
              </a:rPr>
              <a:t>dados são enviados e recebidos similarmente aos dados enviados em pacotes nos cabeçalhos dos protocolos e ordenados </a:t>
            </a:r>
            <a:r>
              <a:rPr lang="pt-BR" sz="2800" b="1" dirty="0" smtClean="0">
                <a:solidFill>
                  <a:schemeClr val="accent1"/>
                </a:solidFill>
              </a:rPr>
              <a:t>através apêndices;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8872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Além do que vimos os RPCS expandem-se a cada dia e o avanço desses métodos é essencial para </a:t>
            </a:r>
            <a:r>
              <a:rPr lang="pt-BR" sz="2800" b="1" dirty="0" smtClean="0">
                <a:solidFill>
                  <a:schemeClr val="accent1"/>
                </a:solidFill>
              </a:rPr>
              <a:t>proporcionar o desenvolvimento das </a:t>
            </a:r>
            <a:r>
              <a:rPr lang="pt-BR" sz="2800" b="1" dirty="0">
                <a:solidFill>
                  <a:schemeClr val="accent1"/>
                </a:solidFill>
              </a:rPr>
              <a:t>aplicações;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Ambientes críticos sugerem um cuidado maior no âmbito de amenizar as dificuldades </a:t>
            </a:r>
            <a:r>
              <a:rPr lang="pt-BR" sz="2800" b="1" dirty="0" smtClean="0">
                <a:solidFill>
                  <a:schemeClr val="accent1"/>
                </a:solidFill>
              </a:rPr>
              <a:t>e problemas </a:t>
            </a:r>
            <a:r>
              <a:rPr lang="pt-BR" sz="2800" b="1" dirty="0">
                <a:solidFill>
                  <a:schemeClr val="accent1"/>
                </a:solidFill>
              </a:rPr>
              <a:t>gerados quando </a:t>
            </a:r>
            <a:r>
              <a:rPr lang="pt-BR" sz="2800" b="1" dirty="0" smtClean="0">
                <a:solidFill>
                  <a:schemeClr val="accent1"/>
                </a:solidFill>
              </a:rPr>
              <a:t>os códigos </a:t>
            </a:r>
            <a:r>
              <a:rPr lang="pt-BR" sz="2800" b="1" dirty="0">
                <a:solidFill>
                  <a:schemeClr val="accent1"/>
                </a:solidFill>
              </a:rPr>
              <a:t>permitem serem executados separadamente;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Mesmo assim, a </a:t>
            </a:r>
            <a:r>
              <a:rPr lang="pt-BR" sz="2800" b="1" i="1" u="sng" dirty="0" smtClean="0">
                <a:solidFill>
                  <a:schemeClr val="accent1"/>
                </a:solidFill>
              </a:rPr>
              <a:t>adaptação ao modelo cliente-servidor</a:t>
            </a:r>
            <a:r>
              <a:rPr lang="pt-BR" sz="2800" b="1" dirty="0" smtClean="0">
                <a:solidFill>
                  <a:schemeClr val="accent1"/>
                </a:solidFill>
              </a:rPr>
              <a:t> </a:t>
            </a:r>
            <a:r>
              <a:rPr lang="pt-BR" sz="2800" b="1" dirty="0">
                <a:solidFill>
                  <a:schemeClr val="accent1"/>
                </a:solidFill>
              </a:rPr>
              <a:t>é o fator principal que </a:t>
            </a:r>
            <a:r>
              <a:rPr lang="pt-BR" sz="2800" b="1" dirty="0" smtClean="0">
                <a:solidFill>
                  <a:schemeClr val="accent1"/>
                </a:solidFill>
              </a:rPr>
              <a:t>possibilita </a:t>
            </a:r>
            <a:r>
              <a:rPr lang="pt-BR" sz="2800" b="1" dirty="0">
                <a:solidFill>
                  <a:schemeClr val="accent1"/>
                </a:solidFill>
              </a:rPr>
              <a:t>essa </a:t>
            </a:r>
            <a:r>
              <a:rPr lang="pt-BR" sz="2800" b="1" dirty="0" smtClean="0">
                <a:solidFill>
                  <a:schemeClr val="accent1"/>
                </a:solidFill>
              </a:rPr>
              <a:t>organização</a:t>
            </a:r>
            <a:r>
              <a:rPr lang="pt-BR" sz="2800" b="1" dirty="0" smtClean="0">
                <a:solidFill>
                  <a:schemeClr val="accent1"/>
                </a:solidFill>
              </a:rPr>
              <a:t>;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rgbClr val="7030A0"/>
                </a:solidFill>
              </a:rPr>
              <a:t>Próxima Aula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53136"/>
          </a:xfrm>
        </p:spPr>
        <p:txBody>
          <a:bodyPr>
            <a:normAutofit/>
          </a:bodyPr>
          <a:lstStyle/>
          <a:p>
            <a:pPr algn="just"/>
            <a:r>
              <a:rPr lang="pt-BR" sz="3600" b="1" dirty="0" smtClean="0">
                <a:solidFill>
                  <a:srgbClr val="002060"/>
                </a:solidFill>
              </a:rPr>
              <a:t>Seminário</a:t>
            </a:r>
            <a:endParaRPr lang="pt-BR" sz="3600" b="1" dirty="0" smtClean="0">
              <a:solidFill>
                <a:srgbClr val="002060"/>
              </a:solidFill>
            </a:endParaRPr>
          </a:p>
          <a:p>
            <a:pPr lvl="1" algn="just"/>
            <a:endParaRPr lang="pt-B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Sugestões de temas: </a:t>
            </a:r>
            <a:endParaRPr lang="pt-B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Corba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EJB, WebService, RMI, SOA etc. </a:t>
            </a:r>
          </a:p>
          <a:p>
            <a:pPr marL="457200" lvl="1" indent="0" algn="just">
              <a:buNone/>
            </a:pPr>
            <a:endParaRPr lang="pt-B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		Datas:25/9  e 02/10</a:t>
            </a:r>
          </a:p>
          <a:p>
            <a:pPr algn="just"/>
            <a:endParaRPr lang="pt-BR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Voltando aos conceitos de algumas aulas atrás, viu-se como estão arquitetados os sistemas distribuídos, em camadas, objetos, eventos, etc.;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Essa </a:t>
            </a:r>
            <a:r>
              <a:rPr lang="pt-BR" sz="2800" b="1" dirty="0" smtClean="0">
                <a:solidFill>
                  <a:schemeClr val="accent1"/>
                </a:solidFill>
              </a:rPr>
              <a:t>estrutura </a:t>
            </a:r>
            <a:r>
              <a:rPr lang="pt-BR" sz="2800" b="1" dirty="0">
                <a:solidFill>
                  <a:schemeClr val="accent1"/>
                </a:solidFill>
              </a:rPr>
              <a:t>descreve </a:t>
            </a:r>
            <a:r>
              <a:rPr lang="pt-BR" sz="2800" b="1">
                <a:solidFill>
                  <a:schemeClr val="accent1"/>
                </a:solidFill>
              </a:rPr>
              <a:t>a </a:t>
            </a:r>
            <a:r>
              <a:rPr lang="pt-BR" sz="2800" b="1" smtClean="0">
                <a:solidFill>
                  <a:schemeClr val="accent1"/>
                </a:solidFill>
              </a:rPr>
              <a:t>infraestrutura </a:t>
            </a:r>
            <a:r>
              <a:rPr lang="pt-BR" sz="2800" b="1" dirty="0">
                <a:solidFill>
                  <a:schemeClr val="accent1"/>
                </a:solidFill>
              </a:rPr>
              <a:t>não funcional do SD para a formulação do paralelismo concorrente;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Os processos entram nesse contexto como as </a:t>
            </a:r>
            <a:r>
              <a:rPr lang="pt-BR" sz="2800" b="1" dirty="0" smtClean="0">
                <a:solidFill>
                  <a:schemeClr val="accent1"/>
                </a:solidFill>
              </a:rPr>
              <a:t>regras </a:t>
            </a:r>
            <a:r>
              <a:rPr lang="pt-BR" sz="2800" b="1" dirty="0">
                <a:solidFill>
                  <a:schemeClr val="accent1"/>
                </a:solidFill>
              </a:rPr>
              <a:t>e </a:t>
            </a:r>
            <a:r>
              <a:rPr lang="pt-BR" sz="2800" b="1" dirty="0" smtClean="0">
                <a:solidFill>
                  <a:schemeClr val="accent1"/>
                </a:solidFill>
              </a:rPr>
              <a:t>padronizam </a:t>
            </a:r>
            <a:r>
              <a:rPr lang="pt-BR" sz="2800" b="1" dirty="0">
                <a:solidFill>
                  <a:schemeClr val="accent1"/>
                </a:solidFill>
              </a:rPr>
              <a:t>a execução das operações através de uma organização forte e coesa </a:t>
            </a:r>
            <a:r>
              <a:rPr lang="pt-BR" sz="2800" b="1" dirty="0" smtClean="0">
                <a:solidFill>
                  <a:schemeClr val="accent1"/>
                </a:solidFill>
              </a:rPr>
              <a:t>dos </a:t>
            </a:r>
            <a:r>
              <a:rPr lang="pt-BR" sz="2800" b="1" dirty="0">
                <a:solidFill>
                  <a:schemeClr val="accent1"/>
                </a:solidFill>
              </a:rPr>
              <a:t>recursos;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Só que para </a:t>
            </a:r>
            <a:r>
              <a:rPr lang="pt-BR" sz="2800" b="1" dirty="0" smtClean="0">
                <a:solidFill>
                  <a:schemeClr val="accent1"/>
                </a:solidFill>
              </a:rPr>
              <a:t>haver </a:t>
            </a:r>
            <a:r>
              <a:rPr lang="pt-BR" sz="2800" b="1" dirty="0">
                <a:solidFill>
                  <a:schemeClr val="accent1"/>
                </a:solidFill>
              </a:rPr>
              <a:t>condições viáveis para que a </a:t>
            </a:r>
            <a:r>
              <a:rPr lang="pt-BR" sz="2800" b="1" i="1" u="sng" dirty="0">
                <a:solidFill>
                  <a:schemeClr val="accent1"/>
                </a:solidFill>
              </a:rPr>
              <a:t>comunicação</a:t>
            </a:r>
            <a:r>
              <a:rPr lang="pt-BR" sz="2800" b="1" dirty="0">
                <a:solidFill>
                  <a:schemeClr val="accent1"/>
                </a:solidFill>
              </a:rPr>
              <a:t> seja garantida a cada nova alteração é necessário entender </a:t>
            </a:r>
            <a:r>
              <a:rPr lang="pt-BR" sz="2800" b="1" dirty="0" smtClean="0">
                <a:solidFill>
                  <a:schemeClr val="accent1"/>
                </a:solidFill>
              </a:rPr>
              <a:t>o seu funcionamento;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5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Para os Sistemas Distribuídos, os fundamentos básicos da comunicação são similares aos das redes de acesso. Os </a:t>
            </a:r>
            <a:r>
              <a:rPr lang="pt-BR" sz="2800" b="1" i="1" u="sng" dirty="0">
                <a:solidFill>
                  <a:schemeClr val="accent1"/>
                </a:solidFill>
              </a:rPr>
              <a:t>Protocolos de comunicação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chemeClr val="accent1"/>
                </a:solidFill>
              </a:rPr>
              <a:t>das redes formam a base para qualquer sistema distribuído;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 analogia em adotar os modelos de camadas é essencial durante o planejamento e o projeto utilizando recursos dos modelos OSI e </a:t>
            </a:r>
            <a:r>
              <a:rPr lang="pt-BR" sz="2800" b="1" dirty="0" smtClean="0">
                <a:solidFill>
                  <a:schemeClr val="accent1"/>
                </a:solidFill>
              </a:rPr>
              <a:t>TCP/IP;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 orientação a conexão e não orientação a conexão também sintetizam o fluxo, gerenciamento, além de várias medidas </a:t>
            </a:r>
            <a:r>
              <a:rPr lang="pt-BR" sz="2800" b="1" dirty="0" smtClean="0">
                <a:solidFill>
                  <a:schemeClr val="accent1"/>
                </a:solidFill>
              </a:rPr>
              <a:t>que </a:t>
            </a:r>
            <a:r>
              <a:rPr lang="pt-BR" sz="2800" b="1" dirty="0">
                <a:solidFill>
                  <a:schemeClr val="accent1"/>
                </a:solidFill>
              </a:rPr>
              <a:t>devem ser analisadas para o uso de um </a:t>
            </a:r>
            <a:r>
              <a:rPr lang="pt-BR" sz="2800" b="1" dirty="0" smtClean="0">
                <a:solidFill>
                  <a:schemeClr val="accent1"/>
                </a:solidFill>
              </a:rPr>
              <a:t>Sistema Distribuídos - </a:t>
            </a:r>
            <a:r>
              <a:rPr lang="pt-BR" sz="2800" b="1" dirty="0">
                <a:solidFill>
                  <a:schemeClr val="accent1"/>
                </a:solidFill>
              </a:rPr>
              <a:t>segurança e disponibilidade</a:t>
            </a:r>
            <a:r>
              <a:rPr lang="pt-BR" sz="2800" b="1" dirty="0" smtClean="0">
                <a:solidFill>
                  <a:schemeClr val="accent1"/>
                </a:solidFill>
              </a:rPr>
              <a:t>;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6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Como o uso de protocolos de redes de acesso são inevitáveis, alguns outros protocolos mais específicos </a:t>
            </a:r>
            <a:r>
              <a:rPr lang="pt-BR" sz="2800" b="1" dirty="0" smtClean="0">
                <a:solidFill>
                  <a:schemeClr val="accent1"/>
                </a:solidFill>
              </a:rPr>
              <a:t>também são implementados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Os protocolos são os </a:t>
            </a:r>
            <a:r>
              <a:rPr lang="pt-BR" sz="2800" b="1" i="1" u="sng" dirty="0">
                <a:solidFill>
                  <a:schemeClr val="accent1"/>
                </a:solidFill>
              </a:rPr>
              <a:t>Protocolos de </a:t>
            </a:r>
            <a:r>
              <a:rPr lang="pt-BR" sz="2800" b="1" i="1" u="sng" dirty="0" err="1" smtClean="0">
                <a:solidFill>
                  <a:schemeClr val="accent1"/>
                </a:solidFill>
              </a:rPr>
              <a:t>Middlewware</a:t>
            </a:r>
            <a:r>
              <a:rPr lang="pt-BR" sz="2800" b="1" i="1" dirty="0" smtClean="0">
                <a:solidFill>
                  <a:schemeClr val="accent1"/>
                </a:solidFill>
              </a:rPr>
              <a:t>,</a:t>
            </a:r>
            <a:r>
              <a:rPr lang="pt-BR" sz="2800" b="1" dirty="0" smtClean="0">
                <a:solidFill>
                  <a:schemeClr val="accent1"/>
                </a:solidFill>
              </a:rPr>
              <a:t> responsáveis por </a:t>
            </a:r>
            <a:r>
              <a:rPr lang="pt-BR" sz="2800" b="1" dirty="0">
                <a:solidFill>
                  <a:schemeClr val="accent1"/>
                </a:solidFill>
              </a:rPr>
              <a:t>integram diversas funcionalidades </a:t>
            </a:r>
            <a:r>
              <a:rPr lang="pt-BR" sz="2800" b="1" dirty="0" smtClean="0">
                <a:solidFill>
                  <a:schemeClr val="accent1"/>
                </a:solidFill>
              </a:rPr>
              <a:t>que estejam implementadas nas interfaces;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São exemplos o </a:t>
            </a:r>
            <a:r>
              <a:rPr lang="pt-BR" sz="2800" b="1" dirty="0">
                <a:solidFill>
                  <a:schemeClr val="accent1"/>
                </a:solidFill>
              </a:rPr>
              <a:t>protocolo de comprometimento, o protocolo de autenticação, o protocolo de autorização e o protocolo de bloqueios;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Apenas lembrando, que o middleware está veiculado à camada de aplicação das redes de acesso;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8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Um </a:t>
            </a:r>
            <a:r>
              <a:rPr lang="pt-BR" sz="2800" b="1" dirty="0">
                <a:solidFill>
                  <a:schemeClr val="accent1"/>
                </a:solidFill>
              </a:rPr>
              <a:t>protocolo, caso seja necessário, pode ser utilizado em mais de uma camada ao mesmo tempo, de maneira que a identificação seja única para os demais </a:t>
            </a:r>
            <a:r>
              <a:rPr lang="pt-BR" sz="2800" b="1" dirty="0" smtClean="0">
                <a:solidFill>
                  <a:schemeClr val="accent1"/>
                </a:solidFill>
              </a:rPr>
              <a:t>protocolos;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Fazendo um breve comparativo com o modelo OSI/ISO, </a:t>
            </a:r>
            <a:r>
              <a:rPr lang="pt-BR" sz="2800" b="1" dirty="0" smtClean="0">
                <a:solidFill>
                  <a:schemeClr val="accent1"/>
                </a:solidFill>
              </a:rPr>
              <a:t>a </a:t>
            </a:r>
            <a:r>
              <a:rPr lang="pt-BR" sz="2800" b="1" dirty="0">
                <a:solidFill>
                  <a:schemeClr val="accent1"/>
                </a:solidFill>
              </a:rPr>
              <a:t>comunicação de massa em rede abstrai o que pode-se chamar se </a:t>
            </a:r>
            <a:r>
              <a:rPr lang="pt-BR" sz="2800" b="1" i="1" u="sng" dirty="0" smtClean="0">
                <a:solidFill>
                  <a:schemeClr val="accent1"/>
                </a:solidFill>
              </a:rPr>
              <a:t>tipificação</a:t>
            </a:r>
            <a:r>
              <a:rPr lang="pt-BR" sz="2800" b="1" dirty="0" smtClean="0">
                <a:solidFill>
                  <a:schemeClr val="accent1"/>
                </a:solidFill>
              </a:rPr>
              <a:t>;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A camada original da rede é </a:t>
            </a:r>
            <a:r>
              <a:rPr lang="pt-BR" sz="2800" b="1" i="1" u="sng" dirty="0" smtClean="0">
                <a:solidFill>
                  <a:schemeClr val="accent1"/>
                </a:solidFill>
              </a:rPr>
              <a:t>tomada</a:t>
            </a:r>
            <a:r>
              <a:rPr lang="pt-BR" sz="2800" b="1" dirty="0" smtClean="0">
                <a:solidFill>
                  <a:schemeClr val="accent1"/>
                </a:solidFill>
              </a:rPr>
              <a:t> </a:t>
            </a:r>
            <a:r>
              <a:rPr lang="pt-BR" sz="2800" b="1" dirty="0">
                <a:solidFill>
                  <a:schemeClr val="accent1"/>
                </a:solidFill>
              </a:rPr>
              <a:t>mas sem ausentar suas funcionalidades originais. As camadas de sessão e apresentação por possuírem </a:t>
            </a:r>
            <a:r>
              <a:rPr lang="pt-BR" sz="2800" b="1" dirty="0" smtClean="0">
                <a:solidFill>
                  <a:schemeClr val="accent1"/>
                </a:solidFill>
              </a:rPr>
              <a:t>espaço </a:t>
            </a:r>
            <a:r>
              <a:rPr lang="pt-BR" sz="2800" b="1" dirty="0">
                <a:solidFill>
                  <a:schemeClr val="accent1"/>
                </a:solidFill>
              </a:rPr>
              <a:t>para receberem os protocolos são renomeadas para </a:t>
            </a:r>
            <a:r>
              <a:rPr lang="pt-BR" sz="2800" b="1" dirty="0" smtClean="0">
                <a:solidFill>
                  <a:schemeClr val="accent1"/>
                </a:solidFill>
              </a:rPr>
              <a:t>o </a:t>
            </a:r>
            <a:r>
              <a:rPr lang="pt-BR" sz="2800" b="1" i="1" u="sng" dirty="0" smtClean="0">
                <a:solidFill>
                  <a:schemeClr val="accent1"/>
                </a:solidFill>
              </a:rPr>
              <a:t>Protocolo </a:t>
            </a:r>
            <a:r>
              <a:rPr lang="pt-BR" sz="2800" b="1" i="1" u="sng" dirty="0">
                <a:solidFill>
                  <a:schemeClr val="accent1"/>
                </a:solidFill>
              </a:rPr>
              <a:t>de Middleware</a:t>
            </a:r>
            <a:r>
              <a:rPr lang="pt-BR" sz="2800" b="1" dirty="0">
                <a:solidFill>
                  <a:schemeClr val="accent1"/>
                </a:solidFill>
              </a:rPr>
              <a:t>;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6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endParaRPr lang="pt-BR" sz="2000" b="1" dirty="0" smtClean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 smtClean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 smtClean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 smtClean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 smtClean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 smtClean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 smtClean="0">
              <a:solidFill>
                <a:schemeClr val="accent1"/>
              </a:solidFill>
            </a:endParaRPr>
          </a:p>
          <a:p>
            <a:pPr algn="just">
              <a:defRPr/>
            </a:pPr>
            <a:endParaRPr lang="pt-BR" sz="20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000" b="1" dirty="0" smtClean="0">
                <a:solidFill>
                  <a:schemeClr val="accent1"/>
                </a:solidFill>
              </a:rPr>
              <a:t>Implementação dos protocolos de middleware na no modelo OSI/ISO;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pic>
        <p:nvPicPr>
          <p:cNvPr id="5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83452"/>
            <a:ext cx="5616103" cy="457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4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Como observado na figura, o middleware está </a:t>
            </a:r>
            <a:r>
              <a:rPr lang="pt-BR" sz="2800" b="1" dirty="0" smtClean="0">
                <a:solidFill>
                  <a:schemeClr val="accent1"/>
                </a:solidFill>
              </a:rPr>
              <a:t>entre </a:t>
            </a:r>
            <a:r>
              <a:rPr lang="pt-BR" sz="2800" b="1" dirty="0">
                <a:solidFill>
                  <a:schemeClr val="accent1"/>
                </a:solidFill>
              </a:rPr>
              <a:t>as camadas, e em certo ponto, </a:t>
            </a:r>
            <a:r>
              <a:rPr lang="pt-BR" sz="2800" b="1" dirty="0" smtClean="0">
                <a:solidFill>
                  <a:schemeClr val="accent1"/>
                </a:solidFill>
              </a:rPr>
              <a:t>dentro </a:t>
            </a:r>
            <a:r>
              <a:rPr lang="pt-BR" sz="2800" b="1" dirty="0">
                <a:solidFill>
                  <a:schemeClr val="accent1"/>
                </a:solidFill>
              </a:rPr>
              <a:t>delas. Este fator é decisivo para identificar o tipo de comunicação que deve ser estabelecida no </a:t>
            </a:r>
            <a:r>
              <a:rPr lang="pt-BR" sz="2800" b="1" dirty="0" smtClean="0">
                <a:solidFill>
                  <a:schemeClr val="accent1"/>
                </a:solidFill>
              </a:rPr>
              <a:t>Sistema Distribuído </a:t>
            </a:r>
            <a:r>
              <a:rPr lang="pt-BR" sz="2800" b="1" dirty="0">
                <a:solidFill>
                  <a:schemeClr val="accent1"/>
                </a:solidFill>
              </a:rPr>
              <a:t>de acordo com cada recurso;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Os principais tipos de comunicação, classificados para implementar recursos concorrentes são: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chemeClr val="accent1"/>
                </a:solidFill>
              </a:rPr>
              <a:t>Comunicação Persistente;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chemeClr val="accent1"/>
                </a:solidFill>
              </a:rPr>
              <a:t>Comunicação Transiente;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chemeClr val="accent1"/>
                </a:solidFill>
              </a:rPr>
              <a:t>Comunicação Síncrona;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chemeClr val="accent1"/>
                </a:solidFill>
              </a:rPr>
              <a:t>Comunicação Assíncrona;</a:t>
            </a:r>
          </a:p>
          <a:p>
            <a:pPr algn="just">
              <a:defRPr/>
            </a:pP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2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 smtClean="0">
                <a:solidFill>
                  <a:srgbClr val="7030A0"/>
                </a:solidFill>
              </a:rPr>
              <a:t>Processos distribuídos</a:t>
            </a:r>
            <a:endParaRPr lang="pt-BR" sz="3000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6467"/>
            <a:ext cx="8229600" cy="481180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Com uma </a:t>
            </a:r>
            <a:r>
              <a:rPr lang="pt-BR" sz="2800" b="1" i="1" u="sng" dirty="0">
                <a:solidFill>
                  <a:schemeClr val="accent1"/>
                </a:solidFill>
              </a:rPr>
              <a:t>comunicação persistente</a:t>
            </a:r>
            <a:r>
              <a:rPr lang="pt-BR" sz="2800" b="1" dirty="0">
                <a:solidFill>
                  <a:schemeClr val="accent1"/>
                </a:solidFill>
              </a:rPr>
              <a:t>, uma mensagem </a:t>
            </a:r>
            <a:r>
              <a:rPr lang="pt-BR" sz="2800" b="1" dirty="0" smtClean="0">
                <a:solidFill>
                  <a:schemeClr val="accent1"/>
                </a:solidFill>
              </a:rPr>
              <a:t>é </a:t>
            </a:r>
            <a:r>
              <a:rPr lang="pt-BR" sz="2800" b="1" dirty="0">
                <a:solidFill>
                  <a:schemeClr val="accent1"/>
                </a:solidFill>
              </a:rPr>
              <a:t>armazenada pelo middleware de comunicação </a:t>
            </a:r>
            <a:r>
              <a:rPr lang="pt-BR" sz="2800" b="1" dirty="0" smtClean="0">
                <a:solidFill>
                  <a:schemeClr val="accent1"/>
                </a:solidFill>
              </a:rPr>
              <a:t>[protocolo] </a:t>
            </a:r>
            <a:r>
              <a:rPr lang="pt-BR" sz="2800" b="1" dirty="0">
                <a:solidFill>
                  <a:schemeClr val="accent1"/>
                </a:solidFill>
              </a:rPr>
              <a:t>durante o tempo que for </a:t>
            </a:r>
            <a:r>
              <a:rPr lang="pt-BR" sz="2800" b="1" dirty="0" smtClean="0">
                <a:solidFill>
                  <a:schemeClr val="accent1"/>
                </a:solidFill>
              </a:rPr>
              <a:t>necessário; </a:t>
            </a:r>
            <a:endParaRPr lang="pt-BR" sz="2800" b="1" dirty="0">
              <a:solidFill>
                <a:schemeClr val="accent1"/>
              </a:solidFill>
            </a:endParaRPr>
          </a:p>
          <a:p>
            <a:pPr algn="just">
              <a:defRPr/>
            </a:pPr>
            <a:r>
              <a:rPr lang="pt-BR" sz="2800" b="1" dirty="0" smtClean="0">
                <a:solidFill>
                  <a:schemeClr val="accent1"/>
                </a:solidFill>
              </a:rPr>
              <a:t>O </a:t>
            </a:r>
            <a:r>
              <a:rPr lang="pt-BR" sz="2800" b="1" dirty="0">
                <a:solidFill>
                  <a:schemeClr val="accent1"/>
                </a:solidFill>
              </a:rPr>
              <a:t>middleware </a:t>
            </a:r>
            <a:r>
              <a:rPr lang="pt-BR" sz="2800" b="1" dirty="0" smtClean="0">
                <a:solidFill>
                  <a:schemeClr val="accent1"/>
                </a:solidFill>
              </a:rPr>
              <a:t>armazena </a:t>
            </a:r>
            <a:r>
              <a:rPr lang="pt-BR" sz="2800" b="1" dirty="0">
                <a:solidFill>
                  <a:schemeClr val="accent1"/>
                </a:solidFill>
              </a:rPr>
              <a:t>a mensagem </a:t>
            </a:r>
            <a:r>
              <a:rPr lang="pt-BR" sz="2800" b="1" dirty="0" smtClean="0">
                <a:solidFill>
                  <a:schemeClr val="accent1"/>
                </a:solidFill>
              </a:rPr>
              <a:t>de </a:t>
            </a:r>
            <a:r>
              <a:rPr lang="pt-BR" sz="2800" b="1" dirty="0">
                <a:solidFill>
                  <a:schemeClr val="accent1"/>
                </a:solidFill>
              </a:rPr>
              <a:t>um ou vários </a:t>
            </a:r>
            <a:r>
              <a:rPr lang="pt-BR" sz="2800" b="1" dirty="0" smtClean="0">
                <a:solidFill>
                  <a:schemeClr val="accent1"/>
                </a:solidFill>
              </a:rPr>
              <a:t>recursos, </a:t>
            </a:r>
            <a:r>
              <a:rPr lang="pt-BR" sz="2800" b="1" dirty="0">
                <a:solidFill>
                  <a:schemeClr val="accent1"/>
                </a:solidFill>
              </a:rPr>
              <a:t>não sendo necessário que a aplicação remetente esteja em execução no momento que a mensagem é apresentada;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accent1"/>
                </a:solidFill>
              </a:rPr>
              <a:t>Se compararmos com a </a:t>
            </a:r>
            <a:r>
              <a:rPr lang="pt-BR" sz="2800" b="1" i="1" u="sng" dirty="0">
                <a:solidFill>
                  <a:schemeClr val="accent1"/>
                </a:solidFill>
              </a:rPr>
              <a:t>comunicação transiente</a:t>
            </a:r>
            <a:r>
              <a:rPr lang="pt-BR" sz="2800" b="1" dirty="0">
                <a:solidFill>
                  <a:schemeClr val="accent1"/>
                </a:solidFill>
              </a:rPr>
              <a:t>, uma mensagem é armazenada pelo sistema de comunicação somente durante o tempo em que a aplicação remetente e a aplicação receptora estiverem executando;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4664"/>
            <a:ext cx="2238409" cy="9787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D059-D66E-4857-AFFF-6CAE3320679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1604</Words>
  <Application>Microsoft Office PowerPoint</Application>
  <PresentationFormat>Apresentação na tela (4:3)</PresentationFormat>
  <Paragraphs>149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Processos distribuídos</vt:lpstr>
      <vt:lpstr>Próxima Aula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V. L. Souza</dc:creator>
  <cp:lastModifiedBy>clovis</cp:lastModifiedBy>
  <cp:revision>356</cp:revision>
  <cp:lastPrinted>2019-09-18T13:00:17Z</cp:lastPrinted>
  <dcterms:created xsi:type="dcterms:W3CDTF">2013-02-01T17:32:04Z</dcterms:created>
  <dcterms:modified xsi:type="dcterms:W3CDTF">2019-09-18T13:10:58Z</dcterms:modified>
</cp:coreProperties>
</file>