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2" r:id="rId5"/>
    <p:sldId id="269" r:id="rId6"/>
    <p:sldId id="264" r:id="rId7"/>
    <p:sldId id="270" r:id="rId8"/>
    <p:sldId id="268" r:id="rId9"/>
    <p:sldId id="265" r:id="rId10"/>
    <p:sldId id="271" r:id="rId11"/>
    <p:sldId id="266"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250"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69D0-F0FA-411B-8782-BCD47195E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5964D4-46C2-4E9A-B2FB-DC0241F95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FA9754-26F3-4171-AE41-157C7D010FB9}"/>
              </a:ext>
            </a:extLst>
          </p:cNvPr>
          <p:cNvSpPr>
            <a:spLocks noGrp="1"/>
          </p:cNvSpPr>
          <p:nvPr>
            <p:ph type="dt" sz="half" idx="10"/>
          </p:nvPr>
        </p:nvSpPr>
        <p:spPr/>
        <p:txBody>
          <a:bodyPr/>
          <a:lstStyle/>
          <a:p>
            <a:fld id="{58F0767C-885B-4145-A85E-D70D2013DD91}" type="datetimeFigureOut">
              <a:rPr lang="en-IN" smtClean="0"/>
              <a:t>26-10-2022</a:t>
            </a:fld>
            <a:endParaRPr lang="en-IN"/>
          </a:p>
        </p:txBody>
      </p:sp>
      <p:sp>
        <p:nvSpPr>
          <p:cNvPr id="5" name="Footer Placeholder 4">
            <a:extLst>
              <a:ext uri="{FF2B5EF4-FFF2-40B4-BE49-F238E27FC236}">
                <a16:creationId xmlns:a16="http://schemas.microsoft.com/office/drawing/2014/main" id="{15BBF5C1-C8AF-47EA-9294-DD6300E63D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DD68E-BC52-4F54-B412-49544C2961E5}"/>
              </a:ext>
            </a:extLst>
          </p:cNvPr>
          <p:cNvSpPr>
            <a:spLocks noGrp="1"/>
          </p:cNvSpPr>
          <p:nvPr>
            <p:ph type="sldNum" sz="quarter" idx="12"/>
          </p:nvPr>
        </p:nvSpPr>
        <p:spPr/>
        <p:txBody>
          <a:bodyPr/>
          <a:lstStyle/>
          <a:p>
            <a:fld id="{DD18932C-F704-48E1-8D72-597701A5DF83}" type="slidenum">
              <a:rPr lang="en-IN" smtClean="0"/>
              <a:t>‹#›</a:t>
            </a:fld>
            <a:endParaRPr lang="en-IN"/>
          </a:p>
        </p:txBody>
      </p:sp>
    </p:spTree>
    <p:extLst>
      <p:ext uri="{BB962C8B-B14F-4D97-AF65-F5344CB8AC3E}">
        <p14:creationId xmlns:p14="http://schemas.microsoft.com/office/powerpoint/2010/main" val="352005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9691-9564-4DA7-9DBD-8A3CD8A2B7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EE23C9-D5A2-4390-B178-EC65A445BD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8666DE-EAC0-454F-A92E-0A6C981E0EBB}"/>
              </a:ext>
            </a:extLst>
          </p:cNvPr>
          <p:cNvSpPr>
            <a:spLocks noGrp="1"/>
          </p:cNvSpPr>
          <p:nvPr>
            <p:ph type="dt" sz="half" idx="10"/>
          </p:nvPr>
        </p:nvSpPr>
        <p:spPr/>
        <p:txBody>
          <a:bodyPr/>
          <a:lstStyle/>
          <a:p>
            <a:fld id="{58F0767C-885B-4145-A85E-D70D2013DD91}" type="datetimeFigureOut">
              <a:rPr lang="en-IN" smtClean="0"/>
              <a:t>26-10-2022</a:t>
            </a:fld>
            <a:endParaRPr lang="en-IN"/>
          </a:p>
        </p:txBody>
      </p:sp>
      <p:sp>
        <p:nvSpPr>
          <p:cNvPr id="5" name="Footer Placeholder 4">
            <a:extLst>
              <a:ext uri="{FF2B5EF4-FFF2-40B4-BE49-F238E27FC236}">
                <a16:creationId xmlns:a16="http://schemas.microsoft.com/office/drawing/2014/main" id="{4741EBC6-752D-42CE-9178-530E4B5B9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946D5-BC16-49E1-AB26-945C895D426C}"/>
              </a:ext>
            </a:extLst>
          </p:cNvPr>
          <p:cNvSpPr>
            <a:spLocks noGrp="1"/>
          </p:cNvSpPr>
          <p:nvPr>
            <p:ph type="sldNum" sz="quarter" idx="12"/>
          </p:nvPr>
        </p:nvSpPr>
        <p:spPr/>
        <p:txBody>
          <a:bodyPr/>
          <a:lstStyle/>
          <a:p>
            <a:fld id="{DD18932C-F704-48E1-8D72-597701A5DF83}" type="slidenum">
              <a:rPr lang="en-IN" smtClean="0"/>
              <a:t>‹#›</a:t>
            </a:fld>
            <a:endParaRPr lang="en-IN"/>
          </a:p>
        </p:txBody>
      </p:sp>
    </p:spTree>
    <p:extLst>
      <p:ext uri="{BB962C8B-B14F-4D97-AF65-F5344CB8AC3E}">
        <p14:creationId xmlns:p14="http://schemas.microsoft.com/office/powerpoint/2010/main" val="1464732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4C3DFE-2A20-452A-8AE2-D275039377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09EF36-A242-49B4-8170-AB8B58E94C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AA66D-B63D-425D-8CCD-686F52CB3D9D}"/>
              </a:ext>
            </a:extLst>
          </p:cNvPr>
          <p:cNvSpPr>
            <a:spLocks noGrp="1"/>
          </p:cNvSpPr>
          <p:nvPr>
            <p:ph type="dt" sz="half" idx="10"/>
          </p:nvPr>
        </p:nvSpPr>
        <p:spPr/>
        <p:txBody>
          <a:bodyPr/>
          <a:lstStyle/>
          <a:p>
            <a:fld id="{58F0767C-885B-4145-A85E-D70D2013DD91}" type="datetimeFigureOut">
              <a:rPr lang="en-IN" smtClean="0"/>
              <a:t>26-10-2022</a:t>
            </a:fld>
            <a:endParaRPr lang="en-IN"/>
          </a:p>
        </p:txBody>
      </p:sp>
      <p:sp>
        <p:nvSpPr>
          <p:cNvPr id="5" name="Footer Placeholder 4">
            <a:extLst>
              <a:ext uri="{FF2B5EF4-FFF2-40B4-BE49-F238E27FC236}">
                <a16:creationId xmlns:a16="http://schemas.microsoft.com/office/drawing/2014/main" id="{1170B6F8-6575-4470-A161-E7C0D893AE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B11DC-1DD8-47C9-96E4-AB8BDFAA7CE1}"/>
              </a:ext>
            </a:extLst>
          </p:cNvPr>
          <p:cNvSpPr>
            <a:spLocks noGrp="1"/>
          </p:cNvSpPr>
          <p:nvPr>
            <p:ph type="sldNum" sz="quarter" idx="12"/>
          </p:nvPr>
        </p:nvSpPr>
        <p:spPr/>
        <p:txBody>
          <a:bodyPr/>
          <a:lstStyle/>
          <a:p>
            <a:fld id="{DD18932C-F704-48E1-8D72-597701A5DF83}" type="slidenum">
              <a:rPr lang="en-IN" smtClean="0"/>
              <a:t>‹#›</a:t>
            </a:fld>
            <a:endParaRPr lang="en-IN"/>
          </a:p>
        </p:txBody>
      </p:sp>
    </p:spTree>
    <p:extLst>
      <p:ext uri="{BB962C8B-B14F-4D97-AF65-F5344CB8AC3E}">
        <p14:creationId xmlns:p14="http://schemas.microsoft.com/office/powerpoint/2010/main" val="273936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A734-5DE1-41F4-A29D-D8504DA4A7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2A9B7A-5ABE-44B8-907F-76E95A151B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AB8780-3457-4E35-BF0B-EF880A8E678D}"/>
              </a:ext>
            </a:extLst>
          </p:cNvPr>
          <p:cNvSpPr>
            <a:spLocks noGrp="1"/>
          </p:cNvSpPr>
          <p:nvPr>
            <p:ph type="dt" sz="half" idx="10"/>
          </p:nvPr>
        </p:nvSpPr>
        <p:spPr/>
        <p:txBody>
          <a:bodyPr/>
          <a:lstStyle/>
          <a:p>
            <a:fld id="{58F0767C-885B-4145-A85E-D70D2013DD91}" type="datetimeFigureOut">
              <a:rPr lang="en-IN" smtClean="0"/>
              <a:t>26-10-2022</a:t>
            </a:fld>
            <a:endParaRPr lang="en-IN"/>
          </a:p>
        </p:txBody>
      </p:sp>
      <p:sp>
        <p:nvSpPr>
          <p:cNvPr id="5" name="Footer Placeholder 4">
            <a:extLst>
              <a:ext uri="{FF2B5EF4-FFF2-40B4-BE49-F238E27FC236}">
                <a16:creationId xmlns:a16="http://schemas.microsoft.com/office/drawing/2014/main" id="{F0529315-C06A-4802-9241-9833340BD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6EE700-3C18-42E3-AA20-C2817229C099}"/>
              </a:ext>
            </a:extLst>
          </p:cNvPr>
          <p:cNvSpPr>
            <a:spLocks noGrp="1"/>
          </p:cNvSpPr>
          <p:nvPr>
            <p:ph type="sldNum" sz="quarter" idx="12"/>
          </p:nvPr>
        </p:nvSpPr>
        <p:spPr/>
        <p:txBody>
          <a:bodyPr/>
          <a:lstStyle/>
          <a:p>
            <a:fld id="{DD18932C-F704-48E1-8D72-597701A5DF83}" type="slidenum">
              <a:rPr lang="en-IN" smtClean="0"/>
              <a:t>‹#›</a:t>
            </a:fld>
            <a:endParaRPr lang="en-IN"/>
          </a:p>
        </p:txBody>
      </p:sp>
    </p:spTree>
    <p:extLst>
      <p:ext uri="{BB962C8B-B14F-4D97-AF65-F5344CB8AC3E}">
        <p14:creationId xmlns:p14="http://schemas.microsoft.com/office/powerpoint/2010/main" val="145986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639B-0236-46F2-9B0F-69664AFFFB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018A55-9DD3-49B3-B821-020D3CE0A3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8D5FB5-B0A5-493F-A03E-76AAEFB8B229}"/>
              </a:ext>
            </a:extLst>
          </p:cNvPr>
          <p:cNvSpPr>
            <a:spLocks noGrp="1"/>
          </p:cNvSpPr>
          <p:nvPr>
            <p:ph type="dt" sz="half" idx="10"/>
          </p:nvPr>
        </p:nvSpPr>
        <p:spPr/>
        <p:txBody>
          <a:bodyPr/>
          <a:lstStyle/>
          <a:p>
            <a:fld id="{58F0767C-885B-4145-A85E-D70D2013DD91}" type="datetimeFigureOut">
              <a:rPr lang="en-IN" smtClean="0"/>
              <a:t>26-10-2022</a:t>
            </a:fld>
            <a:endParaRPr lang="en-IN"/>
          </a:p>
        </p:txBody>
      </p:sp>
      <p:sp>
        <p:nvSpPr>
          <p:cNvPr id="5" name="Footer Placeholder 4">
            <a:extLst>
              <a:ext uri="{FF2B5EF4-FFF2-40B4-BE49-F238E27FC236}">
                <a16:creationId xmlns:a16="http://schemas.microsoft.com/office/drawing/2014/main" id="{0C11F303-7566-44D5-8D6B-904D49BD6B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45065-712E-4B05-BD25-CA4D30BAC871}"/>
              </a:ext>
            </a:extLst>
          </p:cNvPr>
          <p:cNvSpPr>
            <a:spLocks noGrp="1"/>
          </p:cNvSpPr>
          <p:nvPr>
            <p:ph type="sldNum" sz="quarter" idx="12"/>
          </p:nvPr>
        </p:nvSpPr>
        <p:spPr/>
        <p:txBody>
          <a:bodyPr/>
          <a:lstStyle/>
          <a:p>
            <a:fld id="{DD18932C-F704-48E1-8D72-597701A5DF83}" type="slidenum">
              <a:rPr lang="en-IN" smtClean="0"/>
              <a:t>‹#›</a:t>
            </a:fld>
            <a:endParaRPr lang="en-IN"/>
          </a:p>
        </p:txBody>
      </p:sp>
    </p:spTree>
    <p:extLst>
      <p:ext uri="{BB962C8B-B14F-4D97-AF65-F5344CB8AC3E}">
        <p14:creationId xmlns:p14="http://schemas.microsoft.com/office/powerpoint/2010/main" val="238975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2F38-1DD1-4AED-9E02-7C9DCDA9EA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D8E8B0-D879-4DB1-8F4E-5022B30D17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FB1A39-8736-47AF-BEEC-864B092F123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34D8E9-1B2B-401B-B75D-5C6C0FE85151}"/>
              </a:ext>
            </a:extLst>
          </p:cNvPr>
          <p:cNvSpPr>
            <a:spLocks noGrp="1"/>
          </p:cNvSpPr>
          <p:nvPr>
            <p:ph type="dt" sz="half" idx="10"/>
          </p:nvPr>
        </p:nvSpPr>
        <p:spPr/>
        <p:txBody>
          <a:bodyPr/>
          <a:lstStyle/>
          <a:p>
            <a:fld id="{58F0767C-885B-4145-A85E-D70D2013DD91}" type="datetimeFigureOut">
              <a:rPr lang="en-IN" smtClean="0"/>
              <a:t>26-10-2022</a:t>
            </a:fld>
            <a:endParaRPr lang="en-IN"/>
          </a:p>
        </p:txBody>
      </p:sp>
      <p:sp>
        <p:nvSpPr>
          <p:cNvPr id="6" name="Footer Placeholder 5">
            <a:extLst>
              <a:ext uri="{FF2B5EF4-FFF2-40B4-BE49-F238E27FC236}">
                <a16:creationId xmlns:a16="http://schemas.microsoft.com/office/drawing/2014/main" id="{62EE30DB-DDCA-4C1C-B318-DE5149C5AB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FF2A1E-7446-4204-ABDA-04B53076D6D4}"/>
              </a:ext>
            </a:extLst>
          </p:cNvPr>
          <p:cNvSpPr>
            <a:spLocks noGrp="1"/>
          </p:cNvSpPr>
          <p:nvPr>
            <p:ph type="sldNum" sz="quarter" idx="12"/>
          </p:nvPr>
        </p:nvSpPr>
        <p:spPr/>
        <p:txBody>
          <a:bodyPr/>
          <a:lstStyle/>
          <a:p>
            <a:fld id="{DD18932C-F704-48E1-8D72-597701A5DF83}" type="slidenum">
              <a:rPr lang="en-IN" smtClean="0"/>
              <a:t>‹#›</a:t>
            </a:fld>
            <a:endParaRPr lang="en-IN"/>
          </a:p>
        </p:txBody>
      </p:sp>
    </p:spTree>
    <p:extLst>
      <p:ext uri="{BB962C8B-B14F-4D97-AF65-F5344CB8AC3E}">
        <p14:creationId xmlns:p14="http://schemas.microsoft.com/office/powerpoint/2010/main" val="172332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4DA0-D925-4102-B332-DEAB1957A8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C82BED-FE84-44BA-96E8-F6792A2DE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899122-6744-4EB2-8A41-B7B3B9F833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24ED98-A6DC-4027-B917-331D58766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17D616-5FB1-41B7-86A3-8DB2B0E948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DDA10A-6DCA-413E-BB64-FCEBEE068B7F}"/>
              </a:ext>
            </a:extLst>
          </p:cNvPr>
          <p:cNvSpPr>
            <a:spLocks noGrp="1"/>
          </p:cNvSpPr>
          <p:nvPr>
            <p:ph type="dt" sz="half" idx="10"/>
          </p:nvPr>
        </p:nvSpPr>
        <p:spPr/>
        <p:txBody>
          <a:bodyPr/>
          <a:lstStyle/>
          <a:p>
            <a:fld id="{58F0767C-885B-4145-A85E-D70D2013DD91}" type="datetimeFigureOut">
              <a:rPr lang="en-IN" smtClean="0"/>
              <a:t>26-10-2022</a:t>
            </a:fld>
            <a:endParaRPr lang="en-IN"/>
          </a:p>
        </p:txBody>
      </p:sp>
      <p:sp>
        <p:nvSpPr>
          <p:cNvPr id="8" name="Footer Placeholder 7">
            <a:extLst>
              <a:ext uri="{FF2B5EF4-FFF2-40B4-BE49-F238E27FC236}">
                <a16:creationId xmlns:a16="http://schemas.microsoft.com/office/drawing/2014/main" id="{C79700D3-F470-465A-B8DE-5A03197B48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337600-4D04-4702-9F2F-97504A1C1728}"/>
              </a:ext>
            </a:extLst>
          </p:cNvPr>
          <p:cNvSpPr>
            <a:spLocks noGrp="1"/>
          </p:cNvSpPr>
          <p:nvPr>
            <p:ph type="sldNum" sz="quarter" idx="12"/>
          </p:nvPr>
        </p:nvSpPr>
        <p:spPr/>
        <p:txBody>
          <a:bodyPr/>
          <a:lstStyle/>
          <a:p>
            <a:fld id="{DD18932C-F704-48E1-8D72-597701A5DF83}" type="slidenum">
              <a:rPr lang="en-IN" smtClean="0"/>
              <a:t>‹#›</a:t>
            </a:fld>
            <a:endParaRPr lang="en-IN"/>
          </a:p>
        </p:txBody>
      </p:sp>
    </p:spTree>
    <p:extLst>
      <p:ext uri="{BB962C8B-B14F-4D97-AF65-F5344CB8AC3E}">
        <p14:creationId xmlns:p14="http://schemas.microsoft.com/office/powerpoint/2010/main" val="143671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430-55B4-48E4-9EE0-AF4137658D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7A1A81-35B9-433B-9A5F-69B8C2AEF451}"/>
              </a:ext>
            </a:extLst>
          </p:cNvPr>
          <p:cNvSpPr>
            <a:spLocks noGrp="1"/>
          </p:cNvSpPr>
          <p:nvPr>
            <p:ph type="dt" sz="half" idx="10"/>
          </p:nvPr>
        </p:nvSpPr>
        <p:spPr/>
        <p:txBody>
          <a:bodyPr/>
          <a:lstStyle/>
          <a:p>
            <a:fld id="{58F0767C-885B-4145-A85E-D70D2013DD91}" type="datetimeFigureOut">
              <a:rPr lang="en-IN" smtClean="0"/>
              <a:t>26-10-2022</a:t>
            </a:fld>
            <a:endParaRPr lang="en-IN"/>
          </a:p>
        </p:txBody>
      </p:sp>
      <p:sp>
        <p:nvSpPr>
          <p:cNvPr id="4" name="Footer Placeholder 3">
            <a:extLst>
              <a:ext uri="{FF2B5EF4-FFF2-40B4-BE49-F238E27FC236}">
                <a16:creationId xmlns:a16="http://schemas.microsoft.com/office/drawing/2014/main" id="{6CF66433-32C9-4FEC-8CE7-E90BB4323D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72EE4A-3D5C-43BA-9E01-AC8D53E39867}"/>
              </a:ext>
            </a:extLst>
          </p:cNvPr>
          <p:cNvSpPr>
            <a:spLocks noGrp="1"/>
          </p:cNvSpPr>
          <p:nvPr>
            <p:ph type="sldNum" sz="quarter" idx="12"/>
          </p:nvPr>
        </p:nvSpPr>
        <p:spPr/>
        <p:txBody>
          <a:bodyPr/>
          <a:lstStyle/>
          <a:p>
            <a:fld id="{DD18932C-F704-48E1-8D72-597701A5DF83}" type="slidenum">
              <a:rPr lang="en-IN" smtClean="0"/>
              <a:t>‹#›</a:t>
            </a:fld>
            <a:endParaRPr lang="en-IN"/>
          </a:p>
        </p:txBody>
      </p:sp>
    </p:spTree>
    <p:extLst>
      <p:ext uri="{BB962C8B-B14F-4D97-AF65-F5344CB8AC3E}">
        <p14:creationId xmlns:p14="http://schemas.microsoft.com/office/powerpoint/2010/main" val="272737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CEA4B-C107-4429-BF93-6421612CF52E}"/>
              </a:ext>
            </a:extLst>
          </p:cNvPr>
          <p:cNvSpPr>
            <a:spLocks noGrp="1"/>
          </p:cNvSpPr>
          <p:nvPr>
            <p:ph type="dt" sz="half" idx="10"/>
          </p:nvPr>
        </p:nvSpPr>
        <p:spPr/>
        <p:txBody>
          <a:bodyPr/>
          <a:lstStyle/>
          <a:p>
            <a:fld id="{58F0767C-885B-4145-A85E-D70D2013DD91}" type="datetimeFigureOut">
              <a:rPr lang="en-IN" smtClean="0"/>
              <a:t>26-10-2022</a:t>
            </a:fld>
            <a:endParaRPr lang="en-IN"/>
          </a:p>
        </p:txBody>
      </p:sp>
      <p:sp>
        <p:nvSpPr>
          <p:cNvPr id="3" name="Footer Placeholder 2">
            <a:extLst>
              <a:ext uri="{FF2B5EF4-FFF2-40B4-BE49-F238E27FC236}">
                <a16:creationId xmlns:a16="http://schemas.microsoft.com/office/drawing/2014/main" id="{7BCB8E96-FAC9-48C2-87DE-80255DF0A1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7192BE-A94F-4495-99AA-EE378FCC2A61}"/>
              </a:ext>
            </a:extLst>
          </p:cNvPr>
          <p:cNvSpPr>
            <a:spLocks noGrp="1"/>
          </p:cNvSpPr>
          <p:nvPr>
            <p:ph type="sldNum" sz="quarter" idx="12"/>
          </p:nvPr>
        </p:nvSpPr>
        <p:spPr/>
        <p:txBody>
          <a:bodyPr/>
          <a:lstStyle/>
          <a:p>
            <a:fld id="{DD18932C-F704-48E1-8D72-597701A5DF83}" type="slidenum">
              <a:rPr lang="en-IN" smtClean="0"/>
              <a:t>‹#›</a:t>
            </a:fld>
            <a:endParaRPr lang="en-IN"/>
          </a:p>
        </p:txBody>
      </p:sp>
    </p:spTree>
    <p:extLst>
      <p:ext uri="{BB962C8B-B14F-4D97-AF65-F5344CB8AC3E}">
        <p14:creationId xmlns:p14="http://schemas.microsoft.com/office/powerpoint/2010/main" val="60904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4E65-6FD0-4BDC-800C-DC81FF7328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529D0B-24BE-462A-AD9A-3D0F388F3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AC8008-065E-46F3-A218-E7158225C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2CB217-10BA-4371-ADFE-5E4195C77D87}"/>
              </a:ext>
            </a:extLst>
          </p:cNvPr>
          <p:cNvSpPr>
            <a:spLocks noGrp="1"/>
          </p:cNvSpPr>
          <p:nvPr>
            <p:ph type="dt" sz="half" idx="10"/>
          </p:nvPr>
        </p:nvSpPr>
        <p:spPr/>
        <p:txBody>
          <a:bodyPr/>
          <a:lstStyle/>
          <a:p>
            <a:fld id="{58F0767C-885B-4145-A85E-D70D2013DD91}" type="datetimeFigureOut">
              <a:rPr lang="en-IN" smtClean="0"/>
              <a:t>26-10-2022</a:t>
            </a:fld>
            <a:endParaRPr lang="en-IN"/>
          </a:p>
        </p:txBody>
      </p:sp>
      <p:sp>
        <p:nvSpPr>
          <p:cNvPr id="6" name="Footer Placeholder 5">
            <a:extLst>
              <a:ext uri="{FF2B5EF4-FFF2-40B4-BE49-F238E27FC236}">
                <a16:creationId xmlns:a16="http://schemas.microsoft.com/office/drawing/2014/main" id="{88E93052-F97B-4B72-B93A-E264B78017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6BE2F2-8CBD-4160-8D6A-BA8CA3E26822}"/>
              </a:ext>
            </a:extLst>
          </p:cNvPr>
          <p:cNvSpPr>
            <a:spLocks noGrp="1"/>
          </p:cNvSpPr>
          <p:nvPr>
            <p:ph type="sldNum" sz="quarter" idx="12"/>
          </p:nvPr>
        </p:nvSpPr>
        <p:spPr/>
        <p:txBody>
          <a:bodyPr/>
          <a:lstStyle/>
          <a:p>
            <a:fld id="{DD18932C-F704-48E1-8D72-597701A5DF83}" type="slidenum">
              <a:rPr lang="en-IN" smtClean="0"/>
              <a:t>‹#›</a:t>
            </a:fld>
            <a:endParaRPr lang="en-IN"/>
          </a:p>
        </p:txBody>
      </p:sp>
    </p:spTree>
    <p:extLst>
      <p:ext uri="{BB962C8B-B14F-4D97-AF65-F5344CB8AC3E}">
        <p14:creationId xmlns:p14="http://schemas.microsoft.com/office/powerpoint/2010/main" val="296376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C36F-1CDD-4C72-BB79-7BF1003EF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4DE2E3-06D6-475C-A75B-BB946DF00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E33AD5-CD17-4EE9-8C67-C450D9444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1F1DF0-EF96-4FD7-BBFF-A549FEBAA4AF}"/>
              </a:ext>
            </a:extLst>
          </p:cNvPr>
          <p:cNvSpPr>
            <a:spLocks noGrp="1"/>
          </p:cNvSpPr>
          <p:nvPr>
            <p:ph type="dt" sz="half" idx="10"/>
          </p:nvPr>
        </p:nvSpPr>
        <p:spPr/>
        <p:txBody>
          <a:bodyPr/>
          <a:lstStyle/>
          <a:p>
            <a:fld id="{58F0767C-885B-4145-A85E-D70D2013DD91}" type="datetimeFigureOut">
              <a:rPr lang="en-IN" smtClean="0"/>
              <a:t>26-10-2022</a:t>
            </a:fld>
            <a:endParaRPr lang="en-IN"/>
          </a:p>
        </p:txBody>
      </p:sp>
      <p:sp>
        <p:nvSpPr>
          <p:cNvPr id="6" name="Footer Placeholder 5">
            <a:extLst>
              <a:ext uri="{FF2B5EF4-FFF2-40B4-BE49-F238E27FC236}">
                <a16:creationId xmlns:a16="http://schemas.microsoft.com/office/drawing/2014/main" id="{548C5AD3-066B-413F-8470-B7C3BA1D37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BDC01-97C2-4826-B6D6-ABAA0498484B}"/>
              </a:ext>
            </a:extLst>
          </p:cNvPr>
          <p:cNvSpPr>
            <a:spLocks noGrp="1"/>
          </p:cNvSpPr>
          <p:nvPr>
            <p:ph type="sldNum" sz="quarter" idx="12"/>
          </p:nvPr>
        </p:nvSpPr>
        <p:spPr/>
        <p:txBody>
          <a:bodyPr/>
          <a:lstStyle/>
          <a:p>
            <a:fld id="{DD18932C-F704-48E1-8D72-597701A5DF83}" type="slidenum">
              <a:rPr lang="en-IN" smtClean="0"/>
              <a:t>‹#›</a:t>
            </a:fld>
            <a:endParaRPr lang="en-IN"/>
          </a:p>
        </p:txBody>
      </p:sp>
    </p:spTree>
    <p:extLst>
      <p:ext uri="{BB962C8B-B14F-4D97-AF65-F5344CB8AC3E}">
        <p14:creationId xmlns:p14="http://schemas.microsoft.com/office/powerpoint/2010/main" val="393985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53A203-BF64-4EC1-8917-422A7FBD44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B6B449-58AE-4C49-B27F-4420387D66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18E2EF-40B6-4350-AF29-FEC4D47F3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0767C-885B-4145-A85E-D70D2013DD91}" type="datetimeFigureOut">
              <a:rPr lang="en-IN" smtClean="0"/>
              <a:t>26-10-2022</a:t>
            </a:fld>
            <a:endParaRPr lang="en-IN"/>
          </a:p>
        </p:txBody>
      </p:sp>
      <p:sp>
        <p:nvSpPr>
          <p:cNvPr id="5" name="Footer Placeholder 4">
            <a:extLst>
              <a:ext uri="{FF2B5EF4-FFF2-40B4-BE49-F238E27FC236}">
                <a16:creationId xmlns:a16="http://schemas.microsoft.com/office/drawing/2014/main" id="{5F8D910B-1464-429A-9A29-099DE8770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1BFBB9-D5BF-4C29-A33B-D3A16486F0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8932C-F704-48E1-8D72-597701A5DF83}" type="slidenum">
              <a:rPr lang="en-IN" smtClean="0"/>
              <a:t>‹#›</a:t>
            </a:fld>
            <a:endParaRPr lang="en-IN"/>
          </a:p>
        </p:txBody>
      </p:sp>
    </p:spTree>
    <p:extLst>
      <p:ext uri="{BB962C8B-B14F-4D97-AF65-F5344CB8AC3E}">
        <p14:creationId xmlns:p14="http://schemas.microsoft.com/office/powerpoint/2010/main" val="216842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www.nematrian.com/TailValueAtRis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km-img-a-in.tosshub.com/businesstoday/images/story/202111/stock-market-1_1-sixteen_nine.jpg?size=948:533">
            <a:extLst>
              <a:ext uri="{FF2B5EF4-FFF2-40B4-BE49-F238E27FC236}">
                <a16:creationId xmlns:a16="http://schemas.microsoft.com/office/drawing/2014/main" id="{81F2C8BD-E5D3-4352-94D4-2387322DB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4785"/>
          </a:xfrm>
          <a:prstGeom prst="rect">
            <a:avLst/>
          </a:prstGeom>
          <a:noFill/>
          <a:extLst>
            <a:ext uri="{909E8E84-426E-40DD-AFC4-6F175D3DCCD1}">
              <a14:hiddenFill xmlns:a14="http://schemas.microsoft.com/office/drawing/2010/main">
                <a:solidFill>
                  <a:srgbClr val="FFFFFF"/>
                </a:solidFill>
              </a14:hiddenFill>
            </a:ext>
          </a:extLst>
        </p:spPr>
      </p:pic>
      <p:sp>
        <p:nvSpPr>
          <p:cNvPr id="57" name="矩形 56">
            <a:extLst>
              <a:ext uri="{FF2B5EF4-FFF2-40B4-BE49-F238E27FC236}">
                <a16:creationId xmlns:a16="http://schemas.microsoft.com/office/drawing/2014/main" id="{0811667D-97E9-4AB1-A8EB-0996F295A219}"/>
              </a:ext>
            </a:extLst>
          </p:cNvPr>
          <p:cNvSpPr/>
          <p:nvPr/>
        </p:nvSpPr>
        <p:spPr>
          <a:xfrm>
            <a:off x="0" y="3216"/>
            <a:ext cx="12192000" cy="685478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7" name="文本框 36">
            <a:extLst>
              <a:ext uri="{FF2B5EF4-FFF2-40B4-BE49-F238E27FC236}">
                <a16:creationId xmlns:a16="http://schemas.microsoft.com/office/drawing/2014/main" id="{6A73380E-20AB-4E80-ACF1-C38EFF8B7169}"/>
              </a:ext>
            </a:extLst>
          </p:cNvPr>
          <p:cNvSpPr txBox="1"/>
          <p:nvPr/>
        </p:nvSpPr>
        <p:spPr>
          <a:xfrm>
            <a:off x="543337" y="1105166"/>
            <a:ext cx="11105324" cy="1815882"/>
          </a:xfrm>
          <a:prstGeom prst="rect">
            <a:avLst/>
          </a:prstGeom>
          <a:noFill/>
        </p:spPr>
        <p:txBody>
          <a:bodyPr wrap="square" rtlCol="0">
            <a:spAutoFit/>
          </a:bodyPr>
          <a:lstStyle/>
          <a:p>
            <a:pPr lvl="0" algn="ctr">
              <a:defRPr/>
            </a:pPr>
            <a:r>
              <a:rPr lang="en-US" sz="3600" dirty="0">
                <a:latin typeface="Arial Black" panose="020B0A04020102020204" pitchFamily="34" charset="0"/>
              </a:rPr>
              <a:t>ANALYSIS OF THE IMPACT OF </a:t>
            </a:r>
          </a:p>
          <a:p>
            <a:pPr lvl="0" algn="ctr">
              <a:defRPr/>
            </a:pPr>
            <a:r>
              <a:rPr lang="en-US" sz="3600" dirty="0">
                <a:latin typeface="Arial Black" panose="020B0A04020102020204" pitchFamily="34" charset="0"/>
              </a:rPr>
              <a:t>COVID19 OUTBREAK ON THE </a:t>
            </a:r>
          </a:p>
          <a:p>
            <a:pPr lvl="0" algn="ctr">
              <a:defRPr/>
            </a:pPr>
            <a:r>
              <a:rPr lang="en-US" sz="3600" dirty="0">
                <a:latin typeface="Arial Black" panose="020B0A04020102020204" pitchFamily="34" charset="0"/>
              </a:rPr>
              <a:t>INDIAN BANKING SYSTEM</a:t>
            </a:r>
            <a:endParaRPr kumimoji="0" lang="zh-CN" altLang="en-US" sz="9600" i="0" u="none" strike="noStrike" kern="1200" cap="none" normalizeH="0" noProof="0" dirty="0">
              <a:ln>
                <a:noFill/>
              </a:ln>
              <a:solidFill>
                <a:prstClr val="black">
                  <a:lumMod val="75000"/>
                  <a:lumOff val="25000"/>
                </a:prstClr>
              </a:solidFill>
              <a:effectLst/>
              <a:uLnTx/>
              <a:uFillTx/>
              <a:latin typeface="Arial Black" panose="020B0A04020102020204" pitchFamily="34" charset="0"/>
              <a:ea typeface="方正正黑简体" panose="02000000000000000000" pitchFamily="2" charset="-122"/>
              <a:cs typeface="+mn-ea"/>
              <a:sym typeface="+mn-lt"/>
            </a:endParaRPr>
          </a:p>
        </p:txBody>
      </p:sp>
      <p:sp>
        <p:nvSpPr>
          <p:cNvPr id="2" name="Rectangle 1">
            <a:extLst>
              <a:ext uri="{FF2B5EF4-FFF2-40B4-BE49-F238E27FC236}">
                <a16:creationId xmlns:a16="http://schemas.microsoft.com/office/drawing/2014/main" id="{8C5CCAE6-8893-4E06-8EF6-F5E968481F5D}"/>
              </a:ext>
            </a:extLst>
          </p:cNvPr>
          <p:cNvSpPr/>
          <p:nvPr/>
        </p:nvSpPr>
        <p:spPr>
          <a:xfrm>
            <a:off x="3510033" y="4863647"/>
            <a:ext cx="5171929" cy="923330"/>
          </a:xfrm>
          <a:prstGeom prst="rect">
            <a:avLst/>
          </a:prstGeom>
        </p:spPr>
        <p:txBody>
          <a:bodyPr wrap="none">
            <a:spAutoFit/>
          </a:bodyPr>
          <a:lstStyle/>
          <a:p>
            <a:pPr lvl="0" algn="ctr">
              <a:defRPr/>
            </a:pPr>
            <a:r>
              <a:rPr lang="en-US" altLang="zh-CN" dirty="0">
                <a:solidFill>
                  <a:prstClr val="black"/>
                </a:solidFill>
                <a:latin typeface="微软雅黑"/>
                <a:ea typeface="微软雅黑"/>
                <a:cs typeface="+mn-ea"/>
                <a:sym typeface="+mn-lt"/>
              </a:rPr>
              <a:t>Under Supervision of </a:t>
            </a:r>
          </a:p>
          <a:p>
            <a:pPr lvl="0" algn="ctr">
              <a:defRPr/>
            </a:pPr>
            <a:r>
              <a:rPr lang="en-US" altLang="zh-CN" i="1" dirty="0">
                <a:solidFill>
                  <a:prstClr val="black"/>
                </a:solidFill>
                <a:latin typeface="微软雅黑"/>
                <a:ea typeface="微软雅黑"/>
                <a:cs typeface="+mn-ea"/>
                <a:sym typeface="+mn-lt"/>
              </a:rPr>
              <a:t>Dr. Prasenjit Chakrabarti</a:t>
            </a:r>
          </a:p>
          <a:p>
            <a:pPr lvl="0" algn="ctr">
              <a:defRPr/>
            </a:pPr>
            <a:r>
              <a:rPr lang="en-US" altLang="zh-CN" dirty="0">
                <a:solidFill>
                  <a:prstClr val="black"/>
                </a:solidFill>
                <a:latin typeface="微软雅黑"/>
                <a:ea typeface="微软雅黑"/>
                <a:cs typeface="+mn-ea"/>
                <a:sym typeface="+mn-lt"/>
              </a:rPr>
              <a:t>Dept. of Accounting and Finance, IIM Ranchi </a:t>
            </a:r>
          </a:p>
        </p:txBody>
      </p:sp>
      <p:sp>
        <p:nvSpPr>
          <p:cNvPr id="11" name="文本框 37">
            <a:extLst>
              <a:ext uri="{FF2B5EF4-FFF2-40B4-BE49-F238E27FC236}">
                <a16:creationId xmlns:a16="http://schemas.microsoft.com/office/drawing/2014/main" id="{DD05AF70-8D54-4C3C-AC4A-59DDA47AE09A}"/>
              </a:ext>
            </a:extLst>
          </p:cNvPr>
          <p:cNvSpPr txBox="1"/>
          <p:nvPr/>
        </p:nvSpPr>
        <p:spPr>
          <a:xfrm>
            <a:off x="2312588" y="3733034"/>
            <a:ext cx="7566818" cy="369332"/>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微软雅黑"/>
                <a:ea typeface="微软雅黑"/>
                <a:cs typeface="+mn-ea"/>
                <a:sym typeface="+mn-lt"/>
              </a:rPr>
              <a:t>By- Krishnakanta Maity	</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ea"/>
              <a:sym typeface="+mn-lt"/>
            </a:endParaRPr>
          </a:p>
        </p:txBody>
      </p:sp>
      <p:sp>
        <p:nvSpPr>
          <p:cNvPr id="3" name="Rectangle 2">
            <a:extLst>
              <a:ext uri="{FF2B5EF4-FFF2-40B4-BE49-F238E27FC236}">
                <a16:creationId xmlns:a16="http://schemas.microsoft.com/office/drawing/2014/main" id="{96B781C2-F6BF-4E49-8DA8-A4D55DDBD7D7}"/>
              </a:ext>
            </a:extLst>
          </p:cNvPr>
          <p:cNvSpPr/>
          <p:nvPr/>
        </p:nvSpPr>
        <p:spPr>
          <a:xfrm>
            <a:off x="5097294" y="6053149"/>
            <a:ext cx="1997406" cy="369332"/>
          </a:xfrm>
          <a:prstGeom prst="rect">
            <a:avLst/>
          </a:prstGeom>
        </p:spPr>
        <p:txBody>
          <a:bodyPr wrap="none">
            <a:spAutoFit/>
          </a:bodyPr>
          <a:lstStyle/>
          <a:p>
            <a:r>
              <a:rPr lang="en-IN" dirty="0"/>
              <a:t>Guide: </a:t>
            </a:r>
            <a:r>
              <a:rPr lang="en-IN" i="1" dirty="0"/>
              <a:t>Br. Mrinmay</a:t>
            </a:r>
          </a:p>
        </p:txBody>
      </p:sp>
    </p:spTree>
    <p:custDataLst>
      <p:tags r:id="rId1"/>
    </p:custDataLst>
    <p:extLst>
      <p:ext uri="{BB962C8B-B14F-4D97-AF65-F5344CB8AC3E}">
        <p14:creationId xmlns:p14="http://schemas.microsoft.com/office/powerpoint/2010/main" val="639947565"/>
      </p:ext>
    </p:extLst>
  </p:cSld>
  <p:clrMapOvr>
    <a:masterClrMapping/>
  </p:clrMapOvr>
  <mc:AlternateContent xmlns:mc="http://schemas.openxmlformats.org/markup-compatibility/2006">
    <mc:Choice xmlns:p14="http://schemas.microsoft.com/office/powerpoint/2010/main" Requires="p14">
      <p:transition p14:dur="10" advTm="4344"/>
    </mc:Choice>
    <mc:Fallback>
      <p:transition advTm="4344"/>
    </mc:Fallback>
  </mc:AlternateContent>
  <p:extLst mod="1">
    <p:ext uri="{E180D4A7-C9FB-4DFB-919C-405C955672EB}">
      <p14:showEvtLst xmlns:p14="http://schemas.microsoft.com/office/powerpoint/2010/main">
        <p14:playEvt time="112" objId="59"/>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BE49-1FF5-4BE5-8C10-88E042150127}"/>
              </a:ext>
            </a:extLst>
          </p:cNvPr>
          <p:cNvSpPr>
            <a:spLocks noGrp="1"/>
          </p:cNvSpPr>
          <p:nvPr>
            <p:ph type="title"/>
          </p:nvPr>
        </p:nvSpPr>
        <p:spPr>
          <a:xfrm>
            <a:off x="838200" y="413543"/>
            <a:ext cx="10515600" cy="534988"/>
          </a:xfrm>
        </p:spPr>
        <p:txBody>
          <a:bodyPr>
            <a:normAutofit/>
          </a:bodyPr>
          <a:lstStyle/>
          <a:p>
            <a:r>
              <a:rPr lang="en-IN" sz="3200" b="1" dirty="0">
                <a:latin typeface="Roboto" panose="02000000000000000000" pitchFamily="2" charset="0"/>
                <a:ea typeface="Roboto" panose="02000000000000000000" pitchFamily="2" charset="0"/>
              </a:rPr>
              <a:t>Methodology-III</a:t>
            </a:r>
          </a:p>
        </p:txBody>
      </p:sp>
      <p:sp>
        <p:nvSpPr>
          <p:cNvPr id="3" name="Content Placeholder 2">
            <a:extLst>
              <a:ext uri="{FF2B5EF4-FFF2-40B4-BE49-F238E27FC236}">
                <a16:creationId xmlns:a16="http://schemas.microsoft.com/office/drawing/2014/main" id="{0F3CB1DB-64CB-4D2C-BD12-CF21992CB247}"/>
              </a:ext>
            </a:extLst>
          </p:cNvPr>
          <p:cNvSpPr>
            <a:spLocks noGrp="1"/>
          </p:cNvSpPr>
          <p:nvPr>
            <p:ph idx="1"/>
          </p:nvPr>
        </p:nvSpPr>
        <p:spPr>
          <a:xfrm>
            <a:off x="838200" y="1343029"/>
            <a:ext cx="10515600" cy="434968"/>
          </a:xfrm>
        </p:spPr>
        <p:txBody>
          <a:bodyPr>
            <a:normAutofit/>
          </a:bodyPr>
          <a:lstStyle/>
          <a:p>
            <a:pPr marL="0" indent="0">
              <a:buNone/>
            </a:pPr>
            <a:r>
              <a:rPr lang="en-IN" sz="2000" dirty="0">
                <a:solidFill>
                  <a:srgbClr val="0070C0"/>
                </a:solidFill>
                <a:latin typeface="Bookman Old Style" panose="02050604050505020204" pitchFamily="18" charset="0"/>
              </a:rPr>
              <a:t>NCSKEW</a:t>
            </a:r>
          </a:p>
        </p:txBody>
      </p:sp>
      <p:cxnSp>
        <p:nvCxnSpPr>
          <p:cNvPr id="5" name="Straight Connector 4">
            <a:extLst>
              <a:ext uri="{FF2B5EF4-FFF2-40B4-BE49-F238E27FC236}">
                <a16:creationId xmlns:a16="http://schemas.microsoft.com/office/drawing/2014/main" id="{A8104BE8-CFE5-4D35-8081-9D1B7C240883}"/>
              </a:ext>
            </a:extLst>
          </p:cNvPr>
          <p:cNvCxnSpPr/>
          <p:nvPr/>
        </p:nvCxnSpPr>
        <p:spPr>
          <a:xfrm>
            <a:off x="838200" y="962025"/>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8F21731A-0F42-4C32-AE0B-D7D139177E91}"/>
                  </a:ext>
                </a:extLst>
              </p:cNvPr>
              <p:cNvSpPr/>
              <p:nvPr/>
            </p:nvSpPr>
            <p:spPr>
              <a:xfrm>
                <a:off x="838200" y="2409477"/>
                <a:ext cx="10515600" cy="2079737"/>
              </a:xfrm>
              <a:prstGeom prst="rect">
                <a:avLst/>
              </a:prstGeom>
            </p:spPr>
            <p:txBody>
              <a:bodyPr wrap="square">
                <a:spAutoFit/>
              </a:bodyPr>
              <a:lstStyle/>
              <a:p>
                <a:pPr algn="just">
                  <a:lnSpc>
                    <a:spcPct val="150000"/>
                  </a:lnSpc>
                  <a:spcAft>
                    <a:spcPts val="0"/>
                  </a:spcAft>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NCSKEW is the inverse of the third moment, which is divided by the standard deviation of firm-specific returns, which is raised to the third power (Kim et al., 2011b). We can estimate NCSKEW as: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𝑁𝐶𝑆𝐾𝐸</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𝑊</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𝑖𝑡</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f>
                        <m:f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p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𝑛</m:t>
                              </m:r>
                              <m:d>
                                <m:d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𝑛</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e>
                              </m:d>
                            </m:e>
                            <m:sup>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3/2 </m:t>
                              </m:r>
                            </m:sup>
                          </m:sSup>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sSup>
                                <m:sSup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IN" sz="2000">
                                      <a:solidFill>
                                        <a:srgbClr val="000000"/>
                                      </a:solidFill>
                                      <a:latin typeface="Cambria Math" panose="02040503050406030204" pitchFamily="18" charset="0"/>
                                      <a:ea typeface="Calibri" panose="020F0502020204030204" pitchFamily="34" charset="0"/>
                                      <a:cs typeface="Times New Roman" panose="02020603050405020304" pitchFamily="18" charset="0"/>
                                    </a:rPr>
                                    <m:t>Σ</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𝑊</m:t>
                                  </m:r>
                                </m:e>
                                <m:sup>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3</m:t>
                                  </m:r>
                                </m:sup>
                              </m:sSup>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sub>
                          </m:sSub>
                        </m:num>
                        <m:den>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𝑛</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𝑛</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Sup>
                            <m:sSup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p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sSup>
                                    <m:sSup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IN" sz="2000">
                                          <a:solidFill>
                                            <a:srgbClr val="000000"/>
                                          </a:solidFill>
                                          <a:latin typeface="Cambria Math" panose="02040503050406030204" pitchFamily="18" charset="0"/>
                                          <a:ea typeface="Calibri" panose="020F0502020204030204" pitchFamily="34" charset="0"/>
                                          <a:cs typeface="Times New Roman" panose="02020603050405020304" pitchFamily="18" charset="0"/>
                                        </a:rPr>
                                        <m:t>Σ</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𝑊</m:t>
                                      </m:r>
                                    </m:e>
                                    <m:sup>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up>
                                  </m:sSup>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e>
                            <m:sup>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3/2</m:t>
                              </m:r>
                            </m:sup>
                          </m:sSup>
                        </m:den>
                      </m:f>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 name="Rectangle 5">
                <a:extLst>
                  <a:ext uri="{FF2B5EF4-FFF2-40B4-BE49-F238E27FC236}">
                    <a16:creationId xmlns:a16="http://schemas.microsoft.com/office/drawing/2014/main" id="{8F21731A-0F42-4C32-AE0B-D7D139177E91}"/>
                  </a:ext>
                </a:extLst>
              </p:cNvPr>
              <p:cNvSpPr>
                <a:spLocks noRot="1" noChangeAspect="1" noMove="1" noResize="1" noEditPoints="1" noAdjustHandles="1" noChangeArrowheads="1" noChangeShapeType="1" noTextEdit="1"/>
              </p:cNvSpPr>
              <p:nvPr/>
            </p:nvSpPr>
            <p:spPr>
              <a:xfrm>
                <a:off x="838200" y="2409477"/>
                <a:ext cx="10515600" cy="2079737"/>
              </a:xfrm>
              <a:prstGeom prst="rect">
                <a:avLst/>
              </a:prstGeom>
              <a:blipFill>
                <a:blip r:embed="rId2"/>
                <a:stretch>
                  <a:fillRect l="-638" r="-580"/>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5CFC0085-77E2-466F-988F-A279FBA25751}"/>
              </a:ext>
            </a:extLst>
          </p:cNvPr>
          <p:cNvSpPr/>
          <p:nvPr/>
        </p:nvSpPr>
        <p:spPr>
          <a:xfrm>
            <a:off x="838200" y="4525809"/>
            <a:ext cx="10515600" cy="707886"/>
          </a:xfrm>
          <a:prstGeom prst="rect">
            <a:avLst/>
          </a:prstGeom>
        </p:spPr>
        <p:txBody>
          <a:bodyPr wrap="square">
            <a:spAutoFit/>
          </a:bodyPr>
          <a:lstStyle/>
          <a:p>
            <a:pPr algn="just"/>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Where </a:t>
            </a:r>
            <a:r>
              <a:rPr lang="en-IN" sz="20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t>
            </a:r>
            <a:r>
              <a:rPr lang="en-IN" sz="2000" i="1"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a:t>
            </a:r>
            <a:r>
              <a:rPr lang="en-IN" sz="2000" i="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the</a:t>
            </a:r>
            <a:r>
              <a:rPr lang="en-IN"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firm-specific return is estimated by taking the natural logarithm of one plus residual. </a:t>
            </a:r>
            <a:r>
              <a:rPr lang="en-IN"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the number of daily observations. </a:t>
            </a:r>
            <a:endParaRPr lang="en-IN" sz="2000" dirty="0"/>
          </a:p>
        </p:txBody>
      </p:sp>
    </p:spTree>
    <p:extLst>
      <p:ext uri="{BB962C8B-B14F-4D97-AF65-F5344CB8AC3E}">
        <p14:creationId xmlns:p14="http://schemas.microsoft.com/office/powerpoint/2010/main" val="228836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BE49-1FF5-4BE5-8C10-88E042150127}"/>
              </a:ext>
            </a:extLst>
          </p:cNvPr>
          <p:cNvSpPr>
            <a:spLocks noGrp="1"/>
          </p:cNvSpPr>
          <p:nvPr>
            <p:ph type="title"/>
          </p:nvPr>
        </p:nvSpPr>
        <p:spPr>
          <a:xfrm>
            <a:off x="838200" y="413543"/>
            <a:ext cx="10515600" cy="534988"/>
          </a:xfrm>
        </p:spPr>
        <p:txBody>
          <a:bodyPr>
            <a:normAutofit/>
          </a:bodyPr>
          <a:lstStyle/>
          <a:p>
            <a:r>
              <a:rPr lang="en-IN" sz="3200" b="1" dirty="0">
                <a:latin typeface="Roboto" panose="02000000000000000000" pitchFamily="2" charset="0"/>
                <a:ea typeface="Roboto" panose="02000000000000000000" pitchFamily="2" charset="0"/>
              </a:rPr>
              <a:t>Methodology-III</a:t>
            </a:r>
          </a:p>
        </p:txBody>
      </p:sp>
      <p:cxnSp>
        <p:nvCxnSpPr>
          <p:cNvPr id="5" name="Straight Connector 4">
            <a:extLst>
              <a:ext uri="{FF2B5EF4-FFF2-40B4-BE49-F238E27FC236}">
                <a16:creationId xmlns:a16="http://schemas.microsoft.com/office/drawing/2014/main" id="{A8104BE8-CFE5-4D35-8081-9D1B7C240883}"/>
              </a:ext>
            </a:extLst>
          </p:cNvPr>
          <p:cNvCxnSpPr/>
          <p:nvPr/>
        </p:nvCxnSpPr>
        <p:spPr>
          <a:xfrm>
            <a:off x="838200" y="962025"/>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694F1094-6274-49F3-94EF-AF32E8B33E6E}"/>
                  </a:ext>
                </a:extLst>
              </p:cNvPr>
              <p:cNvSpPr/>
              <p:nvPr/>
            </p:nvSpPr>
            <p:spPr>
              <a:xfrm>
                <a:off x="929640" y="1879760"/>
                <a:ext cx="10515600" cy="4779065"/>
              </a:xfrm>
              <a:prstGeom prst="rect">
                <a:avLst/>
              </a:prstGeom>
            </p:spPr>
            <p:txBody>
              <a:bodyPr wrap="square">
                <a:spAutoFit/>
              </a:bodyPr>
              <a:lstStyle/>
              <a:p>
                <a:pPr algn="just">
                  <a:lnSpc>
                    <a:spcPct val="150000"/>
                  </a:lnSpc>
                  <a:spcAft>
                    <a:spcPts val="0"/>
                  </a:spcAft>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consider down to up volatility (DUVOL) as our second stock price crash risk proxy. It is estimated by taking the natural logarithm of the standard deviation of the daily firm-specific return that is </a:t>
                </a:r>
                <a:r>
                  <a:rPr lang="en-IN" sz="20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t>
                </a:r>
                <a:r>
                  <a:rPr lang="en-IN" sz="2000" i="1"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a:t>
                </a:r>
                <a:r>
                  <a:rPr lang="en-IN" sz="20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when it is lower than its mean over the standard deviation of the daily firm-specific return that is </a:t>
                </a:r>
                <a:r>
                  <a:rPr lang="en-IN" sz="20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t>
                </a:r>
                <a:r>
                  <a:rPr lang="en-IN" sz="2000" i="1"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a:t>
                </a:r>
                <a:r>
                  <a:rPr lang="en-IN" sz="20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when it is higher than its mean (Callen and  Fang, 2015 ). We can estimate DUVOL as: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𝐷𝑈𝑉𝑂</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𝐿</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𝑖𝑡</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𝐿𝑜𝑔</m:t>
                      </m:r>
                      <m:d>
                        <m:dPr>
                          <m:begChr m:val="{"/>
                          <m:endChr m:val="}"/>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fPr>
                            <m:num>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𝑛</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𝑢</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2000">
                                      <a:solidFill>
                                        <a:srgbClr val="000000"/>
                                      </a:solidFill>
                                      <a:latin typeface="Cambria Math" panose="02040503050406030204" pitchFamily="18" charset="0"/>
                                      <a:ea typeface="Calibri" panose="020F0502020204030204" pitchFamily="34" charset="0"/>
                                      <a:cs typeface="Times New Roman" panose="02020603050405020304" pitchFamily="18" charset="0"/>
                                    </a:rPr>
                                    <m:t>Σ</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𝐷𝑂𝑊𝑁</m:t>
                                  </m:r>
                                </m:sub>
                              </m:sSub>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sSup>
                                    <m:sSup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p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𝑊</m:t>
                                      </m:r>
                                    </m:e>
                                    <m:sup>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up>
                                  </m:sSup>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sub>
                              </m:sSub>
                            </m:num>
                            <m:den>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𝑛</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𝑑</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2000">
                                      <a:solidFill>
                                        <a:srgbClr val="000000"/>
                                      </a:solidFill>
                                      <a:latin typeface="Cambria Math" panose="02040503050406030204" pitchFamily="18" charset="0"/>
                                      <a:ea typeface="Calibri" panose="020F0502020204030204" pitchFamily="34" charset="0"/>
                                      <a:cs typeface="Times New Roman" panose="02020603050405020304" pitchFamily="18" charset="0"/>
                                    </a:rPr>
                                    <m:t>Σ</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𝑈𝑃</m:t>
                                  </m:r>
                                </m:sub>
                              </m:sSub>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sSup>
                                    <m:sSup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p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𝑊</m:t>
                                      </m:r>
                                    </m:e>
                                    <m:sup>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up>
                                  </m:sSup>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sub>
                              </m:sSub>
                            </m:den>
                          </m:f>
                        </m:e>
                      </m:d>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Where </a:t>
                </a:r>
                <a:r>
                  <a:rPr lang="en-IN" sz="20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t>
                </a:r>
                <a:r>
                  <a:rPr lang="en-IN" sz="2000" i="1"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a:t>
                </a:r>
                <a:r>
                  <a:rPr lang="en-IN" sz="2000" i="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the</a:t>
                </a:r>
                <a:r>
                  <a:rPr lang="en-IN"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firm-specific return is estimated by taking the natural logarithm of one plus residual. </a:t>
                </a:r>
                <a:r>
                  <a:rPr lang="en-IN"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a:t>
                </a:r>
                <a:r>
                  <a:rPr lang="en-IN" sz="2000" i="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the number of daily observations when the daily firm-specific return that is </a:t>
                </a:r>
                <a:r>
                  <a:rPr lang="en-IN" sz="20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t>
                </a:r>
                <a:r>
                  <a:rPr lang="en-IN" sz="2000" i="1"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a:t>
                </a:r>
                <a:r>
                  <a:rPr lang="en-IN" sz="20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when it is lower than its mean. </a:t>
                </a:r>
                <a:r>
                  <a:rPr lang="en-IN" sz="20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a:t>
                </a:r>
                <a:r>
                  <a:rPr lang="en-IN" sz="2000" i="1"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the number of daily observations when the daily firm-specific return that is </a:t>
                </a:r>
                <a:r>
                  <a:rPr lang="en-IN" sz="20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t>
                </a:r>
                <a:r>
                  <a:rPr lang="en-IN" sz="2000" i="1"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a:t>
                </a:r>
                <a:r>
                  <a:rPr lang="en-IN" sz="20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when it is higher than its mean.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 name="Rectangle 6">
                <a:extLst>
                  <a:ext uri="{FF2B5EF4-FFF2-40B4-BE49-F238E27FC236}">
                    <a16:creationId xmlns:a16="http://schemas.microsoft.com/office/drawing/2014/main" id="{694F1094-6274-49F3-94EF-AF32E8B33E6E}"/>
                  </a:ext>
                </a:extLst>
              </p:cNvPr>
              <p:cNvSpPr>
                <a:spLocks noRot="1" noChangeAspect="1" noMove="1" noResize="1" noEditPoints="1" noAdjustHandles="1" noChangeArrowheads="1" noChangeShapeType="1" noTextEdit="1"/>
              </p:cNvSpPr>
              <p:nvPr/>
            </p:nvSpPr>
            <p:spPr>
              <a:xfrm>
                <a:off x="929640" y="1879760"/>
                <a:ext cx="10515600" cy="4779065"/>
              </a:xfrm>
              <a:prstGeom prst="rect">
                <a:avLst/>
              </a:prstGeom>
              <a:blipFill>
                <a:blip r:embed="rId2"/>
                <a:stretch>
                  <a:fillRect l="-638" r="-580" b="-1276"/>
                </a:stretch>
              </a:blipFill>
            </p:spPr>
            <p:txBody>
              <a:bodyPr/>
              <a:lstStyle/>
              <a:p>
                <a:r>
                  <a:rPr lang="en-IN">
                    <a:noFill/>
                  </a:rPr>
                  <a:t> </a:t>
                </a:r>
              </a:p>
            </p:txBody>
          </p:sp>
        </mc:Fallback>
      </mc:AlternateContent>
      <p:sp>
        <p:nvSpPr>
          <p:cNvPr id="8" name="Content Placeholder 2">
            <a:extLst>
              <a:ext uri="{FF2B5EF4-FFF2-40B4-BE49-F238E27FC236}">
                <a16:creationId xmlns:a16="http://schemas.microsoft.com/office/drawing/2014/main" id="{035A715C-A7A2-40AD-8367-65CA710B627F}"/>
              </a:ext>
            </a:extLst>
          </p:cNvPr>
          <p:cNvSpPr>
            <a:spLocks noGrp="1"/>
          </p:cNvSpPr>
          <p:nvPr>
            <p:ph idx="1"/>
          </p:nvPr>
        </p:nvSpPr>
        <p:spPr>
          <a:xfrm>
            <a:off x="838200" y="1343029"/>
            <a:ext cx="10515600" cy="434968"/>
          </a:xfrm>
        </p:spPr>
        <p:txBody>
          <a:bodyPr>
            <a:normAutofit/>
          </a:bodyPr>
          <a:lstStyle/>
          <a:p>
            <a:pPr marL="0" indent="0">
              <a:buNone/>
            </a:pPr>
            <a:r>
              <a:rPr lang="en-IN" sz="2000" dirty="0">
                <a:solidFill>
                  <a:srgbClr val="0070C0"/>
                </a:solidFill>
                <a:latin typeface="Bookman Old Style" panose="02050604050505020204" pitchFamily="18" charset="0"/>
              </a:rPr>
              <a:t>DUVOL</a:t>
            </a:r>
          </a:p>
        </p:txBody>
      </p:sp>
    </p:spTree>
    <p:extLst>
      <p:ext uri="{BB962C8B-B14F-4D97-AF65-F5344CB8AC3E}">
        <p14:creationId xmlns:p14="http://schemas.microsoft.com/office/powerpoint/2010/main" val="16665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BE49-1FF5-4BE5-8C10-88E042150127}"/>
              </a:ext>
            </a:extLst>
          </p:cNvPr>
          <p:cNvSpPr>
            <a:spLocks noGrp="1"/>
          </p:cNvSpPr>
          <p:nvPr>
            <p:ph type="title"/>
          </p:nvPr>
        </p:nvSpPr>
        <p:spPr>
          <a:xfrm>
            <a:off x="838200" y="413543"/>
            <a:ext cx="10515600" cy="534988"/>
          </a:xfrm>
        </p:spPr>
        <p:txBody>
          <a:bodyPr>
            <a:normAutofit/>
          </a:bodyPr>
          <a:lstStyle/>
          <a:p>
            <a:r>
              <a:rPr lang="en-IN" sz="3200" b="1" dirty="0">
                <a:latin typeface="Roboto" panose="02000000000000000000" pitchFamily="2" charset="0"/>
                <a:ea typeface="Roboto" panose="02000000000000000000" pitchFamily="2" charset="0"/>
              </a:rPr>
              <a:t>Model</a:t>
            </a:r>
          </a:p>
        </p:txBody>
      </p:sp>
      <p:cxnSp>
        <p:nvCxnSpPr>
          <p:cNvPr id="5" name="Straight Connector 4">
            <a:extLst>
              <a:ext uri="{FF2B5EF4-FFF2-40B4-BE49-F238E27FC236}">
                <a16:creationId xmlns:a16="http://schemas.microsoft.com/office/drawing/2014/main" id="{A8104BE8-CFE5-4D35-8081-9D1B7C240883}"/>
              </a:ext>
            </a:extLst>
          </p:cNvPr>
          <p:cNvCxnSpPr/>
          <p:nvPr/>
        </p:nvCxnSpPr>
        <p:spPr>
          <a:xfrm>
            <a:off x="838200" y="962025"/>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035A715C-A7A2-40AD-8367-65CA710B627F}"/>
              </a:ext>
            </a:extLst>
          </p:cNvPr>
          <p:cNvSpPr>
            <a:spLocks noGrp="1"/>
          </p:cNvSpPr>
          <p:nvPr>
            <p:ph idx="1"/>
          </p:nvPr>
        </p:nvSpPr>
        <p:spPr>
          <a:xfrm>
            <a:off x="838200" y="1343029"/>
            <a:ext cx="10515600" cy="434968"/>
          </a:xfrm>
        </p:spPr>
        <p:txBody>
          <a:bodyPr>
            <a:normAutofit/>
          </a:bodyPr>
          <a:lstStyle/>
          <a:p>
            <a:pPr marL="0" indent="0">
              <a:buNone/>
            </a:pPr>
            <a:r>
              <a:rPr lang="en-IN" sz="2000" dirty="0">
                <a:solidFill>
                  <a:srgbClr val="0070C0"/>
                </a:solidFill>
                <a:latin typeface="Bookman Old Style" panose="02050604050505020204" pitchFamily="18" charset="0"/>
              </a:rPr>
              <a:t>Bank-level analysis</a:t>
            </a:r>
          </a:p>
        </p:txBody>
      </p:sp>
      <p:pic>
        <p:nvPicPr>
          <p:cNvPr id="3" name="Picture 2">
            <a:extLst>
              <a:ext uri="{FF2B5EF4-FFF2-40B4-BE49-F238E27FC236}">
                <a16:creationId xmlns:a16="http://schemas.microsoft.com/office/drawing/2014/main" id="{42082DBD-5581-4176-874E-DAFE6274203F}"/>
              </a:ext>
            </a:extLst>
          </p:cNvPr>
          <p:cNvPicPr>
            <a:picLocks noChangeAspect="1"/>
          </p:cNvPicPr>
          <p:nvPr/>
        </p:nvPicPr>
        <p:blipFill>
          <a:blip r:embed="rId2"/>
          <a:stretch>
            <a:fillRect/>
          </a:stretch>
        </p:blipFill>
        <p:spPr>
          <a:xfrm>
            <a:off x="1625599" y="1890941"/>
            <a:ext cx="8940800" cy="708274"/>
          </a:xfrm>
          <a:prstGeom prst="rect">
            <a:avLst/>
          </a:prstGeom>
        </p:spPr>
      </p:pic>
      <p:sp>
        <p:nvSpPr>
          <p:cNvPr id="9" name="Content Placeholder 2">
            <a:extLst>
              <a:ext uri="{FF2B5EF4-FFF2-40B4-BE49-F238E27FC236}">
                <a16:creationId xmlns:a16="http://schemas.microsoft.com/office/drawing/2014/main" id="{381CD2B2-A118-44D5-8A0C-5AD12B8C59A5}"/>
              </a:ext>
            </a:extLst>
          </p:cNvPr>
          <p:cNvSpPr txBox="1">
            <a:spLocks/>
          </p:cNvSpPr>
          <p:nvPr/>
        </p:nvSpPr>
        <p:spPr>
          <a:xfrm>
            <a:off x="838199" y="2873380"/>
            <a:ext cx="10515600" cy="434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solidFill>
                  <a:srgbClr val="0070C0"/>
                </a:solidFill>
                <a:latin typeface="Bookman Old Style" panose="02050604050505020204" pitchFamily="18" charset="0"/>
              </a:rPr>
              <a:t>Difference in difference regression</a:t>
            </a:r>
          </a:p>
        </p:txBody>
      </p:sp>
      <p:sp>
        <p:nvSpPr>
          <p:cNvPr id="10" name="Content Placeholder 2">
            <a:extLst>
              <a:ext uri="{FF2B5EF4-FFF2-40B4-BE49-F238E27FC236}">
                <a16:creationId xmlns:a16="http://schemas.microsoft.com/office/drawing/2014/main" id="{BDE9A549-3A6A-4824-90EE-2C89FBD39E43}"/>
              </a:ext>
            </a:extLst>
          </p:cNvPr>
          <p:cNvSpPr txBox="1">
            <a:spLocks/>
          </p:cNvSpPr>
          <p:nvPr/>
        </p:nvSpPr>
        <p:spPr>
          <a:xfrm>
            <a:off x="838200" y="4665518"/>
            <a:ext cx="10515600" cy="434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solidFill>
                  <a:srgbClr val="0070C0"/>
                </a:solidFill>
                <a:latin typeface="Bookman Old Style" panose="02050604050505020204" pitchFamily="18" charset="0"/>
              </a:rPr>
              <a:t>Panel data regression</a:t>
            </a:r>
          </a:p>
        </p:txBody>
      </p:sp>
      <p:pic>
        <p:nvPicPr>
          <p:cNvPr id="4" name="Picture 3">
            <a:extLst>
              <a:ext uri="{FF2B5EF4-FFF2-40B4-BE49-F238E27FC236}">
                <a16:creationId xmlns:a16="http://schemas.microsoft.com/office/drawing/2014/main" id="{3D888185-E31F-45F6-B882-9EF3DCF71506}"/>
              </a:ext>
            </a:extLst>
          </p:cNvPr>
          <p:cNvPicPr>
            <a:picLocks noChangeAspect="1"/>
          </p:cNvPicPr>
          <p:nvPr/>
        </p:nvPicPr>
        <p:blipFill>
          <a:blip r:embed="rId3"/>
          <a:stretch>
            <a:fillRect/>
          </a:stretch>
        </p:blipFill>
        <p:spPr>
          <a:xfrm>
            <a:off x="929192" y="3570403"/>
            <a:ext cx="10333615" cy="548688"/>
          </a:xfrm>
          <a:prstGeom prst="rect">
            <a:avLst/>
          </a:prstGeom>
        </p:spPr>
      </p:pic>
      <p:pic>
        <p:nvPicPr>
          <p:cNvPr id="6" name="Picture 5">
            <a:extLst>
              <a:ext uri="{FF2B5EF4-FFF2-40B4-BE49-F238E27FC236}">
                <a16:creationId xmlns:a16="http://schemas.microsoft.com/office/drawing/2014/main" id="{1CF68C6F-ED34-485A-9FFF-118F07EDF680}"/>
              </a:ext>
            </a:extLst>
          </p:cNvPr>
          <p:cNvPicPr>
            <a:picLocks noChangeAspect="1"/>
          </p:cNvPicPr>
          <p:nvPr/>
        </p:nvPicPr>
        <p:blipFill>
          <a:blip r:embed="rId4"/>
          <a:stretch>
            <a:fillRect/>
          </a:stretch>
        </p:blipFill>
        <p:spPr>
          <a:xfrm>
            <a:off x="464596" y="5403544"/>
            <a:ext cx="11262808" cy="484489"/>
          </a:xfrm>
          <a:prstGeom prst="rect">
            <a:avLst/>
          </a:prstGeom>
        </p:spPr>
      </p:pic>
    </p:spTree>
    <p:extLst>
      <p:ext uri="{BB962C8B-B14F-4D97-AF65-F5344CB8AC3E}">
        <p14:creationId xmlns:p14="http://schemas.microsoft.com/office/powerpoint/2010/main" val="320827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BE49-1FF5-4BE5-8C10-88E042150127}"/>
              </a:ext>
            </a:extLst>
          </p:cNvPr>
          <p:cNvSpPr>
            <a:spLocks noGrp="1"/>
          </p:cNvSpPr>
          <p:nvPr>
            <p:ph type="title"/>
          </p:nvPr>
        </p:nvSpPr>
        <p:spPr>
          <a:xfrm>
            <a:off x="838200" y="1913572"/>
            <a:ext cx="10515600" cy="2404428"/>
          </a:xfrm>
        </p:spPr>
        <p:txBody>
          <a:bodyPr>
            <a:normAutofit/>
          </a:bodyPr>
          <a:lstStyle/>
          <a:p>
            <a:pPr algn="ctr"/>
            <a:r>
              <a:rPr lang="en-IN" sz="8800" dirty="0">
                <a:latin typeface="Bookman Old Style" panose="02050604050505020204" pitchFamily="18" charset="0"/>
                <a:ea typeface="Roboto" panose="02000000000000000000" pitchFamily="2" charset="0"/>
              </a:rPr>
              <a:t>Thank You</a:t>
            </a:r>
          </a:p>
        </p:txBody>
      </p:sp>
      <p:cxnSp>
        <p:nvCxnSpPr>
          <p:cNvPr id="5" name="Straight Connector 4">
            <a:extLst>
              <a:ext uri="{FF2B5EF4-FFF2-40B4-BE49-F238E27FC236}">
                <a16:creationId xmlns:a16="http://schemas.microsoft.com/office/drawing/2014/main" id="{A8104BE8-CFE5-4D35-8081-9D1B7C240883}"/>
              </a:ext>
            </a:extLst>
          </p:cNvPr>
          <p:cNvCxnSpPr/>
          <p:nvPr/>
        </p:nvCxnSpPr>
        <p:spPr>
          <a:xfrm>
            <a:off x="838200" y="3725545"/>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30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BE49-1FF5-4BE5-8C10-88E042150127}"/>
              </a:ext>
            </a:extLst>
          </p:cNvPr>
          <p:cNvSpPr>
            <a:spLocks noGrp="1"/>
          </p:cNvSpPr>
          <p:nvPr>
            <p:ph type="title"/>
          </p:nvPr>
        </p:nvSpPr>
        <p:spPr>
          <a:xfrm>
            <a:off x="838200" y="413543"/>
            <a:ext cx="10515600" cy="534988"/>
          </a:xfrm>
        </p:spPr>
        <p:txBody>
          <a:bodyPr>
            <a:normAutofit/>
          </a:bodyPr>
          <a:lstStyle/>
          <a:p>
            <a:r>
              <a:rPr lang="en-IN" sz="3200" b="1" dirty="0">
                <a:latin typeface="Roboto" panose="02000000000000000000" pitchFamily="2" charset="0"/>
                <a:ea typeface="Roboto" panose="02000000000000000000" pitchFamily="2" charset="0"/>
              </a:rPr>
              <a:t>Motivation</a:t>
            </a:r>
          </a:p>
        </p:txBody>
      </p:sp>
      <p:sp>
        <p:nvSpPr>
          <p:cNvPr id="3" name="Content Placeholder 2">
            <a:extLst>
              <a:ext uri="{FF2B5EF4-FFF2-40B4-BE49-F238E27FC236}">
                <a16:creationId xmlns:a16="http://schemas.microsoft.com/office/drawing/2014/main" id="{0F3CB1DB-64CB-4D2C-BD12-CF21992CB247}"/>
              </a:ext>
            </a:extLst>
          </p:cNvPr>
          <p:cNvSpPr>
            <a:spLocks noGrp="1"/>
          </p:cNvSpPr>
          <p:nvPr>
            <p:ph idx="1"/>
          </p:nvPr>
        </p:nvSpPr>
        <p:spPr>
          <a:xfrm>
            <a:off x="838200" y="1343029"/>
            <a:ext cx="10515600" cy="4833934"/>
          </a:xfrm>
        </p:spPr>
        <p:txBody>
          <a:bodyPr/>
          <a:lstStyle/>
          <a:p>
            <a:pPr marL="0" indent="0" algn="just">
              <a:buNone/>
            </a:pPr>
            <a:r>
              <a:rPr lang="en-IN" dirty="0">
                <a:latin typeface="Bookman Old Style" panose="02050604050505020204" pitchFamily="18" charset="0"/>
              </a:rPr>
              <a:t>	India, which has a mix of state-owned banks and private sector banks, provides an ideal setting to explore the impact of COVID19 crisis. </a:t>
            </a:r>
          </a:p>
          <a:p>
            <a:pPr marL="0" indent="0" algn="just">
              <a:buNone/>
            </a:pPr>
            <a:r>
              <a:rPr lang="en-IN" dirty="0">
                <a:latin typeface="Bookman Old Style" panose="02050604050505020204" pitchFamily="18" charset="0"/>
              </a:rPr>
              <a:t>	In general most of the people’s perception during crisis is withdraw money from private sector and deposit into public sector.</a:t>
            </a:r>
          </a:p>
        </p:txBody>
      </p:sp>
      <p:cxnSp>
        <p:nvCxnSpPr>
          <p:cNvPr id="5" name="Straight Connector 4">
            <a:extLst>
              <a:ext uri="{FF2B5EF4-FFF2-40B4-BE49-F238E27FC236}">
                <a16:creationId xmlns:a16="http://schemas.microsoft.com/office/drawing/2014/main" id="{A8104BE8-CFE5-4D35-8081-9D1B7C240883}"/>
              </a:ext>
            </a:extLst>
          </p:cNvPr>
          <p:cNvCxnSpPr/>
          <p:nvPr/>
        </p:nvCxnSpPr>
        <p:spPr>
          <a:xfrm>
            <a:off x="838200" y="962025"/>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5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BE49-1FF5-4BE5-8C10-88E042150127}"/>
              </a:ext>
            </a:extLst>
          </p:cNvPr>
          <p:cNvSpPr>
            <a:spLocks noGrp="1"/>
          </p:cNvSpPr>
          <p:nvPr>
            <p:ph type="title"/>
          </p:nvPr>
        </p:nvSpPr>
        <p:spPr>
          <a:xfrm>
            <a:off x="838200" y="413543"/>
            <a:ext cx="10515600" cy="534988"/>
          </a:xfrm>
        </p:spPr>
        <p:txBody>
          <a:bodyPr>
            <a:normAutofit/>
          </a:bodyPr>
          <a:lstStyle/>
          <a:p>
            <a:r>
              <a:rPr lang="en-IN" sz="3200" b="1" dirty="0">
                <a:latin typeface="Roboto" panose="02000000000000000000" pitchFamily="2" charset="0"/>
                <a:ea typeface="Roboto" panose="02000000000000000000" pitchFamily="2" charset="0"/>
              </a:rPr>
              <a:t>Aims and Objectives</a:t>
            </a:r>
          </a:p>
        </p:txBody>
      </p:sp>
      <p:sp>
        <p:nvSpPr>
          <p:cNvPr id="3" name="Content Placeholder 2">
            <a:extLst>
              <a:ext uri="{FF2B5EF4-FFF2-40B4-BE49-F238E27FC236}">
                <a16:creationId xmlns:a16="http://schemas.microsoft.com/office/drawing/2014/main" id="{0F3CB1DB-64CB-4D2C-BD12-CF21992CB247}"/>
              </a:ext>
            </a:extLst>
          </p:cNvPr>
          <p:cNvSpPr>
            <a:spLocks noGrp="1"/>
          </p:cNvSpPr>
          <p:nvPr>
            <p:ph idx="1"/>
          </p:nvPr>
        </p:nvSpPr>
        <p:spPr>
          <a:xfrm>
            <a:off x="838200" y="1343029"/>
            <a:ext cx="10515600" cy="4833934"/>
          </a:xfrm>
        </p:spPr>
        <p:txBody>
          <a:bodyPr/>
          <a:lstStyle/>
          <a:p>
            <a:r>
              <a:rPr lang="en-IN" dirty="0">
                <a:latin typeface="Bookman Old Style" panose="02050604050505020204" pitchFamily="18" charset="0"/>
              </a:rPr>
              <a:t>Which banks are more vulnerable during COVID?</a:t>
            </a:r>
          </a:p>
          <a:p>
            <a:pPr algn="just"/>
            <a:r>
              <a:rPr lang="en-IN" dirty="0">
                <a:latin typeface="Bookman Old Style" panose="02050604050505020204" pitchFamily="18" charset="0"/>
              </a:rPr>
              <a:t>Checking whether crash risk of firms taking loans from vulnerable bank is high or not compared to non-vulnerable bank.</a:t>
            </a:r>
          </a:p>
        </p:txBody>
      </p:sp>
      <p:cxnSp>
        <p:nvCxnSpPr>
          <p:cNvPr id="5" name="Straight Connector 4">
            <a:extLst>
              <a:ext uri="{FF2B5EF4-FFF2-40B4-BE49-F238E27FC236}">
                <a16:creationId xmlns:a16="http://schemas.microsoft.com/office/drawing/2014/main" id="{A8104BE8-CFE5-4D35-8081-9D1B7C240883}"/>
              </a:ext>
            </a:extLst>
          </p:cNvPr>
          <p:cNvCxnSpPr/>
          <p:nvPr/>
        </p:nvCxnSpPr>
        <p:spPr>
          <a:xfrm>
            <a:off x="838200" y="962025"/>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04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BE49-1FF5-4BE5-8C10-88E042150127}"/>
              </a:ext>
            </a:extLst>
          </p:cNvPr>
          <p:cNvSpPr>
            <a:spLocks noGrp="1"/>
          </p:cNvSpPr>
          <p:nvPr>
            <p:ph type="title"/>
          </p:nvPr>
        </p:nvSpPr>
        <p:spPr>
          <a:xfrm>
            <a:off x="838200" y="413543"/>
            <a:ext cx="10515600" cy="534988"/>
          </a:xfrm>
        </p:spPr>
        <p:txBody>
          <a:bodyPr>
            <a:normAutofit/>
          </a:bodyPr>
          <a:lstStyle/>
          <a:p>
            <a:r>
              <a:rPr lang="en-IN" sz="3200" b="1" dirty="0">
                <a:latin typeface="Roboto" panose="02000000000000000000" pitchFamily="2" charset="0"/>
                <a:ea typeface="Roboto" panose="02000000000000000000" pitchFamily="2" charset="0"/>
              </a:rPr>
              <a:t>Data Description</a:t>
            </a:r>
          </a:p>
        </p:txBody>
      </p:sp>
      <p:sp>
        <p:nvSpPr>
          <p:cNvPr id="3" name="Content Placeholder 2">
            <a:extLst>
              <a:ext uri="{FF2B5EF4-FFF2-40B4-BE49-F238E27FC236}">
                <a16:creationId xmlns:a16="http://schemas.microsoft.com/office/drawing/2014/main" id="{0F3CB1DB-64CB-4D2C-BD12-CF21992CB247}"/>
              </a:ext>
            </a:extLst>
          </p:cNvPr>
          <p:cNvSpPr>
            <a:spLocks noGrp="1"/>
          </p:cNvSpPr>
          <p:nvPr>
            <p:ph idx="1"/>
          </p:nvPr>
        </p:nvSpPr>
        <p:spPr>
          <a:xfrm>
            <a:off x="838200" y="1343029"/>
            <a:ext cx="10515600" cy="4833934"/>
          </a:xfrm>
        </p:spPr>
        <p:txBody>
          <a:bodyPr>
            <a:normAutofit/>
          </a:bodyPr>
          <a:lstStyle/>
          <a:p>
            <a:pPr algn="just"/>
            <a:r>
              <a:rPr lang="en-IN" sz="2400" dirty="0">
                <a:latin typeface="Bookman Old Style" panose="02050604050505020204" pitchFamily="18" charset="0"/>
              </a:rPr>
              <a:t>Stock market data of Nifty50 index and considered all private and public Indian bank is collected from the National Stock Exchange (NSE) and the Bombay Stock Exchange (BSE) through Yahoo Finance API.</a:t>
            </a:r>
          </a:p>
          <a:p>
            <a:pPr algn="just"/>
            <a:r>
              <a:rPr lang="en-IN" sz="2400" dirty="0">
                <a:latin typeface="Bookman Old Style" panose="02050604050505020204" pitchFamily="18" charset="0"/>
              </a:rPr>
              <a:t>Listed companies/firms stocks data is given by supervisor.</a:t>
            </a:r>
          </a:p>
          <a:p>
            <a:pPr algn="just"/>
            <a:r>
              <a:rPr lang="en-IN" sz="2400" dirty="0">
                <a:latin typeface="Bookman Old Style" panose="02050604050505020204" pitchFamily="18" charset="0"/>
              </a:rPr>
              <a:t>Number of Bank:</a:t>
            </a:r>
          </a:p>
          <a:p>
            <a:pPr lvl="1" algn="just"/>
            <a:r>
              <a:rPr lang="en-IN" sz="2000" dirty="0">
                <a:latin typeface="Bookman Old Style" panose="02050604050505020204" pitchFamily="18" charset="0"/>
              </a:rPr>
              <a:t>12 Public Bank</a:t>
            </a:r>
          </a:p>
          <a:p>
            <a:pPr lvl="1" algn="just"/>
            <a:r>
              <a:rPr lang="en-IN" sz="2000" dirty="0">
                <a:latin typeface="Bookman Old Style" panose="02050604050505020204" pitchFamily="18" charset="0"/>
              </a:rPr>
              <a:t>17 Private Bank</a:t>
            </a:r>
          </a:p>
          <a:p>
            <a:pPr algn="just"/>
            <a:r>
              <a:rPr lang="en-IN" sz="2400" dirty="0">
                <a:latin typeface="Bookman Old Style" panose="02050604050505020204" pitchFamily="18" charset="0"/>
              </a:rPr>
              <a:t>Considered time period: </a:t>
            </a:r>
          </a:p>
          <a:p>
            <a:pPr lvl="1" algn="just"/>
            <a:r>
              <a:rPr lang="en-IN" sz="2000" dirty="0">
                <a:latin typeface="Bookman Old Style" panose="02050604050505020204" pitchFamily="18" charset="0"/>
              </a:rPr>
              <a:t>Before COVID: July 2019 to December 2019</a:t>
            </a:r>
          </a:p>
          <a:p>
            <a:pPr lvl="1" algn="just"/>
            <a:r>
              <a:rPr lang="en-IN" sz="2000" dirty="0">
                <a:latin typeface="Bookman Old Style" panose="02050604050505020204" pitchFamily="18" charset="0"/>
              </a:rPr>
              <a:t>During COVID: January 2020 to June 2020</a:t>
            </a:r>
          </a:p>
          <a:p>
            <a:pPr marL="457200" lvl="1" indent="0" algn="just">
              <a:buNone/>
            </a:pPr>
            <a:endParaRPr lang="en-IN" sz="2000" dirty="0">
              <a:latin typeface="Bookman Old Style" panose="02050604050505020204" pitchFamily="18" charset="0"/>
            </a:endParaRPr>
          </a:p>
          <a:p>
            <a:pPr marL="457200" lvl="1" indent="0" algn="just">
              <a:buNone/>
            </a:pPr>
            <a:endParaRPr lang="en-IN" sz="2000" dirty="0">
              <a:latin typeface="Bookman Old Style" panose="02050604050505020204" pitchFamily="18" charset="0"/>
            </a:endParaRPr>
          </a:p>
          <a:p>
            <a:pPr marL="0" indent="0" algn="just">
              <a:buNone/>
            </a:pPr>
            <a:endParaRPr lang="en-IN" sz="2400" dirty="0">
              <a:latin typeface="Bookman Old Style" panose="02050604050505020204" pitchFamily="18" charset="0"/>
            </a:endParaRPr>
          </a:p>
          <a:p>
            <a:pPr algn="just"/>
            <a:endParaRPr lang="en-IN" sz="2400" dirty="0">
              <a:latin typeface="Bookman Old Style" panose="02050604050505020204" pitchFamily="18" charset="0"/>
            </a:endParaRPr>
          </a:p>
          <a:p>
            <a:pPr marL="0" indent="0" algn="just">
              <a:buNone/>
            </a:pPr>
            <a:endParaRPr lang="en-IN" sz="2400" dirty="0">
              <a:latin typeface="Bookman Old Style" panose="02050604050505020204" pitchFamily="18" charset="0"/>
            </a:endParaRPr>
          </a:p>
        </p:txBody>
      </p:sp>
      <p:cxnSp>
        <p:nvCxnSpPr>
          <p:cNvPr id="5" name="Straight Connector 4">
            <a:extLst>
              <a:ext uri="{FF2B5EF4-FFF2-40B4-BE49-F238E27FC236}">
                <a16:creationId xmlns:a16="http://schemas.microsoft.com/office/drawing/2014/main" id="{A8104BE8-CFE5-4D35-8081-9D1B7C240883}"/>
              </a:ext>
            </a:extLst>
          </p:cNvPr>
          <p:cNvCxnSpPr/>
          <p:nvPr/>
        </p:nvCxnSpPr>
        <p:spPr>
          <a:xfrm>
            <a:off x="838200" y="962025"/>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77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BE49-1FF5-4BE5-8C10-88E042150127}"/>
              </a:ext>
            </a:extLst>
          </p:cNvPr>
          <p:cNvSpPr>
            <a:spLocks noGrp="1"/>
          </p:cNvSpPr>
          <p:nvPr>
            <p:ph type="title"/>
          </p:nvPr>
        </p:nvSpPr>
        <p:spPr>
          <a:xfrm>
            <a:off x="838200" y="413543"/>
            <a:ext cx="10515600" cy="534988"/>
          </a:xfrm>
        </p:spPr>
        <p:txBody>
          <a:bodyPr>
            <a:normAutofit/>
          </a:bodyPr>
          <a:lstStyle/>
          <a:p>
            <a:r>
              <a:rPr lang="en-IN" sz="3200" b="1" dirty="0">
                <a:latin typeface="Roboto" panose="02000000000000000000" pitchFamily="2" charset="0"/>
                <a:ea typeface="Roboto" panose="02000000000000000000" pitchFamily="2" charset="0"/>
              </a:rPr>
              <a:t>Snapshot of Data</a:t>
            </a:r>
          </a:p>
        </p:txBody>
      </p:sp>
      <p:cxnSp>
        <p:nvCxnSpPr>
          <p:cNvPr id="5" name="Straight Connector 4">
            <a:extLst>
              <a:ext uri="{FF2B5EF4-FFF2-40B4-BE49-F238E27FC236}">
                <a16:creationId xmlns:a16="http://schemas.microsoft.com/office/drawing/2014/main" id="{A8104BE8-CFE5-4D35-8081-9D1B7C240883}"/>
              </a:ext>
            </a:extLst>
          </p:cNvPr>
          <p:cNvCxnSpPr/>
          <p:nvPr/>
        </p:nvCxnSpPr>
        <p:spPr>
          <a:xfrm>
            <a:off x="838200" y="962025"/>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4B23578-8439-4E3D-8611-96538429DC40}"/>
              </a:ext>
            </a:extLst>
          </p:cNvPr>
          <p:cNvPicPr>
            <a:picLocks noChangeAspect="1"/>
          </p:cNvPicPr>
          <p:nvPr/>
        </p:nvPicPr>
        <p:blipFill>
          <a:blip r:embed="rId2"/>
          <a:stretch>
            <a:fillRect/>
          </a:stretch>
        </p:blipFill>
        <p:spPr>
          <a:xfrm>
            <a:off x="838200" y="1333083"/>
            <a:ext cx="5360968" cy="1288294"/>
          </a:xfrm>
          <a:prstGeom prst="rect">
            <a:avLst/>
          </a:prstGeom>
        </p:spPr>
      </p:pic>
      <p:pic>
        <p:nvPicPr>
          <p:cNvPr id="8" name="Picture 7">
            <a:extLst>
              <a:ext uri="{FF2B5EF4-FFF2-40B4-BE49-F238E27FC236}">
                <a16:creationId xmlns:a16="http://schemas.microsoft.com/office/drawing/2014/main" id="{54D6DBE8-18DA-41AB-84CC-F980A5573B9C}"/>
              </a:ext>
            </a:extLst>
          </p:cNvPr>
          <p:cNvPicPr>
            <a:picLocks noChangeAspect="1"/>
          </p:cNvPicPr>
          <p:nvPr/>
        </p:nvPicPr>
        <p:blipFill>
          <a:blip r:embed="rId3"/>
          <a:stretch>
            <a:fillRect/>
          </a:stretch>
        </p:blipFill>
        <p:spPr>
          <a:xfrm>
            <a:off x="838200" y="2992434"/>
            <a:ext cx="8612168" cy="1622375"/>
          </a:xfrm>
          <a:prstGeom prst="rect">
            <a:avLst/>
          </a:prstGeom>
        </p:spPr>
      </p:pic>
      <p:pic>
        <p:nvPicPr>
          <p:cNvPr id="9" name="Picture 8">
            <a:extLst>
              <a:ext uri="{FF2B5EF4-FFF2-40B4-BE49-F238E27FC236}">
                <a16:creationId xmlns:a16="http://schemas.microsoft.com/office/drawing/2014/main" id="{BF03F846-4056-4EE2-A621-843E4A6D082E}"/>
              </a:ext>
            </a:extLst>
          </p:cNvPr>
          <p:cNvPicPr>
            <a:picLocks noChangeAspect="1"/>
          </p:cNvPicPr>
          <p:nvPr/>
        </p:nvPicPr>
        <p:blipFill>
          <a:blip r:embed="rId4"/>
          <a:stretch>
            <a:fillRect/>
          </a:stretch>
        </p:blipFill>
        <p:spPr>
          <a:xfrm>
            <a:off x="838200" y="4985866"/>
            <a:ext cx="4334808" cy="1404984"/>
          </a:xfrm>
          <a:prstGeom prst="rect">
            <a:avLst/>
          </a:prstGeom>
        </p:spPr>
      </p:pic>
      <p:pic>
        <p:nvPicPr>
          <p:cNvPr id="10" name="Picture 9">
            <a:extLst>
              <a:ext uri="{FF2B5EF4-FFF2-40B4-BE49-F238E27FC236}">
                <a16:creationId xmlns:a16="http://schemas.microsoft.com/office/drawing/2014/main" id="{A00BA66C-2387-40BA-B02D-87143F02ED4C}"/>
              </a:ext>
            </a:extLst>
          </p:cNvPr>
          <p:cNvPicPr>
            <a:picLocks noChangeAspect="1"/>
          </p:cNvPicPr>
          <p:nvPr/>
        </p:nvPicPr>
        <p:blipFill>
          <a:blip r:embed="rId5"/>
          <a:stretch>
            <a:fillRect/>
          </a:stretch>
        </p:blipFill>
        <p:spPr>
          <a:xfrm>
            <a:off x="5528342" y="4980910"/>
            <a:ext cx="6186138" cy="1407817"/>
          </a:xfrm>
          <a:prstGeom prst="rect">
            <a:avLst/>
          </a:prstGeom>
        </p:spPr>
      </p:pic>
      <p:sp>
        <p:nvSpPr>
          <p:cNvPr id="11" name="TextBox 10">
            <a:extLst>
              <a:ext uri="{FF2B5EF4-FFF2-40B4-BE49-F238E27FC236}">
                <a16:creationId xmlns:a16="http://schemas.microsoft.com/office/drawing/2014/main" id="{433A3AE3-A5C8-40B3-BEFF-E3CB7A870BC7}"/>
              </a:ext>
            </a:extLst>
          </p:cNvPr>
          <p:cNvSpPr txBox="1"/>
          <p:nvPr/>
        </p:nvSpPr>
        <p:spPr>
          <a:xfrm>
            <a:off x="838200" y="994529"/>
            <a:ext cx="3698240" cy="338554"/>
          </a:xfrm>
          <a:prstGeom prst="rect">
            <a:avLst/>
          </a:prstGeom>
          <a:noFill/>
        </p:spPr>
        <p:txBody>
          <a:bodyPr wrap="square" rtlCol="0">
            <a:spAutoFit/>
          </a:bodyPr>
          <a:lstStyle/>
          <a:p>
            <a:r>
              <a:rPr lang="en-IN" sz="1600" dirty="0"/>
              <a:t>RBI</a:t>
            </a:r>
          </a:p>
        </p:txBody>
      </p:sp>
      <p:sp>
        <p:nvSpPr>
          <p:cNvPr id="12" name="TextBox 11">
            <a:extLst>
              <a:ext uri="{FF2B5EF4-FFF2-40B4-BE49-F238E27FC236}">
                <a16:creationId xmlns:a16="http://schemas.microsoft.com/office/drawing/2014/main" id="{4A7AF465-C3C3-4569-895D-68722F14E2B2}"/>
              </a:ext>
            </a:extLst>
          </p:cNvPr>
          <p:cNvSpPr txBox="1"/>
          <p:nvPr/>
        </p:nvSpPr>
        <p:spPr>
          <a:xfrm>
            <a:off x="838200" y="2653880"/>
            <a:ext cx="3698240" cy="338554"/>
          </a:xfrm>
          <a:prstGeom prst="rect">
            <a:avLst/>
          </a:prstGeom>
          <a:noFill/>
        </p:spPr>
        <p:txBody>
          <a:bodyPr wrap="square" rtlCol="0">
            <a:spAutoFit/>
          </a:bodyPr>
          <a:lstStyle/>
          <a:p>
            <a:r>
              <a:rPr lang="en-IN" sz="1600" dirty="0"/>
              <a:t>Yahoo Finance</a:t>
            </a:r>
          </a:p>
        </p:txBody>
      </p:sp>
      <p:sp>
        <p:nvSpPr>
          <p:cNvPr id="13" name="TextBox 12">
            <a:extLst>
              <a:ext uri="{FF2B5EF4-FFF2-40B4-BE49-F238E27FC236}">
                <a16:creationId xmlns:a16="http://schemas.microsoft.com/office/drawing/2014/main" id="{4BCCFD58-6D2C-442C-85E0-EA3C2C1BCFDF}"/>
              </a:ext>
            </a:extLst>
          </p:cNvPr>
          <p:cNvSpPr txBox="1"/>
          <p:nvPr/>
        </p:nvSpPr>
        <p:spPr>
          <a:xfrm>
            <a:off x="838200" y="4651785"/>
            <a:ext cx="3698240" cy="338554"/>
          </a:xfrm>
          <a:prstGeom prst="rect">
            <a:avLst/>
          </a:prstGeom>
          <a:noFill/>
        </p:spPr>
        <p:txBody>
          <a:bodyPr wrap="square" rtlCol="0">
            <a:spAutoFit/>
          </a:bodyPr>
          <a:lstStyle/>
          <a:p>
            <a:r>
              <a:rPr lang="en-IN" sz="1600" dirty="0"/>
              <a:t>Private</a:t>
            </a:r>
          </a:p>
        </p:txBody>
      </p:sp>
    </p:spTree>
    <p:extLst>
      <p:ext uri="{BB962C8B-B14F-4D97-AF65-F5344CB8AC3E}">
        <p14:creationId xmlns:p14="http://schemas.microsoft.com/office/powerpoint/2010/main" val="282095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BE49-1FF5-4BE5-8C10-88E042150127}"/>
              </a:ext>
            </a:extLst>
          </p:cNvPr>
          <p:cNvSpPr>
            <a:spLocks noGrp="1"/>
          </p:cNvSpPr>
          <p:nvPr>
            <p:ph type="title"/>
          </p:nvPr>
        </p:nvSpPr>
        <p:spPr>
          <a:xfrm>
            <a:off x="838200" y="413543"/>
            <a:ext cx="10515600" cy="534988"/>
          </a:xfrm>
        </p:spPr>
        <p:txBody>
          <a:bodyPr>
            <a:normAutofit/>
          </a:bodyPr>
          <a:lstStyle/>
          <a:p>
            <a:r>
              <a:rPr lang="en-IN" sz="3200" b="1" dirty="0">
                <a:latin typeface="Roboto" panose="02000000000000000000" pitchFamily="2" charset="0"/>
                <a:ea typeface="Roboto" panose="02000000000000000000" pitchFamily="2" charset="0"/>
              </a:rPr>
              <a:t>Exploratory Data Analysis</a:t>
            </a:r>
          </a:p>
        </p:txBody>
      </p:sp>
      <p:cxnSp>
        <p:nvCxnSpPr>
          <p:cNvPr id="5" name="Straight Connector 4">
            <a:extLst>
              <a:ext uri="{FF2B5EF4-FFF2-40B4-BE49-F238E27FC236}">
                <a16:creationId xmlns:a16="http://schemas.microsoft.com/office/drawing/2014/main" id="{A8104BE8-CFE5-4D35-8081-9D1B7C240883}"/>
              </a:ext>
            </a:extLst>
          </p:cNvPr>
          <p:cNvCxnSpPr/>
          <p:nvPr/>
        </p:nvCxnSpPr>
        <p:spPr>
          <a:xfrm>
            <a:off x="838200" y="962025"/>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71514506-03E5-4070-8097-79158B266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482" y="1487369"/>
            <a:ext cx="4680000" cy="25402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C55EBC9-446F-4B07-8576-E163F6BA07A5}"/>
              </a:ext>
            </a:extLst>
          </p:cNvPr>
          <p:cNvSpPr txBox="1"/>
          <p:nvPr/>
        </p:nvSpPr>
        <p:spPr>
          <a:xfrm>
            <a:off x="2895642" y="1118037"/>
            <a:ext cx="2011680" cy="369332"/>
          </a:xfrm>
          <a:prstGeom prst="rect">
            <a:avLst/>
          </a:prstGeom>
          <a:noFill/>
        </p:spPr>
        <p:txBody>
          <a:bodyPr wrap="square" rtlCol="0">
            <a:spAutoFit/>
          </a:bodyPr>
          <a:lstStyle/>
          <a:p>
            <a:pPr algn="ctr"/>
            <a:r>
              <a:rPr lang="en-IN" b="1" dirty="0"/>
              <a:t>PUBLIC BANK</a:t>
            </a:r>
          </a:p>
        </p:txBody>
      </p:sp>
      <p:sp>
        <p:nvSpPr>
          <p:cNvPr id="12" name="TextBox 11">
            <a:extLst>
              <a:ext uri="{FF2B5EF4-FFF2-40B4-BE49-F238E27FC236}">
                <a16:creationId xmlns:a16="http://schemas.microsoft.com/office/drawing/2014/main" id="{8EA1C594-8337-4A55-9792-E765B0FDE42A}"/>
              </a:ext>
            </a:extLst>
          </p:cNvPr>
          <p:cNvSpPr txBox="1"/>
          <p:nvPr/>
        </p:nvSpPr>
        <p:spPr>
          <a:xfrm>
            <a:off x="8007960" y="1087994"/>
            <a:ext cx="2011680" cy="369332"/>
          </a:xfrm>
          <a:prstGeom prst="rect">
            <a:avLst/>
          </a:prstGeom>
          <a:noFill/>
        </p:spPr>
        <p:txBody>
          <a:bodyPr wrap="square" rtlCol="0">
            <a:spAutoFit/>
          </a:bodyPr>
          <a:lstStyle/>
          <a:p>
            <a:pPr algn="ctr"/>
            <a:r>
              <a:rPr lang="en-IN" b="1" dirty="0"/>
              <a:t>PRIVATE BANK</a:t>
            </a:r>
          </a:p>
        </p:txBody>
      </p:sp>
      <p:pic>
        <p:nvPicPr>
          <p:cNvPr id="2054" name="Picture 6">
            <a:extLst>
              <a:ext uri="{FF2B5EF4-FFF2-40B4-BE49-F238E27FC236}">
                <a16:creationId xmlns:a16="http://schemas.microsoft.com/office/drawing/2014/main" id="{9F578EEF-D7DC-464F-BF6D-B3763AEF2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3800" y="1487369"/>
            <a:ext cx="4680000" cy="25402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D91A670-CDD0-48AE-B29C-DDD7CE2C7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482" y="4027658"/>
            <a:ext cx="4680000" cy="25402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F573FF20-A489-4827-B897-64B3543396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3800" y="4027659"/>
            <a:ext cx="4680000" cy="254028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B6EEFE4-569D-4570-9CF7-2F503311B40C}"/>
              </a:ext>
            </a:extLst>
          </p:cNvPr>
          <p:cNvSpPr txBox="1"/>
          <p:nvPr/>
        </p:nvSpPr>
        <p:spPr>
          <a:xfrm>
            <a:off x="838200" y="2213443"/>
            <a:ext cx="461665" cy="1088139"/>
          </a:xfrm>
          <a:prstGeom prst="rect">
            <a:avLst/>
          </a:prstGeom>
          <a:noFill/>
        </p:spPr>
        <p:txBody>
          <a:bodyPr vert="vert270" wrap="square" rtlCol="0">
            <a:spAutoFit/>
          </a:bodyPr>
          <a:lstStyle/>
          <a:p>
            <a:pPr algn="ctr"/>
            <a:r>
              <a:rPr lang="en-IN" b="1" dirty="0"/>
              <a:t>BEFORE</a:t>
            </a:r>
          </a:p>
        </p:txBody>
      </p:sp>
      <p:sp>
        <p:nvSpPr>
          <p:cNvPr id="17" name="TextBox 16">
            <a:extLst>
              <a:ext uri="{FF2B5EF4-FFF2-40B4-BE49-F238E27FC236}">
                <a16:creationId xmlns:a16="http://schemas.microsoft.com/office/drawing/2014/main" id="{B1FAF357-61CA-4B1C-8A04-447F41252CCC}"/>
              </a:ext>
            </a:extLst>
          </p:cNvPr>
          <p:cNvSpPr txBox="1"/>
          <p:nvPr/>
        </p:nvSpPr>
        <p:spPr>
          <a:xfrm>
            <a:off x="838199" y="4753732"/>
            <a:ext cx="461665" cy="1088139"/>
          </a:xfrm>
          <a:prstGeom prst="rect">
            <a:avLst/>
          </a:prstGeom>
          <a:noFill/>
        </p:spPr>
        <p:txBody>
          <a:bodyPr vert="vert270" wrap="square" rtlCol="0">
            <a:spAutoFit/>
          </a:bodyPr>
          <a:lstStyle/>
          <a:p>
            <a:pPr algn="ctr"/>
            <a:r>
              <a:rPr lang="en-IN" b="1" dirty="0"/>
              <a:t>AFTER</a:t>
            </a:r>
          </a:p>
        </p:txBody>
      </p:sp>
    </p:spTree>
    <p:extLst>
      <p:ext uri="{BB962C8B-B14F-4D97-AF65-F5344CB8AC3E}">
        <p14:creationId xmlns:p14="http://schemas.microsoft.com/office/powerpoint/2010/main" val="3762014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BE49-1FF5-4BE5-8C10-88E042150127}"/>
              </a:ext>
            </a:extLst>
          </p:cNvPr>
          <p:cNvSpPr>
            <a:spLocks noGrp="1"/>
          </p:cNvSpPr>
          <p:nvPr>
            <p:ph type="title"/>
          </p:nvPr>
        </p:nvSpPr>
        <p:spPr>
          <a:xfrm>
            <a:off x="838200" y="413543"/>
            <a:ext cx="10515600" cy="534988"/>
          </a:xfrm>
        </p:spPr>
        <p:txBody>
          <a:bodyPr>
            <a:normAutofit/>
          </a:bodyPr>
          <a:lstStyle/>
          <a:p>
            <a:r>
              <a:rPr lang="en-IN" sz="3200" b="1" dirty="0">
                <a:latin typeface="Roboto" panose="02000000000000000000" pitchFamily="2" charset="0"/>
                <a:ea typeface="Roboto" panose="02000000000000000000" pitchFamily="2" charset="0"/>
              </a:rPr>
              <a:t>Exploratory Data Analysis</a:t>
            </a:r>
          </a:p>
        </p:txBody>
      </p:sp>
      <p:pic>
        <p:nvPicPr>
          <p:cNvPr id="6" name="Content Placeholder 5">
            <a:extLst>
              <a:ext uri="{FF2B5EF4-FFF2-40B4-BE49-F238E27FC236}">
                <a16:creationId xmlns:a16="http://schemas.microsoft.com/office/drawing/2014/main" id="{DFB17DBB-7ECA-478A-8D6B-65933B06C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3151505"/>
            <a:ext cx="5257800" cy="2957513"/>
          </a:xfrm>
        </p:spPr>
      </p:pic>
      <p:cxnSp>
        <p:nvCxnSpPr>
          <p:cNvPr id="5" name="Straight Connector 4">
            <a:extLst>
              <a:ext uri="{FF2B5EF4-FFF2-40B4-BE49-F238E27FC236}">
                <a16:creationId xmlns:a16="http://schemas.microsoft.com/office/drawing/2014/main" id="{A8104BE8-CFE5-4D35-8081-9D1B7C240883}"/>
              </a:ext>
            </a:extLst>
          </p:cNvPr>
          <p:cNvCxnSpPr/>
          <p:nvPr/>
        </p:nvCxnSpPr>
        <p:spPr>
          <a:xfrm>
            <a:off x="838200" y="962025"/>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A753F5B8-4112-4136-92C4-23DFE799D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08" y="1444544"/>
            <a:ext cx="5374072" cy="29170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D9DFAD-0884-4135-8613-0DE0E1E42A78}"/>
              </a:ext>
            </a:extLst>
          </p:cNvPr>
          <p:cNvSpPr txBox="1"/>
          <p:nvPr/>
        </p:nvSpPr>
        <p:spPr>
          <a:xfrm>
            <a:off x="1574800" y="4480560"/>
            <a:ext cx="3698240" cy="338554"/>
          </a:xfrm>
          <a:prstGeom prst="rect">
            <a:avLst/>
          </a:prstGeom>
          <a:noFill/>
        </p:spPr>
        <p:txBody>
          <a:bodyPr wrap="square" rtlCol="0">
            <a:spAutoFit/>
          </a:bodyPr>
          <a:lstStyle/>
          <a:p>
            <a:r>
              <a:rPr lang="en-IN" sz="1600" dirty="0"/>
              <a:t>Market return before and after COVID19</a:t>
            </a:r>
          </a:p>
        </p:txBody>
      </p:sp>
      <p:sp>
        <p:nvSpPr>
          <p:cNvPr id="7" name="TextBox 6">
            <a:extLst>
              <a:ext uri="{FF2B5EF4-FFF2-40B4-BE49-F238E27FC236}">
                <a16:creationId xmlns:a16="http://schemas.microsoft.com/office/drawing/2014/main" id="{C6DC3DC4-8A5A-4ED5-B9F5-D0766D1D1C4B}"/>
              </a:ext>
            </a:extLst>
          </p:cNvPr>
          <p:cNvSpPr txBox="1"/>
          <p:nvPr/>
        </p:nvSpPr>
        <p:spPr>
          <a:xfrm>
            <a:off x="6304280" y="6109018"/>
            <a:ext cx="5049520" cy="338554"/>
          </a:xfrm>
          <a:prstGeom prst="rect">
            <a:avLst/>
          </a:prstGeom>
          <a:noFill/>
        </p:spPr>
        <p:txBody>
          <a:bodyPr wrap="square" rtlCol="0">
            <a:spAutoFit/>
          </a:bodyPr>
          <a:lstStyle/>
          <a:p>
            <a:r>
              <a:rPr lang="en-IN" sz="1600" dirty="0"/>
              <a:t>Number of firms taken loan from public and private banks</a:t>
            </a:r>
          </a:p>
        </p:txBody>
      </p:sp>
    </p:spTree>
    <p:extLst>
      <p:ext uri="{BB962C8B-B14F-4D97-AF65-F5344CB8AC3E}">
        <p14:creationId xmlns:p14="http://schemas.microsoft.com/office/powerpoint/2010/main" val="75499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BE49-1FF5-4BE5-8C10-88E042150127}"/>
              </a:ext>
            </a:extLst>
          </p:cNvPr>
          <p:cNvSpPr>
            <a:spLocks noGrp="1"/>
          </p:cNvSpPr>
          <p:nvPr>
            <p:ph type="title"/>
          </p:nvPr>
        </p:nvSpPr>
        <p:spPr>
          <a:xfrm>
            <a:off x="838200" y="413543"/>
            <a:ext cx="10515600" cy="534988"/>
          </a:xfrm>
        </p:spPr>
        <p:txBody>
          <a:bodyPr>
            <a:normAutofit/>
          </a:bodyPr>
          <a:lstStyle/>
          <a:p>
            <a:r>
              <a:rPr lang="en-IN" sz="3200" b="1" dirty="0">
                <a:latin typeface="Roboto" panose="02000000000000000000" pitchFamily="2" charset="0"/>
                <a:ea typeface="Roboto" panose="02000000000000000000" pitchFamily="2" charset="0"/>
              </a:rPr>
              <a:t>Methodology-I</a:t>
            </a:r>
          </a:p>
        </p:txBody>
      </p:sp>
      <p:sp>
        <p:nvSpPr>
          <p:cNvPr id="3" name="Content Placeholder 2">
            <a:extLst>
              <a:ext uri="{FF2B5EF4-FFF2-40B4-BE49-F238E27FC236}">
                <a16:creationId xmlns:a16="http://schemas.microsoft.com/office/drawing/2014/main" id="{0F3CB1DB-64CB-4D2C-BD12-CF21992CB247}"/>
              </a:ext>
            </a:extLst>
          </p:cNvPr>
          <p:cNvSpPr>
            <a:spLocks noGrp="1"/>
          </p:cNvSpPr>
          <p:nvPr>
            <p:ph idx="1"/>
          </p:nvPr>
        </p:nvSpPr>
        <p:spPr>
          <a:xfrm>
            <a:off x="838200" y="1343027"/>
            <a:ext cx="10515600" cy="5250805"/>
          </a:xfrm>
        </p:spPr>
        <p:txBody>
          <a:bodyPr>
            <a:normAutofit/>
          </a:bodyPr>
          <a:lstStyle/>
          <a:p>
            <a:r>
              <a:rPr lang="en-IN" sz="2000" dirty="0">
                <a:latin typeface="Bookman Old Style" panose="02050604050505020204" pitchFamily="18" charset="0"/>
              </a:rPr>
              <a:t>Calculating Beta and Marginal Expected Shortfall</a:t>
            </a:r>
          </a:p>
          <a:p>
            <a:pPr lvl="1"/>
            <a:r>
              <a:rPr lang="en-IN" sz="1600" b="1" dirty="0">
                <a:latin typeface="Bookman Old Style" panose="02050604050505020204" pitchFamily="18" charset="0"/>
              </a:rPr>
              <a:t>Beta</a:t>
            </a:r>
            <a:r>
              <a:rPr lang="en-IN" sz="1600" dirty="0">
                <a:latin typeface="Bookman Old Style" panose="02050604050505020204" pitchFamily="18" charset="0"/>
              </a:rPr>
              <a:t>: Risk-reward measure. </a:t>
            </a:r>
          </a:p>
          <a:p>
            <a:pPr lvl="1"/>
            <a:endParaRPr lang="en-IN" sz="1600" dirty="0">
              <a:latin typeface="Bookman Old Style" panose="02050604050505020204" pitchFamily="18" charset="0"/>
            </a:endParaRPr>
          </a:p>
          <a:p>
            <a:pPr lvl="1"/>
            <a:endParaRPr lang="en-IN" sz="1600" dirty="0">
              <a:latin typeface="Bookman Old Style" panose="02050604050505020204" pitchFamily="18" charset="0"/>
            </a:endParaRPr>
          </a:p>
          <a:p>
            <a:pPr lvl="1"/>
            <a:endParaRPr lang="en-IN" sz="1600" dirty="0">
              <a:latin typeface="Bookman Old Style" panose="02050604050505020204" pitchFamily="18" charset="0"/>
            </a:endParaRPr>
          </a:p>
          <a:p>
            <a:pPr lvl="1"/>
            <a:endParaRPr lang="en-IN" sz="1600" dirty="0">
              <a:latin typeface="Bookman Old Style" panose="02050604050505020204" pitchFamily="18" charset="0"/>
            </a:endParaRPr>
          </a:p>
          <a:p>
            <a:pPr lvl="1"/>
            <a:r>
              <a:rPr lang="en-IN" sz="1600" b="1" dirty="0">
                <a:latin typeface="Bookman Old Style" panose="02050604050505020204" pitchFamily="18" charset="0"/>
              </a:rPr>
              <a:t>MES</a:t>
            </a:r>
            <a:r>
              <a:rPr lang="en-IN" sz="1600" dirty="0">
                <a:latin typeface="Bookman Old Style" panose="02050604050505020204" pitchFamily="18" charset="0"/>
              </a:rPr>
              <a:t>: Measure of expected equity loss.</a:t>
            </a:r>
          </a:p>
          <a:p>
            <a:pPr lvl="2"/>
            <a:endParaRPr lang="en-IN" sz="1200" dirty="0">
              <a:latin typeface="Bookman Old Style" panose="02050604050505020204" pitchFamily="18" charset="0"/>
            </a:endParaRPr>
          </a:p>
          <a:p>
            <a:pPr marL="457200" lvl="1" indent="0">
              <a:buNone/>
            </a:pPr>
            <a:endParaRPr lang="en-IN" sz="1600" dirty="0">
              <a:latin typeface="Bookman Old Style" panose="02050604050505020204" pitchFamily="18" charset="0"/>
            </a:endParaRPr>
          </a:p>
          <a:p>
            <a:pPr lvl="1"/>
            <a:endParaRPr lang="en-IN" sz="1600" dirty="0">
              <a:latin typeface="Bookman Old Style" panose="02050604050505020204" pitchFamily="18" charset="0"/>
            </a:endParaRPr>
          </a:p>
          <a:p>
            <a:pPr lvl="1"/>
            <a:endParaRPr lang="en-IN" sz="1600" dirty="0">
              <a:latin typeface="Bookman Old Style" panose="02050604050505020204" pitchFamily="18" charset="0"/>
            </a:endParaRPr>
          </a:p>
          <a:p>
            <a:pPr marL="457200" lvl="1" indent="0">
              <a:buNone/>
            </a:pPr>
            <a:endParaRPr lang="en-IN" sz="1600" dirty="0">
              <a:latin typeface="Bookman Old Style" panose="02050604050505020204" pitchFamily="18" charset="0"/>
            </a:endParaRPr>
          </a:p>
          <a:p>
            <a:pPr lvl="1"/>
            <a:endParaRPr lang="en-IN" sz="1600" dirty="0">
              <a:latin typeface="Bookman Old Style" panose="02050604050505020204" pitchFamily="18" charset="0"/>
            </a:endParaRPr>
          </a:p>
          <a:p>
            <a:pPr lvl="1"/>
            <a:endParaRPr lang="en-IN" sz="1600" dirty="0">
              <a:latin typeface="Bookman Old Style" panose="02050604050505020204" pitchFamily="18" charset="0"/>
            </a:endParaRPr>
          </a:p>
          <a:p>
            <a:pPr lvl="1"/>
            <a:endParaRPr lang="en-IN" sz="1600" dirty="0">
              <a:latin typeface="Bookman Old Style" panose="02050604050505020204" pitchFamily="18" charset="0"/>
            </a:endParaRPr>
          </a:p>
          <a:p>
            <a:pPr lvl="1"/>
            <a:endParaRPr lang="en-IN" sz="1600" dirty="0">
              <a:latin typeface="Bookman Old Style" panose="02050604050505020204" pitchFamily="18" charset="0"/>
            </a:endParaRPr>
          </a:p>
          <a:p>
            <a:r>
              <a:rPr lang="en-IN" sz="2000" dirty="0">
                <a:latin typeface="Bookman Old Style" panose="02050604050505020204" pitchFamily="18" charset="0"/>
              </a:rPr>
              <a:t>Making a threshold to measure vulnerability</a:t>
            </a:r>
          </a:p>
          <a:p>
            <a:endParaRPr lang="en-IN" sz="2000" dirty="0">
              <a:latin typeface="Bookman Old Style" panose="02050604050505020204" pitchFamily="18" charset="0"/>
            </a:endParaRPr>
          </a:p>
          <a:p>
            <a:pPr marL="0" indent="0">
              <a:buNone/>
            </a:pPr>
            <a:endParaRPr lang="en-IN" sz="2000" dirty="0">
              <a:latin typeface="Bookman Old Style" panose="02050604050505020204" pitchFamily="18" charset="0"/>
            </a:endParaRPr>
          </a:p>
        </p:txBody>
      </p:sp>
      <p:cxnSp>
        <p:nvCxnSpPr>
          <p:cNvPr id="5" name="Straight Connector 4">
            <a:extLst>
              <a:ext uri="{FF2B5EF4-FFF2-40B4-BE49-F238E27FC236}">
                <a16:creationId xmlns:a16="http://schemas.microsoft.com/office/drawing/2014/main" id="{A8104BE8-CFE5-4D35-8081-9D1B7C240883}"/>
              </a:ext>
            </a:extLst>
          </p:cNvPr>
          <p:cNvCxnSpPr/>
          <p:nvPr/>
        </p:nvCxnSpPr>
        <p:spPr>
          <a:xfrm>
            <a:off x="838200" y="962025"/>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67B4500-8B9E-44AC-8D2C-18B9EFFD316D}"/>
                  </a:ext>
                </a:extLst>
              </p:cNvPr>
              <p:cNvSpPr txBox="1"/>
              <p:nvPr/>
            </p:nvSpPr>
            <p:spPr>
              <a:xfrm>
                <a:off x="5394976" y="2051874"/>
                <a:ext cx="11785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r>
                        <a:rPr lang="en-US" i="1" smtClean="0">
                          <a:latin typeface="Cambria Math" panose="02040503050406030204" pitchFamily="18" charset="0"/>
                        </a:rPr>
                        <m:t>𝛼</m:t>
                      </m:r>
                      <m:r>
                        <a:rPr lang="en-US" i="1" smtClean="0">
                          <a:latin typeface="Cambria Math" panose="02040503050406030204" pitchFamily="18" charset="0"/>
                        </a:rPr>
                        <m:t>+</m:t>
                      </m:r>
                      <m:r>
                        <a:rPr lang="en-US" i="1" smtClean="0">
                          <a:latin typeface="Cambria Math" panose="02040503050406030204" pitchFamily="18" charset="0"/>
                        </a:rPr>
                        <m:t>𝛽</m:t>
                      </m:r>
                      <m:r>
                        <a:rPr lang="en-US" i="1" smtClean="0">
                          <a:latin typeface="Cambria Math" panose="02040503050406030204" pitchFamily="18" charset="0"/>
                        </a:rPr>
                        <m:t>𝑥</m:t>
                      </m:r>
                    </m:oMath>
                  </m:oMathPara>
                </a14:m>
                <a:endParaRPr lang="en-IN" dirty="0"/>
              </a:p>
            </p:txBody>
          </p:sp>
        </mc:Choice>
        <mc:Fallback>
          <p:sp>
            <p:nvSpPr>
              <p:cNvPr id="4" name="TextBox 3">
                <a:extLst>
                  <a:ext uri="{FF2B5EF4-FFF2-40B4-BE49-F238E27FC236}">
                    <a16:creationId xmlns:a16="http://schemas.microsoft.com/office/drawing/2014/main" id="{D67B4500-8B9E-44AC-8D2C-18B9EFFD316D}"/>
                  </a:ext>
                </a:extLst>
              </p:cNvPr>
              <p:cNvSpPr txBox="1">
                <a:spLocks noRot="1" noChangeAspect="1" noMove="1" noResize="1" noEditPoints="1" noAdjustHandles="1" noChangeArrowheads="1" noChangeShapeType="1" noTextEdit="1"/>
              </p:cNvSpPr>
              <p:nvPr/>
            </p:nvSpPr>
            <p:spPr>
              <a:xfrm>
                <a:off x="5394976" y="2051874"/>
                <a:ext cx="1178528" cy="276999"/>
              </a:xfrm>
              <a:prstGeom prst="rect">
                <a:avLst/>
              </a:prstGeom>
              <a:blipFill>
                <a:blip r:embed="rId2"/>
                <a:stretch>
                  <a:fillRect l="-4663" t="-4444" r="-6218" b="-35556"/>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id="{710CC5AD-6429-4286-8DF9-A2DA00315C14}"/>
              </a:ext>
            </a:extLst>
          </p:cNvPr>
          <p:cNvSpPr/>
          <p:nvPr/>
        </p:nvSpPr>
        <p:spPr>
          <a:xfrm>
            <a:off x="1454344" y="2427953"/>
            <a:ext cx="9283311" cy="338554"/>
          </a:xfrm>
          <a:prstGeom prst="rect">
            <a:avLst/>
          </a:prstGeom>
        </p:spPr>
        <p:txBody>
          <a:bodyPr wrap="none">
            <a:spAutoFit/>
          </a:bodyPr>
          <a:lstStyle/>
          <a:p>
            <a:pPr lvl="1"/>
            <a:r>
              <a:rPr lang="en-IN" sz="1600" dirty="0">
                <a:latin typeface="Bookman Old Style" panose="02050604050505020204" pitchFamily="18" charset="0"/>
              </a:rPr>
              <a:t>During time period, y is the Nifty50 daily return and x is individual bank’s daily return</a:t>
            </a:r>
          </a:p>
        </p:txBody>
      </p:sp>
      <p:pic>
        <p:nvPicPr>
          <p:cNvPr id="1026" name="Picture 2" descr="http://www.nematrian.com/I/TailValueAtRisk_files/image005.png">
            <a:extLst>
              <a:ext uri="{FF2B5EF4-FFF2-40B4-BE49-F238E27FC236}">
                <a16:creationId xmlns:a16="http://schemas.microsoft.com/office/drawing/2014/main" id="{BA6CA79D-36DE-4D2F-8358-EBB00C471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861" y="3267075"/>
            <a:ext cx="4181475" cy="26289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F39744D-A1EF-446F-B898-3782349860CD}"/>
              </a:ext>
            </a:extLst>
          </p:cNvPr>
          <p:cNvSpPr/>
          <p:nvPr/>
        </p:nvSpPr>
        <p:spPr>
          <a:xfrm>
            <a:off x="11314111" y="5603885"/>
            <a:ext cx="745717" cy="261610"/>
          </a:xfrm>
          <a:prstGeom prst="rect">
            <a:avLst/>
          </a:prstGeom>
        </p:spPr>
        <p:txBody>
          <a:bodyPr wrap="none">
            <a:spAutoFit/>
          </a:bodyPr>
          <a:lstStyle/>
          <a:p>
            <a:r>
              <a:rPr lang="en-IN" sz="1100" dirty="0">
                <a:latin typeface="Bookman Old Style" panose="02050604050505020204" pitchFamily="18" charset="0"/>
              </a:rPr>
              <a:t>(</a:t>
            </a:r>
            <a:r>
              <a:rPr lang="en-IN" sz="1100" dirty="0">
                <a:latin typeface="Bookman Old Style" panose="02050604050505020204" pitchFamily="18" charset="0"/>
                <a:hlinkClick r:id="rId4"/>
              </a:rPr>
              <a:t>Source</a:t>
            </a:r>
            <a:r>
              <a:rPr lang="en-IN" sz="1100" dirty="0">
                <a:latin typeface="Bookman Old Style" panose="02050604050505020204" pitchFamily="18" charset="0"/>
              </a:rPr>
              <a:t>)</a:t>
            </a:r>
            <a:endParaRPr lang="en-IN" sz="1100"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C7D9F8C-6A2F-4936-8796-0EA94246EFB6}"/>
                  </a:ext>
                </a:extLst>
              </p:cNvPr>
              <p:cNvSpPr txBox="1"/>
              <p:nvPr/>
            </p:nvSpPr>
            <p:spPr>
              <a:xfrm>
                <a:off x="1992466" y="3946903"/>
                <a:ext cx="4262129"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𝑀𝐸</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𝑡</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𝑡</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+1</m:t>
                          </m:r>
                        </m:sub>
                      </m:sSub>
                      <m:r>
                        <a:rPr lang="en-IN" b="0" i="1" smtClean="0">
                          <a:latin typeface="Cambria Math" panose="02040503050406030204" pitchFamily="18" charset="0"/>
                        </a:rPr>
                        <m: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𝑞</m:t>
                          </m:r>
                        </m:e>
                        <m:sub>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𝑡</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𝑡</m:t>
                              </m:r>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𝐶</m:t>
                      </m:r>
                      <m:r>
                        <a:rPr lang="en-IN" b="0" i="1" smtClean="0">
                          <a:latin typeface="Cambria Math" panose="02040503050406030204" pitchFamily="18" charset="0"/>
                        </a:rPr>
                        <m:t>)</m:t>
                      </m:r>
                    </m:oMath>
                  </m:oMathPara>
                </a14:m>
                <a:endParaRPr lang="en-IN" dirty="0"/>
              </a:p>
            </p:txBody>
          </p:sp>
        </mc:Choice>
        <mc:Fallback>
          <p:sp>
            <p:nvSpPr>
              <p:cNvPr id="9" name="TextBox 8">
                <a:extLst>
                  <a:ext uri="{FF2B5EF4-FFF2-40B4-BE49-F238E27FC236}">
                    <a16:creationId xmlns:a16="http://schemas.microsoft.com/office/drawing/2014/main" id="{AC7D9F8C-6A2F-4936-8796-0EA94246EFB6}"/>
                  </a:ext>
                </a:extLst>
              </p:cNvPr>
              <p:cNvSpPr txBox="1">
                <a:spLocks noRot="1" noChangeAspect="1" noMove="1" noResize="1" noEditPoints="1" noAdjustHandles="1" noChangeArrowheads="1" noChangeShapeType="1" noTextEdit="1"/>
              </p:cNvSpPr>
              <p:nvPr/>
            </p:nvSpPr>
            <p:spPr>
              <a:xfrm>
                <a:off x="1992466" y="3946903"/>
                <a:ext cx="4262129" cy="289182"/>
              </a:xfrm>
              <a:prstGeom prst="rect">
                <a:avLst/>
              </a:prstGeom>
              <a:blipFill>
                <a:blip r:embed="rId5"/>
                <a:stretch>
                  <a:fillRect l="-858" r="-1574" b="-29167"/>
                </a:stretch>
              </a:blipFill>
            </p:spPr>
            <p:txBody>
              <a:bodyPr/>
              <a:lstStyle/>
              <a:p>
                <a:r>
                  <a:rPr lang="en-IN">
                    <a:noFill/>
                  </a:rPr>
                  <a:t> </a:t>
                </a:r>
              </a:p>
            </p:txBody>
          </p:sp>
        </mc:Fallback>
      </mc:AlternateContent>
      <p:sp>
        <p:nvSpPr>
          <p:cNvPr id="8" name="Rectangle 7">
            <a:extLst>
              <a:ext uri="{FF2B5EF4-FFF2-40B4-BE49-F238E27FC236}">
                <a16:creationId xmlns:a16="http://schemas.microsoft.com/office/drawing/2014/main" id="{81F105AE-3D5C-4688-965E-82FED1B41454}"/>
              </a:ext>
            </a:extLst>
          </p:cNvPr>
          <p:cNvSpPr/>
          <p:nvPr/>
        </p:nvSpPr>
        <p:spPr>
          <a:xfrm>
            <a:off x="790381" y="4412248"/>
            <a:ext cx="6381944" cy="338554"/>
          </a:xfrm>
          <a:prstGeom prst="rect">
            <a:avLst/>
          </a:prstGeom>
        </p:spPr>
        <p:txBody>
          <a:bodyPr wrap="square">
            <a:spAutoFit/>
          </a:bodyPr>
          <a:lstStyle/>
          <a:p>
            <a:pPr lvl="1"/>
            <a:r>
              <a:rPr lang="en-IN" sz="1600" dirty="0">
                <a:latin typeface="Bookman Old Style" panose="02050604050505020204" pitchFamily="18" charset="0"/>
              </a:rPr>
              <a:t>Where C is a constant defined as tail risk in the market </a:t>
            </a:r>
          </a:p>
        </p:txBody>
      </p:sp>
    </p:spTree>
    <p:extLst>
      <p:ext uri="{BB962C8B-B14F-4D97-AF65-F5344CB8AC3E}">
        <p14:creationId xmlns:p14="http://schemas.microsoft.com/office/powerpoint/2010/main" val="220292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BE49-1FF5-4BE5-8C10-88E042150127}"/>
              </a:ext>
            </a:extLst>
          </p:cNvPr>
          <p:cNvSpPr>
            <a:spLocks noGrp="1"/>
          </p:cNvSpPr>
          <p:nvPr>
            <p:ph type="title"/>
          </p:nvPr>
        </p:nvSpPr>
        <p:spPr>
          <a:xfrm>
            <a:off x="838200" y="413543"/>
            <a:ext cx="10515600" cy="534988"/>
          </a:xfrm>
        </p:spPr>
        <p:txBody>
          <a:bodyPr>
            <a:normAutofit/>
          </a:bodyPr>
          <a:lstStyle/>
          <a:p>
            <a:r>
              <a:rPr lang="en-IN" sz="3200" b="1" dirty="0">
                <a:latin typeface="Roboto" panose="02000000000000000000" pitchFamily="2" charset="0"/>
                <a:ea typeface="Roboto" panose="02000000000000000000" pitchFamily="2" charset="0"/>
              </a:rPr>
              <a:t>Methodology-II</a:t>
            </a:r>
          </a:p>
        </p:txBody>
      </p:sp>
      <p:sp>
        <p:nvSpPr>
          <p:cNvPr id="3" name="Content Placeholder 2">
            <a:extLst>
              <a:ext uri="{FF2B5EF4-FFF2-40B4-BE49-F238E27FC236}">
                <a16:creationId xmlns:a16="http://schemas.microsoft.com/office/drawing/2014/main" id="{0F3CB1DB-64CB-4D2C-BD12-CF21992CB247}"/>
              </a:ext>
            </a:extLst>
          </p:cNvPr>
          <p:cNvSpPr>
            <a:spLocks noGrp="1"/>
          </p:cNvSpPr>
          <p:nvPr>
            <p:ph idx="1"/>
          </p:nvPr>
        </p:nvSpPr>
        <p:spPr>
          <a:xfrm>
            <a:off x="838200" y="1343029"/>
            <a:ext cx="10515600" cy="434968"/>
          </a:xfrm>
        </p:spPr>
        <p:txBody>
          <a:bodyPr>
            <a:normAutofit/>
          </a:bodyPr>
          <a:lstStyle/>
          <a:p>
            <a:pPr marL="0" indent="0">
              <a:buNone/>
            </a:pPr>
            <a:r>
              <a:rPr lang="en-IN" sz="2000" dirty="0">
                <a:solidFill>
                  <a:srgbClr val="0070C0"/>
                </a:solidFill>
                <a:latin typeface="Bookman Old Style" panose="02050604050505020204" pitchFamily="18" charset="0"/>
              </a:rPr>
              <a:t>Crash risk</a:t>
            </a:r>
          </a:p>
        </p:txBody>
      </p:sp>
      <p:cxnSp>
        <p:nvCxnSpPr>
          <p:cNvPr id="5" name="Straight Connector 4">
            <a:extLst>
              <a:ext uri="{FF2B5EF4-FFF2-40B4-BE49-F238E27FC236}">
                <a16:creationId xmlns:a16="http://schemas.microsoft.com/office/drawing/2014/main" id="{A8104BE8-CFE5-4D35-8081-9D1B7C240883}"/>
              </a:ext>
            </a:extLst>
          </p:cNvPr>
          <p:cNvCxnSpPr/>
          <p:nvPr/>
        </p:nvCxnSpPr>
        <p:spPr>
          <a:xfrm>
            <a:off x="838200" y="962025"/>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03D3387E-C7BE-44CC-AFED-C18875EEB0F1}"/>
                  </a:ext>
                </a:extLst>
              </p:cNvPr>
              <p:cNvSpPr/>
              <p:nvPr/>
            </p:nvSpPr>
            <p:spPr>
              <a:xfrm>
                <a:off x="838200" y="2115186"/>
                <a:ext cx="10515600" cy="1909754"/>
              </a:xfrm>
              <a:prstGeom prst="rect">
                <a:avLst/>
              </a:prstGeom>
            </p:spPr>
            <p:txBody>
              <a:bodyPr wrap="square">
                <a:spAutoFit/>
              </a:bodyPr>
              <a:lstStyle/>
              <a:p>
                <a:pPr algn="just">
                  <a:lnSpc>
                    <a:spcPct val="150000"/>
                  </a:lnSpc>
                  <a:spcAft>
                    <a:spcPts val="0"/>
                  </a:spcAft>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stock price crash risk measures are estimated from the firm-specific daily returns. Following Hutton et al. (2009), we calculate the firm-specific stock returns as follows: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𝑅</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𝑖𝑡</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𝛼</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𝑟</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𝑚</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−1 </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𝑟</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3,</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𝑟</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𝑚</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4,</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𝑟</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5,</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𝑟</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𝑚</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+1 </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𝑟</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+1 </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𝜀</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sub>
                      </m:sSub>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2000" dirty="0">
                    <a:solidFill>
                      <a:srgbClr val="000000"/>
                    </a:solidFill>
                    <a:latin typeface="Times New Roman" panose="02020603050405020304" pitchFamily="18" charset="0"/>
                    <a:ea typeface="Calibri" panose="020F0502020204030204" pitchFamily="34" charset="0"/>
                  </a:rPr>
                  <a:t>Where </a:t>
                </a:r>
                <a:r>
                  <a:rPr lang="en-IN" sz="2000" i="1" dirty="0" err="1">
                    <a:solidFill>
                      <a:srgbClr val="000000"/>
                    </a:solidFill>
                    <a:latin typeface="Times New Roman" panose="02020603050405020304" pitchFamily="18" charset="0"/>
                    <a:ea typeface="Calibri" panose="020F0502020204030204" pitchFamily="34" charset="0"/>
                  </a:rPr>
                  <a:t>R</a:t>
                </a:r>
                <a:r>
                  <a:rPr lang="en-IN" sz="2000" i="1" baseline="-25000" dirty="0" err="1">
                    <a:solidFill>
                      <a:srgbClr val="000000"/>
                    </a:solidFill>
                    <a:latin typeface="Times New Roman" panose="02020603050405020304" pitchFamily="18" charset="0"/>
                    <a:ea typeface="Calibri" panose="020F0502020204030204" pitchFamily="34" charset="0"/>
                  </a:rPr>
                  <a:t>it</a:t>
                </a:r>
                <a:r>
                  <a:rPr lang="en-IN" sz="2000" baseline="-25000" dirty="0">
                    <a:solidFill>
                      <a:srgbClr val="000000"/>
                    </a:solidFill>
                    <a:latin typeface="Times New Roman" panose="02020603050405020304" pitchFamily="18" charset="0"/>
                    <a:ea typeface="Calibri" panose="020F0502020204030204" pitchFamily="34" charset="0"/>
                  </a:rPr>
                  <a:t> </a:t>
                </a:r>
                <a:r>
                  <a:rPr lang="en-IN" sz="2000" dirty="0">
                    <a:solidFill>
                      <a:srgbClr val="000000"/>
                    </a:solidFill>
                    <a:latin typeface="Times New Roman" panose="02020603050405020304" pitchFamily="18" charset="0"/>
                    <a:ea typeface="Calibri" panose="020F0502020204030204" pitchFamily="34" charset="0"/>
                  </a:rPr>
                  <a:t>is the stock return for firm </a:t>
                </a:r>
                <a:r>
                  <a:rPr lang="en-IN" sz="2000" i="1" dirty="0" err="1">
                    <a:solidFill>
                      <a:srgbClr val="000000"/>
                    </a:solidFill>
                    <a:latin typeface="Times New Roman" panose="02020603050405020304" pitchFamily="18" charset="0"/>
                    <a:ea typeface="Calibri" panose="020F0502020204030204" pitchFamily="34" charset="0"/>
                  </a:rPr>
                  <a:t>i</a:t>
                </a:r>
                <a:r>
                  <a:rPr lang="en-IN" sz="2000" dirty="0">
                    <a:solidFill>
                      <a:srgbClr val="000000"/>
                    </a:solidFill>
                    <a:latin typeface="Times New Roman" panose="02020603050405020304" pitchFamily="18" charset="0"/>
                    <a:ea typeface="Calibri" panose="020F0502020204030204" pitchFamily="34" charset="0"/>
                  </a:rPr>
                  <a:t> in day </a:t>
                </a:r>
                <a:r>
                  <a:rPr lang="en-IN" sz="2000" i="1" dirty="0">
                    <a:solidFill>
                      <a:srgbClr val="000000"/>
                    </a:solidFill>
                    <a:latin typeface="Times New Roman" panose="02020603050405020304" pitchFamily="18" charset="0"/>
                    <a:ea typeface="Calibri" panose="020F0502020204030204" pitchFamily="34" charset="0"/>
                  </a:rPr>
                  <a:t>t</a:t>
                </a:r>
                <a:r>
                  <a:rPr lang="en-IN" sz="2000" dirty="0">
                    <a:solidFill>
                      <a:srgbClr val="000000"/>
                    </a:solidFill>
                    <a:latin typeface="Times New Roman" panose="02020603050405020304" pitchFamily="18" charset="0"/>
                    <a:ea typeface="Calibri" panose="020F0502020204030204" pitchFamily="34" charset="0"/>
                  </a:rPr>
                  <a:t>. </a:t>
                </a:r>
                <a:r>
                  <a:rPr lang="en-IN" sz="2000" i="1" dirty="0" err="1">
                    <a:solidFill>
                      <a:srgbClr val="000000"/>
                    </a:solidFill>
                    <a:latin typeface="Times New Roman" panose="02020603050405020304" pitchFamily="18" charset="0"/>
                    <a:ea typeface="Calibri" panose="020F0502020204030204" pitchFamily="34" charset="0"/>
                  </a:rPr>
                  <a:t>R</a:t>
                </a:r>
                <a:r>
                  <a:rPr lang="en-IN" sz="2000" i="1" baseline="-25000" dirty="0" err="1">
                    <a:solidFill>
                      <a:srgbClr val="000000"/>
                    </a:solidFill>
                    <a:latin typeface="Times New Roman" panose="02020603050405020304" pitchFamily="18" charset="0"/>
                    <a:ea typeface="Calibri" panose="020F0502020204030204" pitchFamily="34" charset="0"/>
                  </a:rPr>
                  <a:t>mt</a:t>
                </a:r>
                <a:r>
                  <a:rPr lang="en-IN" sz="2000" dirty="0">
                    <a:solidFill>
                      <a:srgbClr val="000000"/>
                    </a:solidFill>
                    <a:latin typeface="Times New Roman" panose="02020603050405020304" pitchFamily="18" charset="0"/>
                    <a:ea typeface="Calibri" panose="020F0502020204030204" pitchFamily="34" charset="0"/>
                  </a:rPr>
                  <a:t> is the return of the market index at day </a:t>
                </a:r>
                <a:r>
                  <a:rPr lang="en-IN" sz="2000" i="1" dirty="0">
                    <a:solidFill>
                      <a:srgbClr val="000000"/>
                    </a:solidFill>
                    <a:latin typeface="Times New Roman" panose="02020603050405020304" pitchFamily="18" charset="0"/>
                    <a:ea typeface="Calibri" panose="020F0502020204030204" pitchFamily="34" charset="0"/>
                  </a:rPr>
                  <a:t>t</a:t>
                </a:r>
                <a:r>
                  <a:rPr lang="en-IN" sz="2000" dirty="0">
                    <a:solidFill>
                      <a:srgbClr val="000000"/>
                    </a:solidFill>
                    <a:latin typeface="Times New Roman" panose="02020603050405020304" pitchFamily="18" charset="0"/>
                    <a:ea typeface="Calibri" panose="020F0502020204030204" pitchFamily="34" charset="0"/>
                  </a:rPr>
                  <a:t>. </a:t>
                </a:r>
                <a:endParaRPr lang="en-IN" sz="2000" dirty="0"/>
              </a:p>
            </p:txBody>
          </p:sp>
        </mc:Choice>
        <mc:Fallback>
          <p:sp>
            <p:nvSpPr>
              <p:cNvPr id="4" name="Rectangle 3">
                <a:extLst>
                  <a:ext uri="{FF2B5EF4-FFF2-40B4-BE49-F238E27FC236}">
                    <a16:creationId xmlns:a16="http://schemas.microsoft.com/office/drawing/2014/main" id="{03D3387E-C7BE-44CC-AFED-C18875EEB0F1}"/>
                  </a:ext>
                </a:extLst>
              </p:cNvPr>
              <p:cNvSpPr>
                <a:spLocks noRot="1" noChangeAspect="1" noMove="1" noResize="1" noEditPoints="1" noAdjustHandles="1" noChangeArrowheads="1" noChangeShapeType="1" noTextEdit="1"/>
              </p:cNvSpPr>
              <p:nvPr/>
            </p:nvSpPr>
            <p:spPr>
              <a:xfrm>
                <a:off x="838200" y="2115186"/>
                <a:ext cx="10515600" cy="1909754"/>
              </a:xfrm>
              <a:prstGeom prst="rect">
                <a:avLst/>
              </a:prstGeom>
              <a:blipFill>
                <a:blip r:embed="rId2"/>
                <a:stretch>
                  <a:fillRect l="-638" r="-580" b="-479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8F21731A-0F42-4C32-AE0B-D7D139177E91}"/>
                  </a:ext>
                </a:extLst>
              </p:cNvPr>
              <p:cNvSpPr/>
              <p:nvPr/>
            </p:nvSpPr>
            <p:spPr>
              <a:xfrm>
                <a:off x="838200" y="4362129"/>
                <a:ext cx="10515600" cy="1497461"/>
              </a:xfrm>
              <a:prstGeom prst="rect">
                <a:avLst/>
              </a:prstGeom>
            </p:spPr>
            <p:txBody>
              <a:bodyPr wrap="square">
                <a:spAutoFit/>
              </a:bodyPr>
              <a:lstStyle/>
              <a:p>
                <a:pPr algn="just">
                  <a:lnSpc>
                    <a:spcPct val="150000"/>
                  </a:lnSpc>
                  <a:spcAft>
                    <a:spcPts val="0"/>
                  </a:spcAft>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firm-specific return is estimated by taking the natural logarithm of one plus residual, which we get from the equation mentioned above: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𝑊</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𝑖𝑡</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𝑙𝑜𝑔</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Sub>
                        <m:sSub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𝜀</m:t>
                          </m:r>
                        </m:e>
                        <m: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sub>
                      </m:sSub>
                      <m: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 name="Rectangle 5">
                <a:extLst>
                  <a:ext uri="{FF2B5EF4-FFF2-40B4-BE49-F238E27FC236}">
                    <a16:creationId xmlns:a16="http://schemas.microsoft.com/office/drawing/2014/main" id="{8F21731A-0F42-4C32-AE0B-D7D139177E91}"/>
                  </a:ext>
                </a:extLst>
              </p:cNvPr>
              <p:cNvSpPr>
                <a:spLocks noRot="1" noChangeAspect="1" noMove="1" noResize="1" noEditPoints="1" noAdjustHandles="1" noChangeArrowheads="1" noChangeShapeType="1" noTextEdit="1"/>
              </p:cNvSpPr>
              <p:nvPr/>
            </p:nvSpPr>
            <p:spPr>
              <a:xfrm>
                <a:off x="838200" y="4362129"/>
                <a:ext cx="10515600" cy="1497461"/>
              </a:xfrm>
              <a:prstGeom prst="rect">
                <a:avLst/>
              </a:prstGeom>
              <a:blipFill>
                <a:blip r:embed="rId3"/>
                <a:stretch>
                  <a:fillRect l="-638" r="-580"/>
                </a:stretch>
              </a:blipFill>
            </p:spPr>
            <p:txBody>
              <a:bodyPr/>
              <a:lstStyle/>
              <a:p>
                <a:r>
                  <a:rPr lang="en-IN">
                    <a:noFill/>
                  </a:rPr>
                  <a:t> </a:t>
                </a:r>
              </a:p>
            </p:txBody>
          </p:sp>
        </mc:Fallback>
      </mc:AlternateContent>
    </p:spTree>
    <p:extLst>
      <p:ext uri="{BB962C8B-B14F-4D97-AF65-F5344CB8AC3E}">
        <p14:creationId xmlns:p14="http://schemas.microsoft.com/office/powerpoint/2010/main" val="3944326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7|0.6|0.5|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669</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DengXian</vt:lpstr>
      <vt:lpstr>Microsoft YaHei</vt:lpstr>
      <vt:lpstr>Arial</vt:lpstr>
      <vt:lpstr>Arial Black</vt:lpstr>
      <vt:lpstr>Bookman Old Style</vt:lpstr>
      <vt:lpstr>Calibri</vt:lpstr>
      <vt:lpstr>Calibri Light</vt:lpstr>
      <vt:lpstr>Cambria Math</vt:lpstr>
      <vt:lpstr>Roboto</vt:lpstr>
      <vt:lpstr>Times New Roman</vt:lpstr>
      <vt:lpstr>方正正黑简体</vt:lpstr>
      <vt:lpstr>Office Theme</vt:lpstr>
      <vt:lpstr>PowerPoint Presentation</vt:lpstr>
      <vt:lpstr>Motivation</vt:lpstr>
      <vt:lpstr>Aims and Objectives</vt:lpstr>
      <vt:lpstr>Data Description</vt:lpstr>
      <vt:lpstr>Snapshot of Data</vt:lpstr>
      <vt:lpstr>Exploratory Data Analysis</vt:lpstr>
      <vt:lpstr>Exploratory Data Analysis</vt:lpstr>
      <vt:lpstr>Methodology-I</vt:lpstr>
      <vt:lpstr>Methodology-II</vt:lpstr>
      <vt:lpstr>Methodology-III</vt:lpstr>
      <vt:lpstr>Methodology-III</vt:lpstr>
      <vt:lpstr>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Krishnakanta Maity</dc:creator>
  <cp:lastModifiedBy>Krishnakanta Maity</cp:lastModifiedBy>
  <cp:revision>28</cp:revision>
  <dcterms:created xsi:type="dcterms:W3CDTF">2022-10-26T16:22:29Z</dcterms:created>
  <dcterms:modified xsi:type="dcterms:W3CDTF">2022-10-27T09:18:48Z</dcterms:modified>
</cp:coreProperties>
</file>