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36C-D22A-49AE-9697-DA62188F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22122-2869-46E9-A1A9-457A80AB1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072D-4CA1-43DD-B949-0296401E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A6B8-856C-401E-B723-969596C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EEF9-4C4D-4F14-9C85-ABAAF544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388D-6B7E-442A-BE35-DBBF44F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FD9-BC5B-45FA-BF57-5FC23DFF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851A-8B1D-45FB-BC91-393E066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8E7A-0456-429C-BACE-1F6B6245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160D-B373-4633-9DDC-29E2C0DB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5F9B8-65CC-48DB-A6A5-6DB45CF7D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4C98-58A2-49A7-8400-31917BE8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6DB9-58EC-45A1-86E1-0DB1424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E411-C481-47D1-B343-4227C54A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E947-A899-4FF2-A534-58A84E1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B2C-E973-485A-8DC1-57D35C0D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4897-1B94-4052-A58B-451B9A41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B04B-F329-476B-95C6-988F0F9C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E260-4C9D-4FF3-AE4B-A872E090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983A-1967-4AFE-9E63-600232E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998E-C884-489A-B396-3FBE68DE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C168-202E-4BA9-89D3-BB36ED2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135-0F75-4C00-835F-AE1F22ED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8554-0A7D-4651-BFB3-A5BBB576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2844-1656-4B42-BA10-0D0D00FF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C3B3-828E-4ADA-85EB-973B0FE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343-B88C-4F0D-83AB-3146F2CE2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132B-DDC2-423D-8B92-AA5EFD5C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FF1BE-56AC-45C9-94F1-EB8DEED5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702F-BAA3-493A-B77C-5656DBF6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2DB57-0BC2-4866-93FB-5CD5D688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918C-AE66-40D1-A6D2-35DF05FB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B2ACB-C173-4C57-A633-09C5DEE1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092F5-E75D-4FBC-9647-9564DA69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020A0-E23B-4513-B5FD-99E0E10D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5EA9-D128-4618-89CF-B1A30658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DAD3E-FE05-4355-A160-7E7F0239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3E448-78DB-4E62-B196-754ACB9D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6CE5F-BD5D-4F69-B43C-0E977A6C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0BE2-6164-421A-BF0F-EAB4D78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C2C4A-BD00-4EAC-8E5C-19C79A63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89184-1A2F-4312-B74B-A74B7019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B0D9-AEC1-4545-B15C-B533561D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83011-797B-451C-B1C7-0FAB0DEB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6741A-3FD9-4A81-AB03-86D14009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604E-106F-4EEF-A639-AF1BFCA2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01B-5F7D-44C3-8A61-7F6CCCA4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668E-05DE-45EE-9C81-446CB29A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49150-A162-4E5F-A7D8-A1F7596F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3191B-E6BF-476F-87AE-5C43BF78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67D6-AE57-4AD1-9F52-2B6B9325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B9CB4-FEA1-4B7F-97D1-18A65C8E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5E1E-DDE9-4D76-9675-22FC85F9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16C57-FCEB-4C32-AA87-F05D1182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E850F-FDD4-4263-BD14-05D93A3B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4229-90BD-41E7-86E8-A2EA9508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3DBC-E454-481D-AAF7-579C2F0F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F601-15C1-41C7-850F-D2158BD6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65115-35B8-4FA3-A76F-6857A05E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A2F3-A9BF-4E51-AC1F-FE499850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9F4-6B33-4F5A-A57C-ED454100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AB29-EDD7-4A0B-94CA-D5E94CF71D6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E3C0-AC66-42D9-9ED8-95F55F45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5701-35B6-49C6-AC04-532623124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D580-0160-41F6-B0C3-21B17C84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5D57E-7283-4B77-B1DA-C0262572C72F}"/>
              </a:ext>
            </a:extLst>
          </p:cNvPr>
          <p:cNvSpPr/>
          <p:nvPr/>
        </p:nvSpPr>
        <p:spPr>
          <a:xfrm>
            <a:off x="714650" y="1279434"/>
            <a:ext cx="1513784" cy="619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Pull Historical Data (All Vintages)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Yahoo Finance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2B2B5E7-511D-45D9-A75E-C92899F0A525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2228434" y="1589099"/>
            <a:ext cx="1363639" cy="411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2BEA1-3AE9-4DE9-A319-314848DB9A1B}"/>
              </a:ext>
            </a:extLst>
          </p:cNvPr>
          <p:cNvSpPr/>
          <p:nvPr/>
        </p:nvSpPr>
        <p:spPr>
          <a:xfrm>
            <a:off x="714650" y="2409236"/>
            <a:ext cx="1513784" cy="1616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Pull External Forecasts (All Vintages)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Atlanta Fed (</a:t>
            </a:r>
            <a:r>
              <a:rPr lang="en-US" sz="900" dirty="0" err="1"/>
              <a:t>GDPNow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St. Louis Fed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NY Fed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Philadelphia Fed (SPF)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Cleveland Fed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WSJ Economic 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Congressional Budget Office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BFE09-4872-4767-979A-B5D98F963E44}"/>
              </a:ext>
            </a:extLst>
          </p:cNvPr>
          <p:cNvSpPr/>
          <p:nvPr/>
        </p:nvSpPr>
        <p:spPr>
          <a:xfrm>
            <a:off x="714650" y="4155403"/>
            <a:ext cx="1513784" cy="1101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Pull External Forecasts – Minor Modeling Needed (All Vintages)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Cleveland Fed (Expected Inflation)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CME – FFR &amp; SOFR Futures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FD7D5-FBCD-44FE-AE12-9E58DC436886}"/>
              </a:ext>
            </a:extLst>
          </p:cNvPr>
          <p:cNvSpPr/>
          <p:nvPr/>
        </p:nvSpPr>
        <p:spPr>
          <a:xfrm>
            <a:off x="2846810" y="5097440"/>
            <a:ext cx="1513784" cy="9536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Simple Forecasts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Futures – Implied Rate Forecasts (SOFR, FFR, Treasury Yields)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Optimal Model Stacking for Other Covariates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E25D21-3118-4BE2-AF61-7E24053E113D}"/>
              </a:ext>
            </a:extLst>
          </p:cNvPr>
          <p:cNvSpPr/>
          <p:nvPr/>
        </p:nvSpPr>
        <p:spPr>
          <a:xfrm>
            <a:off x="2835181" y="2000300"/>
            <a:ext cx="1513784" cy="817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fc_history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row represents a unique date, </a:t>
            </a:r>
            <a:r>
              <a:rPr lang="en-US" sz="900" dirty="0" err="1"/>
              <a:t>vintage_date</a:t>
            </a:r>
            <a:r>
              <a:rPr lang="en-US" sz="900" dirty="0"/>
              <a:t> , </a:t>
            </a:r>
            <a:r>
              <a:rPr lang="en-US" sz="900" dirty="0" err="1"/>
              <a:t>varname</a:t>
            </a:r>
            <a:r>
              <a:rPr lang="en-US" sz="900" dirty="0"/>
              <a:t>, </a:t>
            </a:r>
            <a:r>
              <a:rPr lang="en-US" sz="900" dirty="0" err="1"/>
              <a:t>freq</a:t>
            </a:r>
            <a:r>
              <a:rPr lang="en-US" sz="900" dirty="0"/>
              <a:t>  combination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646457-424F-4586-A3B2-81506BD932DB}"/>
              </a:ext>
            </a:extLst>
          </p:cNvPr>
          <p:cNvSpPr/>
          <p:nvPr/>
        </p:nvSpPr>
        <p:spPr>
          <a:xfrm>
            <a:off x="2835181" y="2941265"/>
            <a:ext cx="1513784" cy="817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fc_forecasts_ext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row represents a unique </a:t>
            </a:r>
            <a:r>
              <a:rPr lang="en-US" sz="900" dirty="0" err="1"/>
              <a:t>fcname</a:t>
            </a:r>
            <a:r>
              <a:rPr lang="en-US" sz="900" dirty="0"/>
              <a:t>, date, </a:t>
            </a:r>
            <a:r>
              <a:rPr lang="en-US" sz="900" dirty="0" err="1"/>
              <a:t>vintage_date</a:t>
            </a:r>
            <a:r>
              <a:rPr lang="en-US" sz="900" dirty="0"/>
              <a:t> , </a:t>
            </a:r>
            <a:r>
              <a:rPr lang="en-US" sz="900" dirty="0" err="1"/>
              <a:t>varname</a:t>
            </a:r>
            <a:r>
              <a:rPr lang="en-US" sz="900" dirty="0"/>
              <a:t>, </a:t>
            </a:r>
            <a:r>
              <a:rPr lang="en-US" sz="900" dirty="0" err="1"/>
              <a:t>freq</a:t>
            </a:r>
            <a:r>
              <a:rPr lang="en-US" sz="900" dirty="0"/>
              <a:t>  combination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B1F794-5F48-4309-8EFA-621D7795D056}"/>
              </a:ext>
            </a:extLst>
          </p:cNvPr>
          <p:cNvSpPr/>
          <p:nvPr/>
        </p:nvSpPr>
        <p:spPr>
          <a:xfrm>
            <a:off x="2835181" y="3951242"/>
            <a:ext cx="1513784" cy="817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fc_forecasts_simp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row represents a unique </a:t>
            </a:r>
            <a:r>
              <a:rPr lang="en-US" sz="900" dirty="0" err="1"/>
              <a:t>fcname</a:t>
            </a:r>
            <a:r>
              <a:rPr lang="en-US" sz="900" dirty="0"/>
              <a:t>, date, </a:t>
            </a:r>
            <a:r>
              <a:rPr lang="en-US" sz="900" dirty="0" err="1"/>
              <a:t>vintage_date</a:t>
            </a:r>
            <a:r>
              <a:rPr lang="en-US" sz="900" dirty="0"/>
              <a:t> , </a:t>
            </a:r>
            <a:r>
              <a:rPr lang="en-US" sz="900" dirty="0" err="1"/>
              <a:t>varname</a:t>
            </a:r>
            <a:r>
              <a:rPr lang="en-US" sz="900" dirty="0"/>
              <a:t>, </a:t>
            </a:r>
            <a:r>
              <a:rPr lang="en-US" sz="900" dirty="0" err="1"/>
              <a:t>freq</a:t>
            </a:r>
            <a:r>
              <a:rPr lang="en-US" sz="900" dirty="0"/>
              <a:t>  combination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383B74-5CF0-49A0-80A4-07B4379CFF4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228434" y="3094887"/>
            <a:ext cx="606747" cy="255314"/>
          </a:xfrm>
          <a:prstGeom prst="bentConnector3">
            <a:avLst>
              <a:gd name="adj1" fmla="val 30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0272E0-6DB6-4791-8B7E-86C6223BD1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8433" y="2222217"/>
            <a:ext cx="606747" cy="2088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3659FBF-D5E2-4BEC-9263-034EF963747B}"/>
              </a:ext>
            </a:extLst>
          </p:cNvPr>
          <p:cNvCxnSpPr>
            <a:cxnSpLocks/>
          </p:cNvCxnSpPr>
          <p:nvPr/>
        </p:nvCxnSpPr>
        <p:spPr>
          <a:xfrm flipV="1">
            <a:off x="2228431" y="3725092"/>
            <a:ext cx="606749" cy="512080"/>
          </a:xfrm>
          <a:prstGeom prst="bentConnector3">
            <a:avLst>
              <a:gd name="adj1" fmla="val 2787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CFAB635-0D3F-406B-8ED0-012A23D7F54B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>
            <a:off x="4348965" y="2409236"/>
            <a:ext cx="11629" cy="3165041"/>
          </a:xfrm>
          <a:prstGeom prst="bentConnector3">
            <a:avLst>
              <a:gd name="adj1" fmla="val 206577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B7ACAF7-6660-47A3-89A0-0D63D25CC5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75019" y="4841870"/>
            <a:ext cx="328327" cy="182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313F1E4-58A7-4A2C-BB4A-2B57175E99DE}"/>
              </a:ext>
            </a:extLst>
          </p:cNvPr>
          <p:cNvSpPr/>
          <p:nvPr/>
        </p:nvSpPr>
        <p:spPr>
          <a:xfrm>
            <a:off x="5132455" y="1277474"/>
            <a:ext cx="2660918" cy="12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Nowcast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Calculate jagged-edge end 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Nowcast with PCA -&gt; VAR forecast on factors -&gt;  dynamic factor model on monthly variables -&gt; Kalman filter/smoother on forecasted factors -&gt; run dynamic factor model again to calculate monthly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Aggregate and transform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178804-E2DB-4F40-8E22-4EB107A36C10}"/>
              </a:ext>
            </a:extLst>
          </p:cNvPr>
          <p:cNvCxnSpPr>
            <a:cxnSpLocks/>
          </p:cNvCxnSpPr>
          <p:nvPr/>
        </p:nvCxnSpPr>
        <p:spPr>
          <a:xfrm flipV="1">
            <a:off x="4348962" y="1589099"/>
            <a:ext cx="783493" cy="628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B4ACDE3-0DE5-48D5-9854-C043CBE237D7}"/>
              </a:ext>
            </a:extLst>
          </p:cNvPr>
          <p:cNvSpPr/>
          <p:nvPr/>
        </p:nvSpPr>
        <p:spPr>
          <a:xfrm>
            <a:off x="8160727" y="1113904"/>
            <a:ext cx="1513784" cy="817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fc_forecasts_nc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stores CSM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54908A-CE63-4CB5-B46F-2329DA33D4D1}"/>
              </a:ext>
            </a:extLst>
          </p:cNvPr>
          <p:cNvSpPr/>
          <p:nvPr/>
        </p:nvSpPr>
        <p:spPr>
          <a:xfrm>
            <a:off x="8160727" y="2924867"/>
            <a:ext cx="1513784" cy="817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fc_qual_forecasts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stores CSM 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A5BD1A5-CB3F-414B-9DD1-2030A4F1C59F}"/>
              </a:ext>
            </a:extLst>
          </p:cNvPr>
          <p:cNvCxnSpPr>
            <a:cxnSpLocks/>
          </p:cNvCxnSpPr>
          <p:nvPr/>
        </p:nvCxnSpPr>
        <p:spPr>
          <a:xfrm flipV="1">
            <a:off x="7793373" y="1438208"/>
            <a:ext cx="367354" cy="301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230F1-11BB-46DF-B859-2B4A9F3FDB6A}"/>
              </a:ext>
            </a:extLst>
          </p:cNvPr>
          <p:cNvSpPr/>
          <p:nvPr/>
        </p:nvSpPr>
        <p:spPr>
          <a:xfrm>
            <a:off x="5132455" y="2946383"/>
            <a:ext cx="2660918" cy="7335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Qualitative Forecasts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Calculate scenario forecasts of designated key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Aggregate and </a:t>
            </a:r>
            <a:r>
              <a:rPr lang="en-US" sz="900" dirty="0" err="1"/>
              <a:t>deaggregate</a:t>
            </a:r>
            <a:r>
              <a:rPr lang="en-US" sz="900" dirty="0"/>
              <a:t> to quarterly forecasts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D08526-E37C-4EC7-825D-3CC19ADBDE97}"/>
              </a:ext>
            </a:extLst>
          </p:cNvPr>
          <p:cNvSpPr/>
          <p:nvPr/>
        </p:nvSpPr>
        <p:spPr>
          <a:xfrm>
            <a:off x="714650" y="251169"/>
            <a:ext cx="1513784" cy="619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inputs.xlsx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Contains information on what variables to import and export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79F3CB-0AF2-4BC8-BAEE-52AD21EA3954}"/>
              </a:ext>
            </a:extLst>
          </p:cNvPr>
          <p:cNvSpPr/>
          <p:nvPr/>
        </p:nvSpPr>
        <p:spPr>
          <a:xfrm>
            <a:off x="5132455" y="3830407"/>
            <a:ext cx="2660918" cy="7335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/>
              <a:t>CSM Forecasts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Calculate scenario forecasts of designated key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Aggregate and </a:t>
            </a:r>
            <a:r>
              <a:rPr lang="en-US" sz="900" dirty="0" err="1"/>
              <a:t>deaggregate</a:t>
            </a:r>
            <a:r>
              <a:rPr lang="en-US" sz="900" dirty="0"/>
              <a:t> to quarterly forecasts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A67D084-152A-4A60-A1D8-78ED9F37EBC6}"/>
              </a:ext>
            </a:extLst>
          </p:cNvPr>
          <p:cNvCxnSpPr>
            <a:cxnSpLocks/>
            <a:stCxn id="88" idx="1"/>
            <a:endCxn id="4" idx="1"/>
          </p:cNvCxnSpPr>
          <p:nvPr/>
        </p:nvCxnSpPr>
        <p:spPr>
          <a:xfrm rot="10800000" flipV="1">
            <a:off x="714650" y="560833"/>
            <a:ext cx="12700" cy="10282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486F98A-EA5A-41F6-AC2E-B462303663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8434" y="461562"/>
            <a:ext cx="468173" cy="309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A37DF6-748D-4339-B206-303853401613}"/>
              </a:ext>
            </a:extLst>
          </p:cNvPr>
          <p:cNvSpPr/>
          <p:nvPr/>
        </p:nvSpPr>
        <p:spPr>
          <a:xfrm>
            <a:off x="2696607" y="226490"/>
            <a:ext cx="1513784" cy="644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 err="1"/>
              <a:t>fc_params</a:t>
            </a:r>
            <a:endParaRPr lang="en-US" sz="9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row represents a unique </a:t>
            </a:r>
            <a:r>
              <a:rPr lang="en-US" sz="900" dirty="0" err="1"/>
              <a:t>varname</a:t>
            </a:r>
            <a:r>
              <a:rPr lang="en-US" sz="900" dirty="0"/>
              <a:t> combination</a:t>
            </a:r>
          </a:p>
        </p:txBody>
      </p:sp>
    </p:spTree>
    <p:extLst>
      <p:ext uri="{BB962C8B-B14F-4D97-AF65-F5344CB8AC3E}">
        <p14:creationId xmlns:p14="http://schemas.microsoft.com/office/powerpoint/2010/main" val="37145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45</cp:revision>
  <dcterms:created xsi:type="dcterms:W3CDTF">2021-10-06T21:43:08Z</dcterms:created>
  <dcterms:modified xsi:type="dcterms:W3CDTF">2021-10-06T23:35:57Z</dcterms:modified>
</cp:coreProperties>
</file>