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25" r:id="rId5"/>
    <p:sldId id="356" r:id="rId6"/>
    <p:sldId id="355" r:id="rId7"/>
    <p:sldId id="326" r:id="rId8"/>
    <p:sldId id="259" r:id="rId9"/>
    <p:sldId id="341" r:id="rId10"/>
    <p:sldId id="342" r:id="rId11"/>
    <p:sldId id="257" r:id="rId12"/>
    <p:sldId id="343" r:id="rId13"/>
    <p:sldId id="263" r:id="rId14"/>
    <p:sldId id="344" r:id="rId15"/>
    <p:sldId id="264" r:id="rId16"/>
    <p:sldId id="345" r:id="rId17"/>
    <p:sldId id="346" r:id="rId18"/>
    <p:sldId id="266" r:id="rId19"/>
    <p:sldId id="347" r:id="rId20"/>
    <p:sldId id="348" r:id="rId21"/>
    <p:sldId id="349" r:id="rId22"/>
    <p:sldId id="350" r:id="rId23"/>
    <p:sldId id="351" r:id="rId24"/>
    <p:sldId id="352" r:id="rId25"/>
    <p:sldId id="268" r:id="rId26"/>
    <p:sldId id="354" r:id="rId27"/>
    <p:sldId id="353" r:id="rId28"/>
    <p:sldId id="34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034" autoAdjust="0"/>
    <p:restoredTop sz="94240" autoAdjust="0"/>
  </p:normalViewPr>
  <p:slideViewPr>
    <p:cSldViewPr snapToGrid="0">
      <p:cViewPr varScale="1">
        <p:scale>
          <a:sx n="79" d="100"/>
          <a:sy n="79" d="100"/>
        </p:scale>
        <p:origin x="110" y="20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aldostarocks@ebay.com" TargetMode="External"/><Relationship Id="rId2" Type="http://schemas.openxmlformats.org/officeDocument/2006/relationships/hyperlink" Target="mailto:member@ebay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abuse@valdosta.edu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ercrime.gov.in/" TargetMode="Externa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50403"/>
            <a:ext cx="10515600" cy="402336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dirty="0"/>
              <a:t>Phishing</a:t>
            </a:r>
            <a:r>
              <a:rPr lang="en-US" sz="4800" spc="-25" dirty="0"/>
              <a:t> </a:t>
            </a:r>
            <a:r>
              <a:rPr lang="en-US" sz="4800" spc="-10" dirty="0"/>
              <a:t>Awareness training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4682" y="5793172"/>
            <a:ext cx="8982635" cy="72416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dirty="0"/>
              <a:t>By alok rathor </a:t>
            </a:r>
          </a:p>
          <a:p>
            <a:r>
              <a:rPr lang="en-US" sz="1800" dirty="0"/>
              <a:t>Cyber security enthusiast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42" y="609599"/>
            <a:ext cx="5864711" cy="668767"/>
          </a:xfrm>
          <a:noFill/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000" b="1" dirty="0"/>
              <a:t>Examples</a:t>
            </a:r>
            <a:r>
              <a:rPr lang="en-IN" sz="2000" b="1" spc="-90" dirty="0"/>
              <a:t> </a:t>
            </a:r>
            <a:r>
              <a:rPr lang="en-IN" sz="2000" b="1" dirty="0"/>
              <a:t>of</a:t>
            </a:r>
            <a:r>
              <a:rPr lang="en-IN" sz="2000" b="1" spc="-95" dirty="0"/>
              <a:t> </a:t>
            </a:r>
            <a:r>
              <a:rPr lang="en-IN" sz="2000" b="1" dirty="0"/>
              <a:t>Phishing</a:t>
            </a:r>
            <a:r>
              <a:rPr lang="en-IN" sz="2000" b="1" spc="-65" dirty="0"/>
              <a:t> </a:t>
            </a:r>
            <a:r>
              <a:rPr lang="en-IN" sz="2000" b="1" spc="-10" dirty="0"/>
              <a:t>Attacks</a:t>
            </a:r>
            <a:br>
              <a:rPr lang="en-IN" sz="1800" b="1" spc="-10" dirty="0"/>
            </a:br>
            <a:r>
              <a:rPr lang="en-IN" sz="2000" b="1" dirty="0">
                <a:latin typeface="Calibri"/>
                <a:cs typeface="Calibri"/>
              </a:rPr>
              <a:t>Clone</a:t>
            </a:r>
            <a:r>
              <a:rPr lang="en-IN" sz="2000" b="1" spc="-60" dirty="0">
                <a:latin typeface="Calibri"/>
                <a:cs typeface="Calibri"/>
              </a:rPr>
              <a:t> </a:t>
            </a:r>
            <a:r>
              <a:rPr lang="en-IN" sz="2000" b="1" spc="-10" dirty="0">
                <a:latin typeface="Calibri"/>
                <a:cs typeface="Calibri"/>
              </a:rPr>
              <a:t>Phishing</a:t>
            </a:r>
            <a:br>
              <a:rPr lang="en-IN" sz="2000" b="1" dirty="0">
                <a:latin typeface="Calibri"/>
                <a:cs typeface="Calibri"/>
              </a:rPr>
            </a:b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8353" y="-457199"/>
            <a:ext cx="5276805" cy="6571128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1600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lang="en-US" sz="1600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US" sz="1600" cap="none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1600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16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receive.</a:t>
            </a:r>
            <a:r>
              <a:rPr lang="en-US" sz="16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</a:t>
            </a:r>
            <a:r>
              <a:rPr lang="en-US" sz="16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z="16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sender.</a:t>
            </a:r>
            <a:r>
              <a:rPr lang="en-US" sz="16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sz="16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 </a:t>
            </a:r>
            <a:r>
              <a:rPr lang="en-US" sz="16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member@ebay.Com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1600" cap="none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US" sz="1600" cap="none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z="1600" cap="none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16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cap="none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buyer/seller;</a:t>
            </a:r>
            <a:r>
              <a:rPr lang="en-US" sz="1600" cap="none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Valdostarocks@ebay.Com</a:t>
            </a: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1305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r>
              <a:rPr lang="en-US" sz="16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en-US" sz="1600" cap="none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</a:t>
            </a:r>
            <a:r>
              <a:rPr lang="en-US" sz="16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recently,</a:t>
            </a:r>
            <a:r>
              <a:rPr lang="en-US" sz="16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did,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purchased?</a:t>
            </a:r>
            <a:r>
              <a:rPr lang="en-US" sz="16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16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questions,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</a:t>
            </a:r>
            <a:r>
              <a:rPr lang="en-US" sz="16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1600" cap="none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032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16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lang="en-US" sz="16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seeing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en-US" sz="16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1600" cap="none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z="16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cap="none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en-US" sz="1600" b="1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z="1600" b="1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wanting</a:t>
            </a:r>
            <a:r>
              <a:rPr lang="en-US" sz="16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press,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6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sz="16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ebay.Com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site,</a:t>
            </a:r>
            <a:r>
              <a:rPr lang="en-US" sz="16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16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z="16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16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600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6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1600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en-US" sz="16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z="1600" cap="none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cap="none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</a:t>
            </a:r>
            <a:r>
              <a:rPr lang="en-US" sz="16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credentials.</a:t>
            </a: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504E62D5-1D4C-4A98-B805-0F06F3A0438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42" y="1703294"/>
            <a:ext cx="6415324" cy="348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604A-ACAA-4D50-B550-EB0F8FCD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7" y="0"/>
            <a:ext cx="6364942" cy="869575"/>
          </a:xfrm>
        </p:spPr>
        <p:txBody>
          <a:bodyPr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400" b="1" dirty="0"/>
              <a:t>Examples</a:t>
            </a:r>
            <a:r>
              <a:rPr lang="en-US" sz="2400" b="1" spc="-90" dirty="0"/>
              <a:t> </a:t>
            </a:r>
            <a:r>
              <a:rPr lang="en-US" sz="2400" b="1" dirty="0"/>
              <a:t>of</a:t>
            </a:r>
            <a:r>
              <a:rPr lang="en-US" sz="2400" b="1" spc="-95" dirty="0"/>
              <a:t> </a:t>
            </a:r>
            <a:r>
              <a:rPr lang="en-US" sz="2400" b="1" dirty="0"/>
              <a:t>Phishing</a:t>
            </a:r>
            <a:r>
              <a:rPr lang="en-US" sz="2400" b="1" spc="-65" dirty="0"/>
              <a:t> </a:t>
            </a:r>
            <a:r>
              <a:rPr lang="en-US" sz="2400" b="1" spc="-10" dirty="0"/>
              <a:t>Attacks</a:t>
            </a:r>
            <a:br>
              <a:rPr lang="en-US" sz="2400" b="1" spc="-10" dirty="0"/>
            </a:br>
            <a:r>
              <a:rPr lang="en-US" sz="1800" b="1" dirty="0"/>
              <a:t>Clone</a:t>
            </a:r>
            <a:r>
              <a:rPr lang="en-US" sz="1800" b="1" spc="-60" dirty="0"/>
              <a:t> </a:t>
            </a:r>
            <a:r>
              <a:rPr lang="en-US" sz="1800" b="1" spc="-10" dirty="0"/>
              <a:t>Phishing</a:t>
            </a:r>
            <a:endParaRPr lang="en-IN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584D4-B833-46B6-956B-38AC60F44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5247" y="537882"/>
            <a:ext cx="5235387" cy="5531224"/>
          </a:xfrm>
        </p:spPr>
        <p:txBody>
          <a:bodyPr>
            <a:normAutofit/>
          </a:bodyPr>
          <a:lstStyle/>
          <a:p>
            <a:pPr marL="355600" marR="9969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en-US" sz="18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800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lang="en-US" sz="1800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</a:t>
            </a:r>
            <a:r>
              <a:rPr lang="en-US" sz="18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800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</a:t>
            </a:r>
            <a:r>
              <a:rPr lang="en-US" sz="1800" cap="none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8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8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18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see.</a:t>
            </a:r>
            <a:r>
              <a:rPr lang="en-US" sz="18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8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recognize</a:t>
            </a:r>
            <a:r>
              <a:rPr lang="en-US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8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8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z="18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18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r>
              <a:rPr lang="en-US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18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sz="18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spelling</a:t>
            </a:r>
            <a:r>
              <a:rPr lang="en-US" sz="18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errors,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lang="en-US" sz="18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en-US" sz="18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18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z="18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2829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</a:t>
            </a:r>
            <a:r>
              <a:rPr lang="en-US" sz="18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18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8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8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lang="en-US" sz="1800" cap="none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bought</a:t>
            </a:r>
            <a:r>
              <a:rPr lang="en-US" sz="18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sold.</a:t>
            </a:r>
            <a:r>
              <a:rPr lang="en-US" sz="18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not,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18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18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cap="none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buFont typeface="Courier New" panose="02070309020205020404" pitchFamily="49" charset="0"/>
              <a:buAutoNum type="arabicPeriod"/>
              <a:tabLst>
                <a:tab pos="354965" algn="l"/>
              </a:tabLst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</a:t>
            </a:r>
            <a:r>
              <a:rPr lang="en-US" sz="18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circled,</a:t>
            </a:r>
            <a:r>
              <a:rPr lang="en-US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cap="none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</a:t>
            </a:r>
            <a:r>
              <a:rPr lang="en-US" sz="1800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cap="none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“@</a:t>
            </a: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paypal.Com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8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mail2world.</a:t>
            </a: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1EAA1A41-26C7-490A-AC58-47DDA2A4391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046" y="1084730"/>
            <a:ext cx="6266329" cy="47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7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43" y="218739"/>
            <a:ext cx="9821955" cy="914400"/>
          </a:xfrm>
          <a:noFill/>
        </p:spPr>
        <p:txBody>
          <a:bodyPr anchor="t" anchorCtr="0"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400" b="1" dirty="0"/>
              <a:t>Examples</a:t>
            </a:r>
            <a:r>
              <a:rPr lang="en-US" sz="2400" b="1" spc="-90" dirty="0"/>
              <a:t> </a:t>
            </a:r>
            <a:r>
              <a:rPr lang="en-US" sz="2400" b="1" dirty="0"/>
              <a:t>of</a:t>
            </a:r>
            <a:r>
              <a:rPr lang="en-US" sz="2400" b="1" spc="-95" dirty="0"/>
              <a:t> </a:t>
            </a:r>
            <a:r>
              <a:rPr lang="en-US" sz="2400" b="1" dirty="0"/>
              <a:t>Phishing</a:t>
            </a:r>
            <a:r>
              <a:rPr lang="en-US" sz="2400" b="1" spc="-65" dirty="0"/>
              <a:t> </a:t>
            </a:r>
            <a:r>
              <a:rPr lang="en-US" sz="2400" b="1" spc="-10" dirty="0"/>
              <a:t>Attacks</a:t>
            </a:r>
            <a:br>
              <a:rPr lang="en-US" sz="2400" b="1" spc="-10" dirty="0"/>
            </a:br>
            <a:r>
              <a:rPr lang="en-US" sz="1800" b="1" dirty="0"/>
              <a:t>Link</a:t>
            </a:r>
            <a:r>
              <a:rPr lang="en-US" sz="1800" b="1" spc="-40" dirty="0"/>
              <a:t> </a:t>
            </a:r>
            <a:r>
              <a:rPr lang="en-US" sz="1800" b="1" spc="-10" dirty="0"/>
              <a:t>manipulation</a:t>
            </a:r>
            <a:endParaRPr lang="en-US" sz="2400" b="1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76C02C08-4D77-4EAA-A757-E28EC91293BB}"/>
              </a:ext>
            </a:extLst>
          </p:cNvPr>
          <p:cNvGrpSpPr/>
          <p:nvPr/>
        </p:nvGrpSpPr>
        <p:grpSpPr>
          <a:xfrm>
            <a:off x="1744643" y="1133139"/>
            <a:ext cx="8534400" cy="5149850"/>
            <a:chOff x="228600" y="1671827"/>
            <a:chExt cx="8534400" cy="5149850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7A0DD5A1-BA6D-4E7D-94C1-E776A308949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671827"/>
              <a:ext cx="8153400" cy="2976372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574A207A-8C8F-4BFF-A85E-A30D4D82C7EF}"/>
                </a:ext>
              </a:extLst>
            </p:cNvPr>
            <p:cNvSpPr/>
            <p:nvPr/>
          </p:nvSpPr>
          <p:spPr>
            <a:xfrm>
              <a:off x="228600" y="4267198"/>
              <a:ext cx="8534400" cy="2554605"/>
            </a:xfrm>
            <a:custGeom>
              <a:avLst/>
              <a:gdLst/>
              <a:ahLst/>
              <a:cxnLst/>
              <a:rect l="l" t="t" r="r" b="b"/>
              <a:pathLst>
                <a:path w="8534400" h="2554604">
                  <a:moveTo>
                    <a:pt x="8534400" y="0"/>
                  </a:moveTo>
                  <a:lnTo>
                    <a:pt x="0" y="0"/>
                  </a:lnTo>
                  <a:lnTo>
                    <a:pt x="0" y="2554223"/>
                  </a:lnTo>
                  <a:lnTo>
                    <a:pt x="8534400" y="2554223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F22BC346-E6A3-4045-9571-F4BC0CF86817}"/>
              </a:ext>
            </a:extLst>
          </p:cNvPr>
          <p:cNvSpPr txBox="1"/>
          <p:nvPr/>
        </p:nvSpPr>
        <p:spPr>
          <a:xfrm>
            <a:off x="1973243" y="3819315"/>
            <a:ext cx="8230234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810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emailing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account.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I.T.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attention,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exclamation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marks.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sz="16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I.T.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1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Cc: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so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can’t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individuals.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6129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link,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arouse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suspicion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785E-C6ED-4ED1-A403-748AC5B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86" y="272526"/>
            <a:ext cx="9821955" cy="914400"/>
          </a:xfrm>
        </p:spPr>
        <p:txBody>
          <a:bodyPr/>
          <a:lstStyle/>
          <a:p>
            <a:pPr algn="ctr"/>
            <a:r>
              <a:rPr lang="en-US" sz="2400" b="1" dirty="0"/>
              <a:t>Examples</a:t>
            </a:r>
            <a:r>
              <a:rPr lang="en-US" sz="2400" b="1" spc="-90" dirty="0"/>
              <a:t> </a:t>
            </a:r>
            <a:r>
              <a:rPr lang="en-US" sz="2400" b="1" dirty="0"/>
              <a:t>of</a:t>
            </a:r>
            <a:r>
              <a:rPr lang="en-US" sz="2400" b="1" spc="-95" dirty="0"/>
              <a:t> </a:t>
            </a:r>
            <a:r>
              <a:rPr lang="en-US" sz="2400" b="1" dirty="0"/>
              <a:t>Phishing</a:t>
            </a:r>
            <a:r>
              <a:rPr lang="en-US" sz="2400" b="1" spc="-65" dirty="0"/>
              <a:t> </a:t>
            </a:r>
            <a:r>
              <a:rPr lang="en-US" sz="2400" b="1" spc="-10" dirty="0"/>
              <a:t>Attacks</a:t>
            </a:r>
            <a:br>
              <a:rPr lang="en-US" sz="2400" b="1" spc="-10" dirty="0"/>
            </a:br>
            <a:r>
              <a:rPr lang="en-US" sz="1800" b="1" dirty="0"/>
              <a:t>Link</a:t>
            </a:r>
            <a:r>
              <a:rPr lang="en-US" sz="1800" b="1" spc="-40" dirty="0"/>
              <a:t> </a:t>
            </a:r>
            <a:r>
              <a:rPr lang="en-US" sz="1800" b="1" spc="-10" dirty="0"/>
              <a:t>manipulation</a:t>
            </a:r>
            <a:endParaRPr lang="en-IN" sz="2400" b="1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76F4AD9A-31E6-4280-A8BC-6F739100AF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2190" y="978945"/>
            <a:ext cx="7627620" cy="3261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7DBB7-4539-4516-A9BB-2FBE40AF1685}"/>
              </a:ext>
            </a:extLst>
          </p:cNvPr>
          <p:cNvSpPr txBox="1"/>
          <p:nvPr/>
        </p:nvSpPr>
        <p:spPr>
          <a:xfrm>
            <a:off x="1882588" y="4355052"/>
            <a:ext cx="8552329" cy="232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@pugmarks.com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“Admin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Team”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capitals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exclamation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081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lang="en-US"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9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147D-A807-4F6A-8359-D0A8E454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22" y="281491"/>
            <a:ext cx="9821955" cy="914400"/>
          </a:xfrm>
        </p:spPr>
        <p:txBody>
          <a:bodyPr/>
          <a:lstStyle/>
          <a:p>
            <a:pPr algn="ctr"/>
            <a:r>
              <a:rPr lang="en-US" sz="2400" b="1" dirty="0"/>
              <a:t>Examples</a:t>
            </a:r>
            <a:r>
              <a:rPr lang="en-US" sz="2400" b="1" spc="-90" dirty="0"/>
              <a:t> </a:t>
            </a:r>
            <a:r>
              <a:rPr lang="en-US" sz="2400" b="1" dirty="0"/>
              <a:t>of</a:t>
            </a:r>
            <a:r>
              <a:rPr lang="en-US" sz="2400" b="1" spc="-95" dirty="0"/>
              <a:t> </a:t>
            </a:r>
            <a:r>
              <a:rPr lang="en-US" sz="2400" b="1" dirty="0"/>
              <a:t>Phishing</a:t>
            </a:r>
            <a:r>
              <a:rPr lang="en-US" sz="2400" b="1" spc="-65" dirty="0"/>
              <a:t> </a:t>
            </a:r>
            <a:r>
              <a:rPr lang="en-US" sz="2400" b="1" spc="-10" dirty="0"/>
              <a:t>Attacks</a:t>
            </a:r>
            <a:br>
              <a:rPr lang="en-US" sz="2400" b="1" spc="-10" dirty="0"/>
            </a:br>
            <a:r>
              <a:rPr lang="en-US" sz="1800" b="1" dirty="0"/>
              <a:t>Link</a:t>
            </a:r>
            <a:r>
              <a:rPr lang="en-US" sz="1800" b="1" spc="-40" dirty="0"/>
              <a:t> </a:t>
            </a:r>
            <a:r>
              <a:rPr lang="en-US" sz="1800" b="1" spc="-10" dirty="0"/>
              <a:t>manipulation</a:t>
            </a:r>
            <a:endParaRPr lang="en-IN" sz="2400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11419D74-5ACB-4126-9D41-F95305996FAC}"/>
              </a:ext>
            </a:extLst>
          </p:cNvPr>
          <p:cNvGrpSpPr/>
          <p:nvPr/>
        </p:nvGrpSpPr>
        <p:grpSpPr>
          <a:xfrm>
            <a:off x="1584197" y="891540"/>
            <a:ext cx="9144000" cy="5074920"/>
            <a:chOff x="0" y="1600200"/>
            <a:chExt cx="9144000" cy="5074920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BF0E0738-5026-403C-9E05-1A43081FF19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596" y="1600200"/>
              <a:ext cx="7347204" cy="4030979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644B9345-6E5C-4D7B-9E1F-6CBFD2DB1B7B}"/>
                </a:ext>
              </a:extLst>
            </p:cNvPr>
            <p:cNvSpPr/>
            <p:nvPr/>
          </p:nvSpPr>
          <p:spPr>
            <a:xfrm>
              <a:off x="0" y="5105400"/>
              <a:ext cx="9144000" cy="1569720"/>
            </a:xfrm>
            <a:custGeom>
              <a:avLst/>
              <a:gdLst/>
              <a:ahLst/>
              <a:cxnLst/>
              <a:rect l="l" t="t" r="r" b="b"/>
              <a:pathLst>
                <a:path w="9144000" h="1569720">
                  <a:moveTo>
                    <a:pt x="914400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9144000" y="1569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B87D79C4-C810-4FD1-9321-5AA692F8B44B}"/>
              </a:ext>
            </a:extLst>
          </p:cNvPr>
          <p:cNvSpPr txBox="1"/>
          <p:nvPr/>
        </p:nvSpPr>
        <p:spPr>
          <a:xfrm>
            <a:off x="1673732" y="4788348"/>
            <a:ext cx="896493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779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legit,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“Verizon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Wireless”,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@tin.com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@verizon.com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seeing.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16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Verizon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7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92" y="272526"/>
            <a:ext cx="7361816" cy="914400"/>
          </a:xfrm>
          <a:noFill/>
        </p:spPr>
        <p:txBody>
          <a:bodyPr anchor="t" anchorCtr="0"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400" b="1" dirty="0"/>
              <a:t>Examples</a:t>
            </a:r>
            <a:r>
              <a:rPr lang="en-US" sz="2400" b="1" spc="-90" dirty="0"/>
              <a:t> </a:t>
            </a:r>
            <a:r>
              <a:rPr lang="en-US" sz="2400" b="1" dirty="0"/>
              <a:t>of</a:t>
            </a:r>
            <a:r>
              <a:rPr lang="en-US" sz="2400" b="1" spc="-95" dirty="0"/>
              <a:t> </a:t>
            </a:r>
            <a:r>
              <a:rPr lang="en-US" sz="2400" b="1" dirty="0"/>
              <a:t>Phishing</a:t>
            </a:r>
            <a:r>
              <a:rPr lang="en-US" sz="2400" b="1" spc="-65" dirty="0"/>
              <a:t> </a:t>
            </a:r>
            <a:r>
              <a:rPr lang="en-US" sz="2400" b="1" spc="-10" dirty="0"/>
              <a:t>Attacks</a:t>
            </a:r>
            <a:br>
              <a:rPr lang="en-US" sz="2400" b="1" spc="-10" dirty="0"/>
            </a:br>
            <a:r>
              <a:rPr lang="en-US" sz="1800" b="1" dirty="0"/>
              <a:t>Social</a:t>
            </a:r>
            <a:r>
              <a:rPr lang="en-US" sz="1800" b="1" spc="-10" dirty="0"/>
              <a:t> Engineering</a:t>
            </a:r>
            <a:endParaRPr lang="en-US" sz="2400" b="1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FC8A3C24-A246-497F-9CC8-E80B3E1079F5}"/>
              </a:ext>
            </a:extLst>
          </p:cNvPr>
          <p:cNvGrpSpPr/>
          <p:nvPr/>
        </p:nvGrpSpPr>
        <p:grpSpPr>
          <a:xfrm>
            <a:off x="1676400" y="1186926"/>
            <a:ext cx="8839200" cy="5204460"/>
            <a:chOff x="152400" y="1653540"/>
            <a:chExt cx="8839200" cy="5204460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CFD85A9A-7650-4933-A820-6975B42DE30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591" y="1653540"/>
              <a:ext cx="3547871" cy="3299460"/>
            </a:xfrm>
            <a:prstGeom prst="rect">
              <a:avLst/>
            </a:prstGeom>
          </p:spPr>
        </p:pic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CF4FD43F-AF3B-4331-8DAF-4F13A845E73F}"/>
                </a:ext>
              </a:extLst>
            </p:cNvPr>
            <p:cNvSpPr/>
            <p:nvPr/>
          </p:nvSpPr>
          <p:spPr>
            <a:xfrm>
              <a:off x="152400" y="4687823"/>
              <a:ext cx="8839200" cy="2170430"/>
            </a:xfrm>
            <a:custGeom>
              <a:avLst/>
              <a:gdLst/>
              <a:ahLst/>
              <a:cxnLst/>
              <a:rect l="l" t="t" r="r" b="b"/>
              <a:pathLst>
                <a:path w="8839200" h="2170429">
                  <a:moveTo>
                    <a:pt x="8839200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8839200" y="2170176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5">
            <a:extLst>
              <a:ext uri="{FF2B5EF4-FFF2-40B4-BE49-F238E27FC236}">
                <a16:creationId xmlns:a16="http://schemas.microsoft.com/office/drawing/2014/main" id="{EC270F9A-8024-4EEC-AA93-E2AF2F71D9D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5108" y="1264383"/>
            <a:ext cx="3534155" cy="18867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7D8B0BC4-7498-4BAF-8C64-AFEF30A84439}"/>
              </a:ext>
            </a:extLst>
          </p:cNvPr>
          <p:cNvSpPr txBox="1"/>
          <p:nvPr/>
        </p:nvSpPr>
        <p:spPr>
          <a:xfrm>
            <a:off x="2069591" y="4390279"/>
            <a:ext cx="8622030" cy="2195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46785" algn="ctr">
              <a:lnSpc>
                <a:spcPts val="1040"/>
              </a:lnSpc>
              <a:spcBef>
                <a:spcPts val="95"/>
              </a:spcBef>
            </a:pPr>
            <a:r>
              <a:rPr sz="1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39"/>
              </a:lnSpc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attack.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80035">
              <a:lnSpc>
                <a:spcPct val="100000"/>
              </a:lnSpc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crafted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</a:t>
            </a:r>
            <a:r>
              <a:rPr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link,</a:t>
            </a:r>
            <a:r>
              <a:rPr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friends/contact</a:t>
            </a:r>
            <a:r>
              <a:rPr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media.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Facebook,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messages,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1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timelines.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link,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page,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sz="15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BFB-BB3D-4FAB-BA75-E98DC3AE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124" y="720763"/>
            <a:ext cx="9821955" cy="570155"/>
          </a:xfrm>
        </p:spPr>
        <p:txBody>
          <a:bodyPr/>
          <a:lstStyle/>
          <a:p>
            <a:r>
              <a:rPr lang="en-US" sz="1800" b="1" dirty="0"/>
              <a:t>Can</a:t>
            </a:r>
            <a:r>
              <a:rPr lang="en-US" sz="1800" b="1" spc="-55" dirty="0"/>
              <a:t> </a:t>
            </a:r>
            <a:r>
              <a:rPr lang="en-US" sz="1800" b="1" dirty="0"/>
              <a:t>you</a:t>
            </a:r>
            <a:r>
              <a:rPr lang="en-US" sz="1800" b="1" spc="-30" dirty="0"/>
              <a:t> </a:t>
            </a:r>
            <a:r>
              <a:rPr lang="en-US" sz="1800" b="1" dirty="0"/>
              <a:t>spot</a:t>
            </a:r>
            <a:r>
              <a:rPr lang="en-US" sz="1800" b="1" spc="-25" dirty="0"/>
              <a:t> </a:t>
            </a:r>
            <a:r>
              <a:rPr lang="en-US" sz="1800" b="1" dirty="0"/>
              <a:t>the</a:t>
            </a:r>
            <a:r>
              <a:rPr lang="en-US" sz="1800" b="1" spc="-50" dirty="0"/>
              <a:t> </a:t>
            </a:r>
            <a:r>
              <a:rPr lang="en-US" sz="1800" b="1" spc="-20" dirty="0"/>
              <a:t>tell-</a:t>
            </a:r>
            <a:r>
              <a:rPr lang="en-US" sz="1800" b="1" dirty="0"/>
              <a:t>tale</a:t>
            </a:r>
            <a:r>
              <a:rPr lang="en-US" sz="1800" b="1" spc="-45" dirty="0"/>
              <a:t> </a:t>
            </a:r>
            <a:r>
              <a:rPr lang="en-US" sz="1800" b="1" dirty="0"/>
              <a:t>signs</a:t>
            </a:r>
            <a:r>
              <a:rPr lang="en-US" sz="1800" b="1" spc="-35" dirty="0"/>
              <a:t> </a:t>
            </a:r>
            <a:r>
              <a:rPr lang="en-US" sz="1800" b="1" dirty="0"/>
              <a:t>of</a:t>
            </a:r>
            <a:r>
              <a:rPr lang="en-US" sz="1800" b="1" spc="-50" dirty="0"/>
              <a:t> </a:t>
            </a:r>
            <a:r>
              <a:rPr lang="en-US" sz="1800" b="1" dirty="0"/>
              <a:t>a</a:t>
            </a:r>
            <a:r>
              <a:rPr lang="en-US" sz="1800" b="1" spc="-40" dirty="0"/>
              <a:t> </a:t>
            </a:r>
            <a:r>
              <a:rPr lang="en-US" sz="1800" b="1" dirty="0"/>
              <a:t>phishing</a:t>
            </a:r>
            <a:r>
              <a:rPr lang="en-US" sz="1800" b="1" spc="-5" dirty="0"/>
              <a:t> </a:t>
            </a:r>
            <a:r>
              <a:rPr lang="en-US" sz="1800" b="1" spc="-10" dirty="0"/>
              <a:t>email?</a:t>
            </a:r>
            <a:endParaRPr lang="en-IN" sz="1800" b="1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E1A04901-0E7B-4FBB-B71A-3631BF056F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124" y="1408802"/>
            <a:ext cx="9002357" cy="381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F92FD61-D631-4631-9AEA-074053761F30}"/>
              </a:ext>
            </a:extLst>
          </p:cNvPr>
          <p:cNvSpPr txBox="1">
            <a:spLocks/>
          </p:cNvSpPr>
          <p:nvPr/>
        </p:nvSpPr>
        <p:spPr>
          <a:xfrm>
            <a:off x="2012086" y="686286"/>
            <a:ext cx="8862103" cy="289182"/>
          </a:xfrm>
          <a:prstGeom prst="rect">
            <a:avLst/>
          </a:prstGeom>
        </p:spPr>
        <p:txBody>
          <a:bodyPr vert="horz" wrap="square" lIns="0" tIns="12065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b="1" dirty="0"/>
              <a:t>Can</a:t>
            </a:r>
            <a:r>
              <a:rPr lang="en-US" sz="1800" b="1" spc="-55" dirty="0"/>
              <a:t> </a:t>
            </a:r>
            <a:r>
              <a:rPr lang="en-US" sz="1800" b="1" dirty="0"/>
              <a:t>you</a:t>
            </a:r>
            <a:r>
              <a:rPr lang="en-US" sz="1800" b="1" spc="-30" dirty="0"/>
              <a:t> </a:t>
            </a:r>
            <a:r>
              <a:rPr lang="en-US" sz="1800" b="1" dirty="0"/>
              <a:t>spot</a:t>
            </a:r>
            <a:r>
              <a:rPr lang="en-US" sz="1800" b="1" spc="-25" dirty="0"/>
              <a:t> </a:t>
            </a:r>
            <a:r>
              <a:rPr lang="en-US" sz="1800" b="1" dirty="0"/>
              <a:t>the</a:t>
            </a:r>
            <a:r>
              <a:rPr lang="en-US" sz="1800" b="1" spc="-50" dirty="0"/>
              <a:t> </a:t>
            </a:r>
            <a:r>
              <a:rPr lang="en-US" sz="1800" b="1" spc="-20" dirty="0"/>
              <a:t>tell-</a:t>
            </a:r>
            <a:r>
              <a:rPr lang="en-US" sz="1800" b="1" dirty="0"/>
              <a:t>tale</a:t>
            </a:r>
            <a:r>
              <a:rPr lang="en-US" sz="1800" b="1" spc="-45" dirty="0"/>
              <a:t> </a:t>
            </a:r>
            <a:r>
              <a:rPr lang="en-US" sz="1800" b="1" dirty="0"/>
              <a:t>signs</a:t>
            </a:r>
            <a:r>
              <a:rPr lang="en-US" sz="1800" b="1" spc="-35" dirty="0"/>
              <a:t> </a:t>
            </a:r>
            <a:r>
              <a:rPr lang="en-US" sz="1800" b="1" dirty="0"/>
              <a:t>of</a:t>
            </a:r>
            <a:r>
              <a:rPr lang="en-US" sz="1800" b="1" spc="-50" dirty="0"/>
              <a:t> </a:t>
            </a:r>
            <a:r>
              <a:rPr lang="en-US" sz="1800" b="1" dirty="0"/>
              <a:t>a</a:t>
            </a:r>
            <a:r>
              <a:rPr lang="en-US" sz="1800" b="1" spc="-40" dirty="0"/>
              <a:t> </a:t>
            </a:r>
            <a:r>
              <a:rPr lang="en-US" sz="1800" b="1" dirty="0"/>
              <a:t>phishing</a:t>
            </a:r>
            <a:r>
              <a:rPr lang="en-US" sz="1800" b="1" spc="-5" dirty="0"/>
              <a:t> </a:t>
            </a:r>
            <a:r>
              <a:rPr lang="en-US" sz="1800" b="1" spc="-10" dirty="0"/>
              <a:t>email?</a:t>
            </a:r>
            <a:endParaRPr lang="en-US" sz="1800" b="1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756FB951-3B7F-496C-8883-A7663655A788}"/>
              </a:ext>
            </a:extLst>
          </p:cNvPr>
          <p:cNvGrpSpPr/>
          <p:nvPr/>
        </p:nvGrpSpPr>
        <p:grpSpPr>
          <a:xfrm>
            <a:off x="1897829" y="1218714"/>
            <a:ext cx="8976360" cy="4953000"/>
            <a:chOff x="91439" y="1905000"/>
            <a:chExt cx="8976360" cy="4953000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CBA9F2BD-C5DA-4346-8B81-2466FDDEF1D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" y="1905000"/>
              <a:ext cx="8976360" cy="3200400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7FBF606-81F8-4D91-8DDB-E153A5530FEA}"/>
                </a:ext>
              </a:extLst>
            </p:cNvPr>
            <p:cNvSpPr/>
            <p:nvPr/>
          </p:nvSpPr>
          <p:spPr>
            <a:xfrm>
              <a:off x="91439" y="5041391"/>
              <a:ext cx="8976360" cy="1816735"/>
            </a:xfrm>
            <a:custGeom>
              <a:avLst/>
              <a:gdLst/>
              <a:ahLst/>
              <a:cxnLst/>
              <a:rect l="l" t="t" r="r" b="b"/>
              <a:pathLst>
                <a:path w="8976360" h="1816734">
                  <a:moveTo>
                    <a:pt x="8976360" y="0"/>
                  </a:moveTo>
                  <a:lnTo>
                    <a:pt x="0" y="0"/>
                  </a:lnTo>
                  <a:lnTo>
                    <a:pt x="0" y="1816608"/>
                  </a:lnTo>
                  <a:lnTo>
                    <a:pt x="8976360" y="1816608"/>
                  </a:lnTo>
                  <a:lnTo>
                    <a:pt x="8976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2E431F53-143C-4F56-B6D2-DB821F552301}"/>
              </a:ext>
            </a:extLst>
          </p:cNvPr>
          <p:cNvSpPr txBox="1"/>
          <p:nvPr/>
        </p:nvSpPr>
        <p:spPr>
          <a:xfrm>
            <a:off x="1897829" y="4439434"/>
            <a:ext cx="86277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8161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Vaderbilt.edu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Cc: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 startAt="4"/>
              <a:tabLst>
                <a:tab pos="3549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8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C6C1598-DE9C-4082-AC76-8A2485D2B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4157" y="678262"/>
            <a:ext cx="9086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dirty="0"/>
              <a:t>Can</a:t>
            </a:r>
            <a:r>
              <a:rPr sz="1800" b="1" spc="-55" dirty="0"/>
              <a:t> </a:t>
            </a:r>
            <a:r>
              <a:rPr sz="1800" b="1" dirty="0"/>
              <a:t>you</a:t>
            </a:r>
            <a:r>
              <a:rPr sz="1800" b="1" spc="-30" dirty="0"/>
              <a:t> </a:t>
            </a:r>
            <a:r>
              <a:rPr sz="1800" b="1" dirty="0"/>
              <a:t>spot</a:t>
            </a:r>
            <a:r>
              <a:rPr sz="1800" b="1" spc="-25" dirty="0"/>
              <a:t> </a:t>
            </a:r>
            <a:r>
              <a:rPr sz="1800" b="1" dirty="0"/>
              <a:t>the</a:t>
            </a:r>
            <a:r>
              <a:rPr sz="1800" b="1" spc="-50" dirty="0"/>
              <a:t> </a:t>
            </a:r>
            <a:r>
              <a:rPr sz="1800" b="1" spc="-20" dirty="0"/>
              <a:t>tell-</a:t>
            </a:r>
            <a:r>
              <a:rPr sz="1800" b="1" dirty="0"/>
              <a:t>tale</a:t>
            </a:r>
            <a:r>
              <a:rPr sz="1800" b="1" spc="-45" dirty="0"/>
              <a:t> </a:t>
            </a:r>
            <a:r>
              <a:rPr sz="1800" b="1" dirty="0"/>
              <a:t>signs</a:t>
            </a:r>
            <a:r>
              <a:rPr sz="1800" b="1" spc="-35" dirty="0"/>
              <a:t> </a:t>
            </a:r>
            <a:r>
              <a:rPr sz="1800" b="1" dirty="0"/>
              <a:t>of</a:t>
            </a:r>
            <a:r>
              <a:rPr sz="1800" b="1" spc="-50" dirty="0"/>
              <a:t> </a:t>
            </a:r>
            <a:r>
              <a:rPr sz="1800" b="1" dirty="0"/>
              <a:t>a</a:t>
            </a:r>
            <a:r>
              <a:rPr sz="1800" b="1" spc="-40" dirty="0"/>
              <a:t> </a:t>
            </a:r>
            <a:r>
              <a:rPr sz="1800" b="1" dirty="0"/>
              <a:t>phishing</a:t>
            </a:r>
            <a:r>
              <a:rPr sz="1800" b="1" spc="-5" dirty="0"/>
              <a:t> </a:t>
            </a:r>
            <a:r>
              <a:rPr sz="1800" b="1" spc="-10" dirty="0"/>
              <a:t>email?</a:t>
            </a:r>
            <a:endParaRPr sz="1800" b="1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1992585E-5F8F-4F6D-A661-1E1BD703315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316" y="1304365"/>
            <a:ext cx="917537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A8ADCFC-749B-4B01-A64A-59635A1B63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8950" y="659319"/>
            <a:ext cx="8571473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dirty="0"/>
              <a:t>Can</a:t>
            </a:r>
            <a:r>
              <a:rPr sz="1800" b="1" spc="-55" dirty="0"/>
              <a:t> </a:t>
            </a:r>
            <a:r>
              <a:rPr sz="1800" b="1" dirty="0"/>
              <a:t>you</a:t>
            </a:r>
            <a:r>
              <a:rPr sz="1800" b="1" spc="-30" dirty="0"/>
              <a:t> </a:t>
            </a:r>
            <a:r>
              <a:rPr sz="1800" b="1" dirty="0"/>
              <a:t>spot</a:t>
            </a:r>
            <a:r>
              <a:rPr sz="1800" b="1" spc="-25" dirty="0"/>
              <a:t> </a:t>
            </a:r>
            <a:r>
              <a:rPr sz="1800" b="1" dirty="0"/>
              <a:t>the</a:t>
            </a:r>
            <a:r>
              <a:rPr sz="1800" b="1" spc="-50" dirty="0"/>
              <a:t> </a:t>
            </a:r>
            <a:r>
              <a:rPr sz="1800" b="1" spc="-20" dirty="0"/>
              <a:t>tell-</a:t>
            </a:r>
            <a:r>
              <a:rPr sz="1800" b="1" dirty="0"/>
              <a:t>tale</a:t>
            </a:r>
            <a:r>
              <a:rPr sz="1800" b="1" spc="-45" dirty="0"/>
              <a:t> </a:t>
            </a:r>
            <a:r>
              <a:rPr sz="1800" b="1" dirty="0"/>
              <a:t>signs</a:t>
            </a:r>
            <a:r>
              <a:rPr sz="1800" b="1" spc="-35" dirty="0"/>
              <a:t> </a:t>
            </a:r>
            <a:r>
              <a:rPr sz="1800" b="1" dirty="0"/>
              <a:t>of</a:t>
            </a:r>
            <a:r>
              <a:rPr sz="1800" b="1" spc="-50" dirty="0"/>
              <a:t> </a:t>
            </a:r>
            <a:r>
              <a:rPr sz="1800" b="1" dirty="0"/>
              <a:t>a</a:t>
            </a:r>
            <a:r>
              <a:rPr sz="1800" b="1" spc="-40" dirty="0"/>
              <a:t> </a:t>
            </a:r>
            <a:r>
              <a:rPr sz="1800" b="1" dirty="0"/>
              <a:t>phishing</a:t>
            </a:r>
            <a:r>
              <a:rPr sz="1800" b="1" spc="-5" dirty="0"/>
              <a:t> </a:t>
            </a:r>
            <a:r>
              <a:rPr sz="1800" b="1" spc="-10" dirty="0"/>
              <a:t>email?</a:t>
            </a:r>
            <a:endParaRPr sz="1800" b="1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966C0A37-D125-4B01-B42E-D9E4BB2F97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886" y="1206603"/>
            <a:ext cx="8991600" cy="2884932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BD668435-B527-4CAC-990D-24EC8D7079E7}"/>
              </a:ext>
            </a:extLst>
          </p:cNvPr>
          <p:cNvSpPr txBox="1"/>
          <p:nvPr/>
        </p:nvSpPr>
        <p:spPr>
          <a:xfrm>
            <a:off x="1922078" y="4159307"/>
            <a:ext cx="870521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9814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yourself,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emailing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accounts.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answered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Cc: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attempting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815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attempting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“Aha”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indeed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lull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saying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“Webmail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Administrator”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6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734922-DF76-4649-94E2-4DC24D5B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E1D81-CFF4-44AA-B7AF-C955FAF05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011680"/>
            <a:ext cx="7893023" cy="29494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this Training.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Attacks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Phishing Attacks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to Protect Yourself from Phishing Attacks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0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6A14-254F-4EBF-B264-F510DAAF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372" y="729727"/>
            <a:ext cx="9821955" cy="444649"/>
          </a:xfrm>
        </p:spPr>
        <p:txBody>
          <a:bodyPr/>
          <a:lstStyle/>
          <a:p>
            <a:r>
              <a:rPr lang="en-US" sz="1800" b="1" dirty="0"/>
              <a:t>Tips</a:t>
            </a:r>
            <a:r>
              <a:rPr lang="en-US" sz="1800" b="1" spc="-110" dirty="0"/>
              <a:t> </a:t>
            </a:r>
            <a:r>
              <a:rPr lang="en-US" sz="1800" b="1" dirty="0"/>
              <a:t>to</a:t>
            </a:r>
            <a:r>
              <a:rPr lang="en-US" sz="1800" b="1" spc="-110" dirty="0"/>
              <a:t> </a:t>
            </a:r>
            <a:r>
              <a:rPr lang="en-US" sz="1800" b="1" dirty="0"/>
              <a:t>protect</a:t>
            </a:r>
            <a:r>
              <a:rPr lang="en-US" sz="1800" b="1" spc="-100" dirty="0"/>
              <a:t> </a:t>
            </a:r>
            <a:r>
              <a:rPr lang="en-US" sz="1800" b="1" dirty="0"/>
              <a:t>yourself</a:t>
            </a:r>
            <a:r>
              <a:rPr lang="en-US" sz="1800" b="1" spc="-90" dirty="0"/>
              <a:t> </a:t>
            </a:r>
            <a:r>
              <a:rPr lang="en-US" sz="1800" b="1" dirty="0"/>
              <a:t>from</a:t>
            </a:r>
            <a:r>
              <a:rPr lang="en-US" sz="1800" b="1" spc="-100" dirty="0"/>
              <a:t> </a:t>
            </a:r>
            <a:r>
              <a:rPr lang="en-US" sz="1800" b="1" dirty="0"/>
              <a:t>Phishing</a:t>
            </a:r>
            <a:r>
              <a:rPr lang="en-US" sz="1800" b="1" spc="-70" dirty="0"/>
              <a:t> </a:t>
            </a:r>
            <a:r>
              <a:rPr lang="en-US" sz="1800" b="1" spc="-10" dirty="0"/>
              <a:t>emails.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709A-D327-41BD-A491-884D21F54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59" y="1174376"/>
            <a:ext cx="10311206" cy="5298142"/>
          </a:xfrm>
        </p:spPr>
        <p:txBody>
          <a:bodyPr>
            <a:normAutofit fontScale="92500"/>
          </a:bodyPr>
          <a:lstStyle/>
          <a:p>
            <a:pPr marL="299085" marR="112395" indent="-28702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I.T.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wary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en-US"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passwords,</a:t>
            </a:r>
            <a:r>
              <a:rPr lang="en-US"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en-US"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</a:t>
            </a:r>
            <a:r>
              <a:rPr lang="en-US"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8100" indent="-287020">
              <a:lnSpc>
                <a:spcPct val="11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cautious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attachments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emails,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viruses</a:t>
            </a:r>
            <a:r>
              <a:rPr lang="en-US"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weaken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computer's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security.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expecting</a:t>
            </a:r>
            <a:r>
              <a:rPr lang="en-US"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fax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PDF,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indeed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not,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immediately.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10000"/>
              </a:lnSpc>
              <a:spcBef>
                <a:spcPts val="16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popup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87630" indent="-287020">
              <a:lnSpc>
                <a:spcPct val="110000"/>
              </a:lnSpc>
              <a:buFont typeface="Arial MT"/>
              <a:buChar char="•"/>
              <a:tabLst>
                <a:tab pos="29908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be,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thwart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10000"/>
              </a:lnSpc>
              <a:spcBef>
                <a:spcPts val="170"/>
              </a:spcBef>
              <a:buFont typeface="Arial MT"/>
              <a:buChar char="•"/>
              <a:tabLst>
                <a:tab pos="299085" algn="l"/>
                <a:tab pos="358203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'https://'</a:t>
            </a:r>
            <a:r>
              <a:rPr lang="en-US"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160"/>
              </a:spcBef>
              <a:buNone/>
            </a:pP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information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10000"/>
              </a:lnSpc>
              <a:spcBef>
                <a:spcPts val="8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spelling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grammar.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spelling.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</a:t>
            </a:r>
            <a:r>
              <a:rPr lang="en-US"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staff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55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email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7DDF-35E1-4FF3-8E10-C29F14A0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477" y="702833"/>
            <a:ext cx="9821955" cy="435685"/>
          </a:xfrm>
        </p:spPr>
        <p:txBody>
          <a:bodyPr/>
          <a:lstStyle/>
          <a:p>
            <a:r>
              <a:rPr lang="en-US" sz="1800" b="1" dirty="0"/>
              <a:t>What</a:t>
            </a:r>
            <a:r>
              <a:rPr lang="en-US" sz="1800" b="1" spc="-60" dirty="0"/>
              <a:t> </a:t>
            </a:r>
            <a:r>
              <a:rPr lang="en-US" sz="1800" b="1" dirty="0"/>
              <a:t>to</a:t>
            </a:r>
            <a:r>
              <a:rPr lang="en-US" sz="1800" b="1" spc="-70" dirty="0"/>
              <a:t> </a:t>
            </a:r>
            <a:r>
              <a:rPr lang="en-US" sz="1800" b="1" dirty="0"/>
              <a:t>do</a:t>
            </a:r>
            <a:r>
              <a:rPr lang="en-US" sz="1800" b="1" spc="-50" dirty="0"/>
              <a:t> </a:t>
            </a:r>
            <a:r>
              <a:rPr lang="en-US" sz="1800" b="1" dirty="0"/>
              <a:t>when</a:t>
            </a:r>
            <a:r>
              <a:rPr lang="en-US" sz="1800" b="1" spc="-65" dirty="0"/>
              <a:t> </a:t>
            </a:r>
            <a:r>
              <a:rPr lang="en-US" sz="1800" b="1" dirty="0"/>
              <a:t>you</a:t>
            </a:r>
            <a:r>
              <a:rPr lang="en-US" sz="1800" b="1" spc="-60" dirty="0"/>
              <a:t> </a:t>
            </a:r>
            <a:r>
              <a:rPr lang="en-US" sz="1800" b="1" dirty="0"/>
              <a:t>think</a:t>
            </a:r>
            <a:r>
              <a:rPr lang="en-US" sz="1800" b="1" spc="-40" dirty="0"/>
              <a:t> </a:t>
            </a:r>
            <a:r>
              <a:rPr lang="en-US" sz="1800" b="1" dirty="0"/>
              <a:t>you</a:t>
            </a:r>
            <a:r>
              <a:rPr lang="en-US" sz="1800" b="1" spc="-60" dirty="0"/>
              <a:t> </a:t>
            </a:r>
            <a:r>
              <a:rPr lang="en-US" sz="1800" b="1" dirty="0"/>
              <a:t>received</a:t>
            </a:r>
            <a:r>
              <a:rPr lang="en-US" sz="1800" b="1" spc="-70" dirty="0"/>
              <a:t> </a:t>
            </a:r>
            <a:r>
              <a:rPr lang="en-US" sz="1800" b="1" dirty="0"/>
              <a:t>a</a:t>
            </a:r>
            <a:r>
              <a:rPr lang="en-US" sz="1800" b="1" spc="-65" dirty="0"/>
              <a:t> </a:t>
            </a:r>
            <a:r>
              <a:rPr lang="en-US" sz="1800" b="1" spc="-10" dirty="0"/>
              <a:t>phishing email.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5580-20E3-4415-997E-2BFC6AD63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7812" y="1326777"/>
            <a:ext cx="10085294" cy="5038164"/>
          </a:xfrm>
        </p:spPr>
        <p:txBody>
          <a:bodyPr/>
          <a:lstStyle/>
          <a:p>
            <a:pPr marL="377825" marR="118745" indent="-287020">
              <a:lnSpc>
                <a:spcPct val="150000"/>
              </a:lnSpc>
              <a:spcBef>
                <a:spcPts val="185"/>
              </a:spcBef>
              <a:buFont typeface="Arial MT"/>
              <a:buChar char="•"/>
              <a:tabLst>
                <a:tab pos="3778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US"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attachment. Forward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abuse@valdosta.edu</a:t>
            </a:r>
            <a:r>
              <a:rPr lang="en-US" sz="1800" spc="-4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indent="-287020">
              <a:lnSpc>
                <a:spcPct val="150000"/>
              </a:lnSpc>
              <a:spcBef>
                <a:spcPts val="880"/>
              </a:spcBef>
              <a:buFont typeface="Arial MT"/>
              <a:buChar char="•"/>
              <a:tabLst>
                <a:tab pos="3778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aren’t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expecting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them,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9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B8BD257A-F52E-41DA-8FB8-BF18E4C9BB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2014" y="681863"/>
            <a:ext cx="784938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dirty="0"/>
              <a:t>Signs</a:t>
            </a:r>
            <a:r>
              <a:rPr sz="1800" b="1" spc="-45" dirty="0"/>
              <a:t> </a:t>
            </a:r>
            <a:r>
              <a:rPr sz="1800" b="1" dirty="0"/>
              <a:t>of</a:t>
            </a:r>
            <a:r>
              <a:rPr sz="1800" b="1" spc="-55" dirty="0"/>
              <a:t> </a:t>
            </a:r>
            <a:r>
              <a:rPr sz="1800" b="1" dirty="0"/>
              <a:t>a</a:t>
            </a:r>
            <a:r>
              <a:rPr sz="1800" b="1" spc="-45" dirty="0"/>
              <a:t> </a:t>
            </a:r>
            <a:r>
              <a:rPr sz="1800" b="1" dirty="0"/>
              <a:t>Phishing</a:t>
            </a:r>
            <a:r>
              <a:rPr sz="1800" b="1" spc="-5" dirty="0"/>
              <a:t> </a:t>
            </a:r>
            <a:r>
              <a:rPr sz="1800" b="1" dirty="0"/>
              <a:t>Phone</a:t>
            </a:r>
            <a:r>
              <a:rPr sz="1800" b="1" spc="-30" dirty="0"/>
              <a:t> </a:t>
            </a:r>
            <a:r>
              <a:rPr sz="1800" b="1" spc="-10" dirty="0"/>
              <a:t>Call:</a:t>
            </a:r>
            <a:endParaRPr sz="1800" b="1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B669CC3-2EC8-4320-844F-0042503C2100}"/>
              </a:ext>
            </a:extLst>
          </p:cNvPr>
          <p:cNvSpPr txBox="1"/>
          <p:nvPr/>
        </p:nvSpPr>
        <p:spPr>
          <a:xfrm>
            <a:off x="1992014" y="1116219"/>
            <a:ext cx="7998459" cy="52440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You've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offer).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You'll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You've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prizes.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You've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lottery.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50000"/>
              </a:lnSpc>
              <a:spcBef>
                <a:spcPts val="29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anywhere else.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me,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right?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We'll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537374EE-7A66-4A80-BCA7-17E4717914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5105" y="628016"/>
            <a:ext cx="881632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dirty="0"/>
              <a:t>What</a:t>
            </a:r>
            <a:r>
              <a:rPr sz="1800" b="1" spc="-55" dirty="0"/>
              <a:t> </a:t>
            </a:r>
            <a:r>
              <a:rPr sz="1800" b="1" dirty="0"/>
              <a:t>to</a:t>
            </a:r>
            <a:r>
              <a:rPr sz="1800" b="1" spc="-65" dirty="0"/>
              <a:t> </a:t>
            </a:r>
            <a:r>
              <a:rPr sz="1800" b="1" dirty="0"/>
              <a:t>do</a:t>
            </a:r>
            <a:r>
              <a:rPr sz="1800" b="1" spc="-50" dirty="0"/>
              <a:t> </a:t>
            </a:r>
            <a:r>
              <a:rPr sz="1800" b="1" dirty="0"/>
              <a:t>if</a:t>
            </a:r>
            <a:r>
              <a:rPr sz="1800" b="1" spc="-65" dirty="0"/>
              <a:t> </a:t>
            </a:r>
            <a:r>
              <a:rPr sz="1800" b="1" dirty="0"/>
              <a:t>you</a:t>
            </a:r>
            <a:r>
              <a:rPr sz="1800" b="1" spc="-55" dirty="0"/>
              <a:t> </a:t>
            </a:r>
            <a:r>
              <a:rPr sz="1800" b="1" dirty="0"/>
              <a:t>think</a:t>
            </a:r>
            <a:r>
              <a:rPr sz="1800" b="1" spc="-35" dirty="0"/>
              <a:t> </a:t>
            </a:r>
            <a:r>
              <a:rPr sz="1800" b="1" dirty="0"/>
              <a:t>you</a:t>
            </a:r>
            <a:r>
              <a:rPr sz="1800" b="1" spc="-60" dirty="0"/>
              <a:t> </a:t>
            </a:r>
            <a:r>
              <a:rPr sz="1800" b="1" dirty="0"/>
              <a:t>are</a:t>
            </a:r>
            <a:r>
              <a:rPr sz="1800" b="1" spc="-60" dirty="0"/>
              <a:t> </a:t>
            </a:r>
            <a:r>
              <a:rPr sz="1800" b="1" dirty="0"/>
              <a:t>receiving</a:t>
            </a:r>
            <a:r>
              <a:rPr sz="1800" b="1" spc="-50" dirty="0"/>
              <a:t> </a:t>
            </a:r>
            <a:r>
              <a:rPr sz="1800" b="1" dirty="0"/>
              <a:t>a</a:t>
            </a:r>
            <a:r>
              <a:rPr sz="1800" b="1" spc="-70" dirty="0"/>
              <a:t> </a:t>
            </a:r>
            <a:r>
              <a:rPr sz="1800" b="1" dirty="0"/>
              <a:t>Phishing</a:t>
            </a:r>
            <a:r>
              <a:rPr sz="1800" b="1" spc="-20" dirty="0"/>
              <a:t> Call</a:t>
            </a:r>
            <a:endParaRPr sz="1800" b="1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E854687-7BAB-413E-A843-65EF1FCFCE12}"/>
              </a:ext>
            </a:extLst>
          </p:cNvPr>
          <p:cNvSpPr txBox="1"/>
          <p:nvPr/>
        </p:nvSpPr>
        <p:spPr>
          <a:xfrm>
            <a:off x="1761935" y="1331942"/>
            <a:ext cx="8434705" cy="5321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times,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websites.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800notes.com,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callercenter.com,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callercomplaints.com.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scam,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16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card,</a:t>
            </a:r>
            <a:r>
              <a:rPr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account,</a:t>
            </a:r>
            <a:r>
              <a:rPr sz="1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z="16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50000"/>
              </a:lnSpc>
              <a:spcBef>
                <a:spcPts val="96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“confirm”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That's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154305" indent="-287020">
              <a:lnSpc>
                <a:spcPct val="150000"/>
              </a:lnSpc>
              <a:spcBef>
                <a:spcPts val="259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Beware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“help”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lost.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Callers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enforcement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officers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fee”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scammers.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685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rude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abusive,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money.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They'll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more.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- 1930</a:t>
            </a:r>
            <a:r>
              <a:rPr sz="16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r>
              <a:rPr lang="en-IN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600" b="1"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www.cybercrime.gov.in</a:t>
            </a:r>
            <a:r>
              <a:rPr lang="en-IN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i="0" dirty="0">
                <a:solidFill>
                  <a:srgbClr val="FFFFFF"/>
                </a:solidFill>
                <a:effectLst/>
                <a:latin typeface="Google Sans"/>
              </a:rPr>
              <a:t>//www</a:t>
            </a:r>
            <a:r>
              <a:rPr lang="en-IN" sz="1600" b="0" i="0" dirty="0">
                <a:solidFill>
                  <a:srgbClr val="FFFFFF"/>
                </a:solidFill>
                <a:effectLst/>
                <a:latin typeface="Google Sans"/>
              </a:rPr>
              <a:t>.cybercrime.gov.in</a:t>
            </a:r>
            <a:r>
              <a:rPr lang="en-IN" sz="1600" b="0" i="0" dirty="0">
                <a:solidFill>
                  <a:srgbClr val="E8E8E8"/>
                </a:solidFill>
                <a:effectLst/>
                <a:latin typeface="Google Sans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20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A08463B-1F59-4374-99B5-2DC6A59AC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4277" y="717662"/>
            <a:ext cx="858993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dirty="0"/>
              <a:t>Tips</a:t>
            </a:r>
            <a:r>
              <a:rPr sz="1800" b="1" spc="-105" dirty="0"/>
              <a:t> </a:t>
            </a:r>
            <a:r>
              <a:rPr sz="1800" b="1" dirty="0"/>
              <a:t>to</a:t>
            </a:r>
            <a:r>
              <a:rPr sz="1800" b="1" spc="-110" dirty="0"/>
              <a:t> </a:t>
            </a:r>
            <a:r>
              <a:rPr sz="1800" b="1" dirty="0"/>
              <a:t>protect</a:t>
            </a:r>
            <a:r>
              <a:rPr sz="1800" b="1" spc="-90" dirty="0"/>
              <a:t> </a:t>
            </a:r>
            <a:r>
              <a:rPr sz="1800" b="1" dirty="0"/>
              <a:t>yourself</a:t>
            </a:r>
            <a:r>
              <a:rPr sz="1800" b="1" spc="-90" dirty="0"/>
              <a:t> </a:t>
            </a:r>
            <a:r>
              <a:rPr sz="1800" b="1" dirty="0"/>
              <a:t>from</a:t>
            </a:r>
            <a:r>
              <a:rPr sz="1800" b="1" spc="-95" dirty="0"/>
              <a:t> </a:t>
            </a:r>
            <a:r>
              <a:rPr sz="1800" b="1" dirty="0"/>
              <a:t>Phishing</a:t>
            </a:r>
            <a:r>
              <a:rPr sz="1800" b="1" spc="-65" dirty="0"/>
              <a:t> </a:t>
            </a:r>
            <a:r>
              <a:rPr sz="1800" b="1" dirty="0"/>
              <a:t>phone</a:t>
            </a:r>
            <a:r>
              <a:rPr sz="1800" b="1" spc="-85" dirty="0"/>
              <a:t> </a:t>
            </a:r>
            <a:r>
              <a:rPr sz="1800" b="1" spc="-10" dirty="0"/>
              <a:t>calls.</a:t>
            </a:r>
            <a:endParaRPr sz="1800" b="1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1F4D1CB-24D4-416D-9747-372E5702ABBB}"/>
              </a:ext>
            </a:extLst>
          </p:cNvPr>
          <p:cNvSpPr txBox="1"/>
          <p:nvPr/>
        </p:nvSpPr>
        <p:spPr>
          <a:xfrm>
            <a:off x="1775841" y="1284709"/>
            <a:ext cx="10037065" cy="4962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0894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agency,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10160">
              <a:lnSpc>
                <a:spcPct val="150000"/>
              </a:lnSpc>
              <a:spcBef>
                <a:spcPts val="15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Bureau,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attorney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watchdog groups.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salesperson’s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identity,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number,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street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mailing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120014">
              <a:lnSpc>
                <a:spcPct val="150000"/>
              </a:lnSpc>
              <a:spcBef>
                <a:spcPts val="1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business.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artists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names,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addresses,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numbers.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44195" indent="-287020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“free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prize.”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taxes,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violating federal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5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50000"/>
              </a:lnSpc>
              <a:spcBef>
                <a:spcPts val="275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dates,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birth,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50000"/>
              </a:lnSpc>
              <a:spcBef>
                <a:spcPts val="29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01625" indent="-287020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victimized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wary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72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89" y="1772768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86A3AD-0505-4FF6-A853-B96DCE9B8589}"/>
              </a:ext>
            </a:extLst>
          </p:cNvPr>
          <p:cNvSpPr txBox="1"/>
          <p:nvPr/>
        </p:nvSpPr>
        <p:spPr>
          <a:xfrm>
            <a:off x="1891553" y="1246096"/>
            <a:ext cx="9574306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Cybercrime has become a powerful tool for stealing information. The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anonymity and convenience of the internet has enabled criminals to launch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targeted attacks with very little effort.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successful and dangerous of all the cyber attacks is phishing.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vendor research found over 94% of detected malware is delivered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email, which makes phishing the #1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threat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organizations. With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market demand for information at an all-time high, It is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experiencing more phishing attacks. The attacks are becoming more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sophisticated, targeted, and increasingly difficult to identify.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in this training will increase your ability to identify a phish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547ED-D8C0-42C3-AEEB-C35B406A527B}"/>
              </a:ext>
            </a:extLst>
          </p:cNvPr>
          <p:cNvSpPr txBox="1"/>
          <p:nvPr/>
        </p:nvSpPr>
        <p:spPr>
          <a:xfrm>
            <a:off x="1954306" y="5369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Importance of this Training</a:t>
            </a:r>
          </a:p>
        </p:txBody>
      </p:sp>
    </p:spTree>
    <p:extLst>
      <p:ext uri="{BB962C8B-B14F-4D97-AF65-F5344CB8AC3E}">
        <p14:creationId xmlns:p14="http://schemas.microsoft.com/office/powerpoint/2010/main" val="168730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053" y="1333948"/>
            <a:ext cx="8365864" cy="4050571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messages,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websites,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information.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tricking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information,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outright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stealing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information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1CC1859-515B-4612-8A9A-9F5CEF029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9053" y="634067"/>
            <a:ext cx="5147535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What</a:t>
            </a:r>
            <a:r>
              <a:rPr lang="en-IN" b="1" spc="-35" dirty="0"/>
              <a:t> </a:t>
            </a:r>
            <a:r>
              <a:rPr lang="en-IN" b="1" dirty="0"/>
              <a:t>is</a:t>
            </a:r>
            <a:r>
              <a:rPr lang="en-IN" b="1" spc="-35" dirty="0"/>
              <a:t> </a:t>
            </a:r>
            <a:r>
              <a:rPr lang="en-IN" b="1" spc="-10" dirty="0"/>
              <a:t>Phishing?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2069" y="438374"/>
            <a:ext cx="10515600" cy="798755"/>
          </a:xfrm>
          <a:noFill/>
        </p:spPr>
        <p:txBody>
          <a:bodyPr anchor="ctr" anchorCtr="0">
            <a:noAutofit/>
          </a:bodyPr>
          <a:lstStyle/>
          <a:p>
            <a:r>
              <a:rPr lang="en-IN" sz="4000" b="1" dirty="0"/>
              <a:t>Types</a:t>
            </a:r>
            <a:r>
              <a:rPr lang="en-IN" sz="4000" b="1" spc="-85" dirty="0"/>
              <a:t> </a:t>
            </a:r>
            <a:r>
              <a:rPr lang="en-IN" sz="4000" b="1" dirty="0"/>
              <a:t>of</a:t>
            </a:r>
            <a:r>
              <a:rPr lang="en-IN" sz="4000" b="1" spc="-80" dirty="0"/>
              <a:t> </a:t>
            </a:r>
            <a:r>
              <a:rPr lang="en-IN" sz="4000" b="1" dirty="0"/>
              <a:t>Phishing</a:t>
            </a:r>
            <a:r>
              <a:rPr lang="en-IN" sz="4000" b="1" spc="-85" dirty="0"/>
              <a:t> </a:t>
            </a:r>
            <a:r>
              <a:rPr lang="en-IN" sz="4000" b="1" spc="-30" dirty="0"/>
              <a:t>Attacks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72" y="1532964"/>
            <a:ext cx="11376211" cy="5602941"/>
          </a:xfrm>
          <a:noFill/>
        </p:spPr>
        <p:txBody>
          <a:bodyPr>
            <a:normAutofit/>
          </a:bodyPr>
          <a:lstStyle/>
          <a:p>
            <a:pPr marL="12700" marR="5080" algn="l">
              <a:lnSpc>
                <a:spcPct val="100000"/>
              </a:lnSpc>
              <a:spcBef>
                <a:spcPts val="95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US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profile,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find: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Birth,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Location,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Workplace,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Hobbies,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Status,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Food.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legitimate.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9845" algn="l">
              <a:lnSpc>
                <a:spcPct val="100000"/>
              </a:lnSpc>
              <a:spcBef>
                <a:spcPts val="96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lang="en-US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deception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spoofed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person.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Misspelled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subdomains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phishers.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2C13-3B46-4CFC-9B53-411CF423A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8281" y="70821"/>
            <a:ext cx="10515600" cy="1193202"/>
          </a:xfrm>
        </p:spPr>
        <p:txBody>
          <a:bodyPr>
            <a:normAutofit/>
          </a:bodyPr>
          <a:lstStyle/>
          <a:p>
            <a:r>
              <a:rPr lang="en-IN" sz="4000" b="1" dirty="0"/>
              <a:t>Types</a:t>
            </a:r>
            <a:r>
              <a:rPr lang="en-IN" sz="4000" b="1" spc="-85" dirty="0"/>
              <a:t> </a:t>
            </a:r>
            <a:r>
              <a:rPr lang="en-IN" sz="4000" b="1" dirty="0"/>
              <a:t>of</a:t>
            </a:r>
            <a:r>
              <a:rPr lang="en-IN" sz="4000" b="1" spc="-80" dirty="0"/>
              <a:t> </a:t>
            </a:r>
            <a:r>
              <a:rPr lang="en-IN" sz="4000" b="1" dirty="0"/>
              <a:t>Phishing</a:t>
            </a:r>
            <a:r>
              <a:rPr lang="en-IN" sz="4000" b="1" spc="-85" dirty="0"/>
              <a:t> </a:t>
            </a:r>
            <a:r>
              <a:rPr lang="en-IN" sz="4000" b="1" spc="-30" dirty="0"/>
              <a:t>Attacks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E3F60-00E1-4F50-9BEE-84D02CFA3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88" y="1264023"/>
            <a:ext cx="10875623" cy="4267199"/>
          </a:xfrm>
        </p:spPr>
        <p:txBody>
          <a:bodyPr/>
          <a:lstStyle/>
          <a:p>
            <a:pPr marL="12700" marR="24765" algn="l">
              <a:lnSpc>
                <a:spcPct val="100000"/>
              </a:lnSpc>
              <a:spcBef>
                <a:spcPts val="95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</a:t>
            </a:r>
            <a:r>
              <a:rPr lang="en-US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termed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phishing.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(social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engineering)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targets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success.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attacks.</a:t>
            </a:r>
          </a:p>
          <a:p>
            <a:pPr algn="l">
              <a:lnSpc>
                <a:spcPct val="100000"/>
              </a:lnSpc>
              <a:spcBef>
                <a:spcPts val="385"/>
              </a:spcBef>
            </a:pP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whereby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address(es)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cloned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spoofed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sender.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9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07F9-9A53-4488-AEC6-3D8062DF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0022" y="328109"/>
            <a:ext cx="9961223" cy="980739"/>
          </a:xfrm>
        </p:spPr>
        <p:txBody>
          <a:bodyPr>
            <a:normAutofit/>
          </a:bodyPr>
          <a:lstStyle/>
          <a:p>
            <a:r>
              <a:rPr lang="en-IN" sz="4000" b="1" dirty="0"/>
              <a:t>Types</a:t>
            </a:r>
            <a:r>
              <a:rPr lang="en-IN" sz="4000" b="1" spc="-85" dirty="0"/>
              <a:t> </a:t>
            </a:r>
            <a:r>
              <a:rPr lang="en-IN" sz="4000" b="1" dirty="0"/>
              <a:t>of</a:t>
            </a:r>
            <a:r>
              <a:rPr lang="en-IN" sz="4000" b="1" spc="-80" dirty="0"/>
              <a:t> </a:t>
            </a:r>
            <a:r>
              <a:rPr lang="en-IN" sz="4000" b="1" dirty="0"/>
              <a:t>Phishing</a:t>
            </a:r>
            <a:r>
              <a:rPr lang="en-IN" sz="4000" b="1" spc="-85" dirty="0"/>
              <a:t> </a:t>
            </a:r>
            <a:r>
              <a:rPr lang="en-IN" sz="4000" b="1" spc="-30" dirty="0"/>
              <a:t>Attacks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D5A75-C470-4B70-A71C-980AC572E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446" y="1570795"/>
            <a:ext cx="10974235" cy="3978357"/>
          </a:xfrm>
        </p:spPr>
        <p:txBody>
          <a:bodyPr>
            <a:normAutofit/>
          </a:bodyPr>
          <a:lstStyle/>
          <a:p>
            <a:pPr marL="12700" marR="5080" algn="l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79730"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'vishing’,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schemes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5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77" y="330084"/>
            <a:ext cx="10241280" cy="914401"/>
          </a:xfrm>
          <a:noFill/>
        </p:spPr>
        <p:txBody>
          <a:bodyPr anchor="b" anchorCtr="0"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/>
              <a:t>Examples</a:t>
            </a:r>
            <a:r>
              <a:rPr lang="en-US" sz="2000" b="1" spc="-90" dirty="0"/>
              <a:t> </a:t>
            </a:r>
            <a:r>
              <a:rPr lang="en-US" sz="2000" b="1" dirty="0"/>
              <a:t>of</a:t>
            </a:r>
            <a:r>
              <a:rPr lang="en-US" sz="2000" b="1" spc="-95" dirty="0"/>
              <a:t> </a:t>
            </a:r>
            <a:r>
              <a:rPr lang="en-US" sz="2000" b="1" dirty="0"/>
              <a:t>Phishing</a:t>
            </a:r>
            <a:r>
              <a:rPr lang="en-US" sz="2000" b="1" spc="-65" dirty="0"/>
              <a:t> </a:t>
            </a:r>
            <a:r>
              <a:rPr lang="en-US" sz="2000" b="1" spc="-10" dirty="0"/>
              <a:t>Attacks</a:t>
            </a:r>
            <a:br>
              <a:rPr lang="en-US" sz="2000" b="1" spc="-10" dirty="0"/>
            </a:br>
            <a:r>
              <a:rPr lang="en-US" sz="1600" b="1" dirty="0"/>
              <a:t>Spear</a:t>
            </a:r>
            <a:r>
              <a:rPr lang="en-US" sz="1600" b="1" spc="-50" dirty="0"/>
              <a:t> </a:t>
            </a:r>
            <a:r>
              <a:rPr lang="en-US" sz="1600" b="1" spc="-10" dirty="0"/>
              <a:t>Phishing</a:t>
            </a: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16" y="3023975"/>
            <a:ext cx="10675709" cy="3834025"/>
          </a:xfrm>
          <a:noFill/>
        </p:spPr>
        <p:txBody>
          <a:bodyPr>
            <a:normAutofit/>
          </a:bodyPr>
          <a:lstStyle/>
          <a:p>
            <a:pPr marL="355600" marR="325120" indent="-342900" algn="l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sz="1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  <a:r>
              <a:rPr lang="en-US"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US"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expecting</a:t>
            </a:r>
            <a:r>
              <a:rPr lang="en-US" sz="1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2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answered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question,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indent="-387985" algn="l">
              <a:lnSpc>
                <a:spcPct val="100000"/>
              </a:lnSpc>
              <a:buAutoNum type="arabicPeriod"/>
              <a:tabLst>
                <a:tab pos="400685" algn="l"/>
              </a:tabLs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Cc: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l"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17475" indent="-342900" algn="l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capitals</a:t>
            </a:r>
            <a:r>
              <a:rPr lang="en-US"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exclamation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en-US"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l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(Spear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Phishing)</a:t>
            </a:r>
            <a:r>
              <a:rPr lang="en-US"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VSU,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likely,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r>
              <a:rPr lang="en-US"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VSU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l">
              <a:lnSpc>
                <a:spcPct val="100000"/>
              </a:lnSpc>
              <a:spcBef>
                <a:spcPts val="5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19405" indent="-342900" algn="l">
              <a:lnSpc>
                <a:spcPct val="100000"/>
              </a:lnSpc>
              <a:buAutoNum type="arabicPeriod" startAt="5"/>
              <a:tabLst>
                <a:tab pos="355600" algn="l"/>
              </a:tabLs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lang="en-US"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site.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infecting</a:t>
            </a:r>
            <a:r>
              <a:rPr lang="en-US"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DC28D2FC-DCD0-4012-B304-ADE39E15F4B6}"/>
              </a:ext>
            </a:extLst>
          </p:cNvPr>
          <p:cNvPicPr/>
          <p:nvPr/>
        </p:nvPicPr>
        <p:blipFill rotWithShape="1">
          <a:blip r:embed="rId2" cstate="print"/>
          <a:srcRect r="-519" b="65335"/>
          <a:stretch/>
        </p:blipFill>
        <p:spPr>
          <a:xfrm>
            <a:off x="2404512" y="1316203"/>
            <a:ext cx="6945676" cy="14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3F10-20FC-4BD8-B22F-BF7647C4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33" y="632011"/>
            <a:ext cx="10236439" cy="6678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/>
              <a:t>Examples</a:t>
            </a:r>
            <a:r>
              <a:rPr lang="en-US" sz="2000" b="1" spc="-90" dirty="0"/>
              <a:t> </a:t>
            </a:r>
            <a:r>
              <a:rPr lang="en-US" sz="2000" b="1" dirty="0"/>
              <a:t>of</a:t>
            </a:r>
            <a:r>
              <a:rPr lang="en-US" sz="2000" b="1" spc="-95" dirty="0"/>
              <a:t> </a:t>
            </a:r>
            <a:r>
              <a:rPr lang="en-US" sz="2000" b="1" dirty="0"/>
              <a:t>Phishing</a:t>
            </a:r>
            <a:r>
              <a:rPr lang="en-US" sz="2000" b="1" spc="-65" dirty="0"/>
              <a:t> </a:t>
            </a:r>
            <a:r>
              <a:rPr lang="en-US" sz="2000" b="1" spc="-10" dirty="0"/>
              <a:t>Attacks</a:t>
            </a:r>
            <a:br>
              <a:rPr lang="en-US" sz="2000" b="1" spc="-10" dirty="0"/>
            </a:br>
            <a:r>
              <a:rPr lang="en-US" sz="1600" b="1" dirty="0"/>
              <a:t>Spear</a:t>
            </a:r>
            <a:r>
              <a:rPr lang="en-US" sz="1600" b="1" spc="-50" dirty="0"/>
              <a:t> </a:t>
            </a:r>
            <a:r>
              <a:rPr lang="en-US" sz="1600" b="1" spc="-10" dirty="0"/>
              <a:t>Phishing</a:t>
            </a:r>
            <a:endParaRPr lang="en-IN" sz="2000" b="1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169B1769-38F8-4EA4-983F-DE340D309EB9}"/>
              </a:ext>
            </a:extLst>
          </p:cNvPr>
          <p:cNvGrpSpPr/>
          <p:nvPr/>
        </p:nvGrpSpPr>
        <p:grpSpPr>
          <a:xfrm>
            <a:off x="1326149" y="1467448"/>
            <a:ext cx="9798423" cy="4066540"/>
            <a:chOff x="376427" y="1676400"/>
            <a:chExt cx="8391525" cy="406654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CF2D074F-E0CC-4F0F-A4E5-749A652FD51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7" y="1676400"/>
              <a:ext cx="8340852" cy="33070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32477DA-4759-4BFF-91A6-0A23866EAAC9}"/>
                </a:ext>
              </a:extLst>
            </p:cNvPr>
            <p:cNvSpPr/>
            <p:nvPr/>
          </p:nvSpPr>
          <p:spPr>
            <a:xfrm>
              <a:off x="380999" y="3429000"/>
              <a:ext cx="8382000" cy="2308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B7CBA0E-4C26-4F13-8B6F-B213BB8BFA3A}"/>
                </a:ext>
              </a:extLst>
            </p:cNvPr>
            <p:cNvSpPr/>
            <p:nvPr/>
          </p:nvSpPr>
          <p:spPr>
            <a:xfrm>
              <a:off x="380999" y="3429000"/>
              <a:ext cx="8382000" cy="23088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3641C5-886F-42BF-81FF-A3DAD5171567}"/>
              </a:ext>
            </a:extLst>
          </p:cNvPr>
          <p:cNvSpPr txBox="1"/>
          <p:nvPr/>
        </p:nvSpPr>
        <p:spPr>
          <a:xfrm>
            <a:off x="1362634" y="3394819"/>
            <a:ext cx="9739254" cy="199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310515" indent="-342900">
              <a:lnSpc>
                <a:spcPct val="15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Sender,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ucla.edu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Valdosta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Cc: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greyed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line,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“Valdosta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Upgrade”,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VSU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addresses.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93675" indent="-342900">
              <a:lnSpc>
                <a:spcPct val="150000"/>
              </a:lnSpc>
              <a:buAutoNum type="arabicPeriod"/>
              <a:tabLst>
                <a:tab pos="355600" algn="l"/>
              </a:tabLs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see,</a:t>
            </a: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domain,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jimdo.com.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181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{272B974A-3C76-4C8D-B5BA-108BF57DDA2A}tf67061901_win32</Template>
  <TotalTime>144</TotalTime>
  <Words>2986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MT</vt:lpstr>
      <vt:lpstr>Calibri</vt:lpstr>
      <vt:lpstr>Courier New</vt:lpstr>
      <vt:lpstr>Daytona Condensed Light</vt:lpstr>
      <vt:lpstr>Google Sans</vt:lpstr>
      <vt:lpstr>Posterama</vt:lpstr>
      <vt:lpstr>Times New Roman</vt:lpstr>
      <vt:lpstr>Wingdings</vt:lpstr>
      <vt:lpstr>Custom</vt:lpstr>
      <vt:lpstr>Phishing Awareness training </vt:lpstr>
      <vt:lpstr>content</vt:lpstr>
      <vt:lpstr>PowerPoint Presentation</vt:lpstr>
      <vt:lpstr>What is Phishing?</vt:lpstr>
      <vt:lpstr>Types of Phishing Attacks</vt:lpstr>
      <vt:lpstr>Types of Phishing Attacks</vt:lpstr>
      <vt:lpstr>Types of Phishing Attacks</vt:lpstr>
      <vt:lpstr>Examples of Phishing Attacks Spear Phishing</vt:lpstr>
      <vt:lpstr>Examples of Phishing Attacks Spear Phishing</vt:lpstr>
      <vt:lpstr>Examples of Phishing Attacks Clone Phishing </vt:lpstr>
      <vt:lpstr>Examples of Phishing Attacks Clone Phishing</vt:lpstr>
      <vt:lpstr>Examples of Phishing Attacks Link manipulation</vt:lpstr>
      <vt:lpstr>Examples of Phishing Attacks Link manipulation</vt:lpstr>
      <vt:lpstr>Examples of Phishing Attacks Link manipulation</vt:lpstr>
      <vt:lpstr>Examples of Phishing Attacks Social Engineering</vt:lpstr>
      <vt:lpstr>Can you spot the tell-tale signs of a phishing email?</vt:lpstr>
      <vt:lpstr>PowerPoint Presentation</vt:lpstr>
      <vt:lpstr>Can you spot the tell-tale signs of a phishing email?</vt:lpstr>
      <vt:lpstr>Can you spot the tell-tale signs of a phishing email?</vt:lpstr>
      <vt:lpstr>Tips to protect yourself from Phishing emails.</vt:lpstr>
      <vt:lpstr>What to do when you think you received a phishing email.</vt:lpstr>
      <vt:lpstr>Signs of a Phishing Phone Call:</vt:lpstr>
      <vt:lpstr>What to do if you think you are receiving a Phishing Call</vt:lpstr>
      <vt:lpstr>Tips to protect yourself from Phishing phone calls.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</dc:title>
  <dc:creator>Alok Rathor</dc:creator>
  <cp:lastModifiedBy>Alok Rathor</cp:lastModifiedBy>
  <cp:revision>17</cp:revision>
  <dcterms:created xsi:type="dcterms:W3CDTF">2024-12-25T17:01:40Z</dcterms:created>
  <dcterms:modified xsi:type="dcterms:W3CDTF">2024-12-28T09:10:29Z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