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259" r:id="rId4"/>
    <p:sldId id="290" r:id="rId5"/>
    <p:sldId id="291" r:id="rId6"/>
    <p:sldId id="292" r:id="rId7"/>
    <p:sldId id="293" r:id="rId8"/>
    <p:sldId id="294" r:id="rId9"/>
    <p:sldId id="295" r:id="rId10"/>
    <p:sldId id="297" r:id="rId11"/>
    <p:sldId id="299" r:id="rId12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4"/>
      <p:bold r:id="rId15"/>
      <p:italic r:id="rId16"/>
      <p:boldItalic r:id="rId17"/>
    </p:embeddedFont>
    <p:embeddedFont>
      <p:font typeface="Barlow Semi Condensed Medium" panose="00000606000000000000" pitchFamily="2" charset="0"/>
      <p:regular r:id="rId18"/>
      <p:bold r:id="rId19"/>
      <p:italic r:id="rId20"/>
      <p:boldItalic r:id="rId21"/>
    </p:embeddedFont>
    <p:embeddedFont>
      <p:font typeface="Fjalla One" panose="02000506040000020004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919"/>
    <a:srgbClr val="6FCBD7"/>
    <a:srgbClr val="99D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0D212E-48E0-4EA2-93A0-8D4969A49BF4}">
  <a:tblStyle styleId="{C50D212E-48E0-4EA2-93A0-8D4969A49B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7339\Downloads\kickstar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7339\Downloads\kickstar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7339\Downloads\kickstar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7339\Downloads\kickstart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7339\Downloads\kickstart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[kickstarter.xlsx]4_Analysis_and_Charts!PivotTable2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STATUS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081714785651792"/>
          <c:y val="0.26328484981044037"/>
          <c:w val="0.67610870516185473"/>
          <c:h val="0.388420822397200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'4_Analysis_and_Charts'!$B$3:$B$4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'4_Analysis_and_Charts'!$A$5:$A$15</c:f>
              <c:strCache>
                <c:ptCount val="10"/>
                <c:pt idx="0">
                  <c:v>Art</c:v>
                </c:pt>
                <c:pt idx="1">
                  <c:v>Design</c:v>
                </c:pt>
                <c:pt idx="2">
                  <c:v>Fashion</c:v>
                </c:pt>
                <c:pt idx="3">
                  <c:v>Film &amp; Video</c:v>
                </c:pt>
                <c:pt idx="4">
                  <c:v>Food</c:v>
                </c:pt>
                <c:pt idx="5">
                  <c:v>Games</c:v>
                </c:pt>
                <c:pt idx="6">
                  <c:v>Music</c:v>
                </c:pt>
                <c:pt idx="7">
                  <c:v>Photography</c:v>
                </c:pt>
                <c:pt idx="8">
                  <c:v>Publishing</c:v>
                </c:pt>
                <c:pt idx="9">
                  <c:v>Theater</c:v>
                </c:pt>
              </c:strCache>
            </c:strRef>
          </c:cat>
          <c:val>
            <c:numRef>
              <c:f>'4_Analysis_and_Charts'!$B$5:$B$15</c:f>
              <c:numCache>
                <c:formatCode>0.00%</c:formatCode>
                <c:ptCount val="10"/>
                <c:pt idx="0">
                  <c:v>8.8523305914610259E-2</c:v>
                </c:pt>
                <c:pt idx="1">
                  <c:v>4.672374237591629E-2</c:v>
                </c:pt>
                <c:pt idx="2">
                  <c:v>3.8218342566168656E-2</c:v>
                </c:pt>
                <c:pt idx="3">
                  <c:v>0.34413295282860501</c:v>
                </c:pt>
                <c:pt idx="4">
                  <c:v>3.5756253147557496E-2</c:v>
                </c:pt>
                <c:pt idx="5">
                  <c:v>4.6388002909742043E-2</c:v>
                </c:pt>
                <c:pt idx="6">
                  <c:v>0.18219461697722567</c:v>
                </c:pt>
                <c:pt idx="7">
                  <c:v>4.1239997761736889E-2</c:v>
                </c:pt>
                <c:pt idx="8">
                  <c:v>0.13882826926305186</c:v>
                </c:pt>
                <c:pt idx="9">
                  <c:v>3.7994516255385823E-2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CE-40C4-82F4-17103C5D4530}"/>
            </c:ext>
          </c:extLst>
        </c:ser>
        <c:ser>
          <c:idx val="1"/>
          <c:order val="1"/>
          <c:tx>
            <c:strRef>
              <c:f>'4_Analysis_and_Charts'!$C$3:$C$4</c:f>
              <c:strCache>
                <c:ptCount val="1"/>
                <c:pt idx="0">
                  <c:v>successful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'4_Analysis_and_Charts'!$A$5:$A$15</c:f>
              <c:strCache>
                <c:ptCount val="10"/>
                <c:pt idx="0">
                  <c:v>Art</c:v>
                </c:pt>
                <c:pt idx="1">
                  <c:v>Design</c:v>
                </c:pt>
                <c:pt idx="2">
                  <c:v>Fashion</c:v>
                </c:pt>
                <c:pt idx="3">
                  <c:v>Film &amp; Video</c:v>
                </c:pt>
                <c:pt idx="4">
                  <c:v>Food</c:v>
                </c:pt>
                <c:pt idx="5">
                  <c:v>Games</c:v>
                </c:pt>
                <c:pt idx="6">
                  <c:v>Music</c:v>
                </c:pt>
                <c:pt idx="7">
                  <c:v>Photography</c:v>
                </c:pt>
                <c:pt idx="8">
                  <c:v>Publishing</c:v>
                </c:pt>
                <c:pt idx="9">
                  <c:v>Theater</c:v>
                </c:pt>
              </c:strCache>
            </c:strRef>
          </c:cat>
          <c:val>
            <c:numRef>
              <c:f>'4_Analysis_and_Charts'!$C$5:$C$15</c:f>
              <c:numCache>
                <c:formatCode>0.00%</c:formatCode>
                <c:ptCount val="10"/>
                <c:pt idx="0">
                  <c:v>9.7454680328248874E-2</c:v>
                </c:pt>
                <c:pt idx="1">
                  <c:v>3.3659418610042187E-2</c:v>
                </c:pt>
                <c:pt idx="2">
                  <c:v>1.5531549909592471E-2</c:v>
                </c:pt>
                <c:pt idx="3">
                  <c:v>0.29672214752654275</c:v>
                </c:pt>
                <c:pt idx="4">
                  <c:v>3.0228568779266541E-2</c:v>
                </c:pt>
                <c:pt idx="5">
                  <c:v>2.925494923269507E-2</c:v>
                </c:pt>
                <c:pt idx="6">
                  <c:v>0.31410821085817608</c:v>
                </c:pt>
                <c:pt idx="7">
                  <c:v>2.981130325930734E-2</c:v>
                </c:pt>
                <c:pt idx="8">
                  <c:v>7.7379572534656216E-2</c:v>
                </c:pt>
                <c:pt idx="9">
                  <c:v>7.5849598961472489E-2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CE-40C4-82F4-17103C5D45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2440096"/>
        <c:axId val="592424736"/>
      </c:barChart>
      <c:catAx>
        <c:axId val="592440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Catergory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424736"/>
        <c:crosses val="autoZero"/>
        <c:auto val="1"/>
        <c:lblAlgn val="ctr"/>
        <c:lblOffset val="100"/>
        <c:noMultiLvlLbl val="0"/>
      </c:catAx>
      <c:valAx>
        <c:axId val="59242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Status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44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[kickstarter.xlsx]4_Analysis_and_Charts!PivotTable10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Backers by Location and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'4_Analysis_and_Charts'!$B$24:$B$25</c:f>
              <c:strCache>
                <c:ptCount val="1"/>
                <c:pt idx="0">
                  <c:v>Design</c:v>
                </c:pt>
              </c:strCache>
            </c:strRef>
          </c:tx>
          <c:spPr>
            <a:solidFill>
              <a:srgbClr val="E1C919"/>
            </a:solidFill>
            <a:ln>
              <a:noFill/>
            </a:ln>
            <a:effectLst/>
          </c:spPr>
          <c:invertIfNegative val="0"/>
          <c:cat>
            <c:strRef>
              <c:f>'4_Analysis_and_Charts'!$A$26:$A$31</c:f>
              <c:strCache>
                <c:ptCount val="5"/>
                <c:pt idx="0">
                  <c:v>Brooklyn</c:v>
                </c:pt>
                <c:pt idx="1">
                  <c:v>Chicago</c:v>
                </c:pt>
                <c:pt idx="2">
                  <c:v>Los Angeles</c:v>
                </c:pt>
                <c:pt idx="3">
                  <c:v>New York</c:v>
                </c:pt>
                <c:pt idx="4">
                  <c:v>San Francisco</c:v>
                </c:pt>
              </c:strCache>
            </c:strRef>
          </c:cat>
          <c:val>
            <c:numRef>
              <c:f>'4_Analysis_and_Charts'!$B$26:$B$31</c:f>
              <c:numCache>
                <c:formatCode>General</c:formatCode>
                <c:ptCount val="5"/>
                <c:pt idx="0">
                  <c:v>18871</c:v>
                </c:pt>
                <c:pt idx="1">
                  <c:v>38396</c:v>
                </c:pt>
                <c:pt idx="2">
                  <c:v>10431</c:v>
                </c:pt>
                <c:pt idx="3">
                  <c:v>27095</c:v>
                </c:pt>
                <c:pt idx="4">
                  <c:v>39104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A8-435C-844E-900A689878CC}"/>
            </c:ext>
          </c:extLst>
        </c:ser>
        <c:ser>
          <c:idx val="1"/>
          <c:order val="1"/>
          <c:tx>
            <c:strRef>
              <c:f>'4_Analysis_and_Charts'!$C$24:$C$25</c:f>
              <c:strCache>
                <c:ptCount val="1"/>
                <c:pt idx="0">
                  <c:v>Film &amp; Video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'4_Analysis_and_Charts'!$A$26:$A$31</c:f>
              <c:strCache>
                <c:ptCount val="5"/>
                <c:pt idx="0">
                  <c:v>Brooklyn</c:v>
                </c:pt>
                <c:pt idx="1">
                  <c:v>Chicago</c:v>
                </c:pt>
                <c:pt idx="2">
                  <c:v>Los Angeles</c:v>
                </c:pt>
                <c:pt idx="3">
                  <c:v>New York</c:v>
                </c:pt>
                <c:pt idx="4">
                  <c:v>San Francisco</c:v>
                </c:pt>
              </c:strCache>
            </c:strRef>
          </c:cat>
          <c:val>
            <c:numRef>
              <c:f>'4_Analysis_and_Charts'!$C$26:$C$31</c:f>
              <c:numCache>
                <c:formatCode>General</c:formatCode>
                <c:ptCount val="5"/>
                <c:pt idx="0">
                  <c:v>44538</c:v>
                </c:pt>
                <c:pt idx="1">
                  <c:v>17302</c:v>
                </c:pt>
                <c:pt idx="2">
                  <c:v>158853</c:v>
                </c:pt>
                <c:pt idx="3">
                  <c:v>79543</c:v>
                </c:pt>
                <c:pt idx="4">
                  <c:v>25335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A8-435C-844E-900A689878CC}"/>
            </c:ext>
          </c:extLst>
        </c:ser>
        <c:ser>
          <c:idx val="2"/>
          <c:order val="2"/>
          <c:tx>
            <c:strRef>
              <c:f>'4_Analysis_and_Charts'!$D$24:$D$25</c:f>
              <c:strCache>
                <c:ptCount val="1"/>
                <c:pt idx="0">
                  <c:v>Games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'4_Analysis_and_Charts'!$A$26:$A$31</c:f>
              <c:strCache>
                <c:ptCount val="5"/>
                <c:pt idx="0">
                  <c:v>Brooklyn</c:v>
                </c:pt>
                <c:pt idx="1">
                  <c:v>Chicago</c:v>
                </c:pt>
                <c:pt idx="2">
                  <c:v>Los Angeles</c:v>
                </c:pt>
                <c:pt idx="3">
                  <c:v>New York</c:v>
                </c:pt>
                <c:pt idx="4">
                  <c:v>San Francisco</c:v>
                </c:pt>
              </c:strCache>
            </c:strRef>
          </c:cat>
          <c:val>
            <c:numRef>
              <c:f>'4_Analysis_and_Charts'!$D$26:$D$31</c:f>
              <c:numCache>
                <c:formatCode>General</c:formatCode>
                <c:ptCount val="5"/>
                <c:pt idx="0">
                  <c:v>842</c:v>
                </c:pt>
                <c:pt idx="1">
                  <c:v>7729</c:v>
                </c:pt>
                <c:pt idx="2">
                  <c:v>22861</c:v>
                </c:pt>
                <c:pt idx="3">
                  <c:v>6640</c:v>
                </c:pt>
                <c:pt idx="4">
                  <c:v>109494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A8-435C-844E-900A689878CC}"/>
            </c:ext>
          </c:extLst>
        </c:ser>
        <c:ser>
          <c:idx val="3"/>
          <c:order val="3"/>
          <c:tx>
            <c:strRef>
              <c:f>'4_Analysis_and_Charts'!$E$24:$E$25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rgbClr val="6FCBD7"/>
            </a:solidFill>
            <a:ln>
              <a:noFill/>
            </a:ln>
            <a:effectLst/>
          </c:spPr>
          <c:invertIfNegative val="0"/>
          <c:cat>
            <c:strRef>
              <c:f>'4_Analysis_and_Charts'!$A$26:$A$31</c:f>
              <c:strCache>
                <c:ptCount val="5"/>
                <c:pt idx="0">
                  <c:v>Brooklyn</c:v>
                </c:pt>
                <c:pt idx="1">
                  <c:v>Chicago</c:v>
                </c:pt>
                <c:pt idx="2">
                  <c:v>Los Angeles</c:v>
                </c:pt>
                <c:pt idx="3">
                  <c:v>New York</c:v>
                </c:pt>
                <c:pt idx="4">
                  <c:v>San Francisco</c:v>
                </c:pt>
              </c:strCache>
            </c:strRef>
          </c:cat>
          <c:val>
            <c:numRef>
              <c:f>'4_Analysis_and_Charts'!$E$26:$E$31</c:f>
              <c:numCache>
                <c:formatCode>General</c:formatCode>
                <c:ptCount val="5"/>
                <c:pt idx="0">
                  <c:v>35899</c:v>
                </c:pt>
                <c:pt idx="1">
                  <c:v>14130</c:v>
                </c:pt>
                <c:pt idx="2">
                  <c:v>47239</c:v>
                </c:pt>
                <c:pt idx="3">
                  <c:v>44571</c:v>
                </c:pt>
                <c:pt idx="4">
                  <c:v>16684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A8-435C-844E-900A689878CC}"/>
            </c:ext>
          </c:extLst>
        </c:ser>
        <c:ser>
          <c:idx val="4"/>
          <c:order val="4"/>
          <c:tx>
            <c:strRef>
              <c:f>'4_Analysis_and_Charts'!$F$24:$F$25</c:f>
              <c:strCache>
                <c:ptCount val="1"/>
                <c:pt idx="0">
                  <c:v>Publishing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'4_Analysis_and_Charts'!$A$26:$A$31</c:f>
              <c:strCache>
                <c:ptCount val="5"/>
                <c:pt idx="0">
                  <c:v>Brooklyn</c:v>
                </c:pt>
                <c:pt idx="1">
                  <c:v>Chicago</c:v>
                </c:pt>
                <c:pt idx="2">
                  <c:v>Los Angeles</c:v>
                </c:pt>
                <c:pt idx="3">
                  <c:v>New York</c:v>
                </c:pt>
                <c:pt idx="4">
                  <c:v>San Francisco</c:v>
                </c:pt>
              </c:strCache>
            </c:strRef>
          </c:cat>
          <c:val>
            <c:numRef>
              <c:f>'4_Analysis_and_Charts'!$F$26:$F$31</c:f>
              <c:numCache>
                <c:formatCode>General</c:formatCode>
                <c:ptCount val="5"/>
                <c:pt idx="0">
                  <c:v>10806</c:v>
                </c:pt>
                <c:pt idx="1">
                  <c:v>10301</c:v>
                </c:pt>
                <c:pt idx="2">
                  <c:v>10341</c:v>
                </c:pt>
                <c:pt idx="3">
                  <c:v>18589</c:v>
                </c:pt>
                <c:pt idx="4">
                  <c:v>9547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A8-435C-844E-900A68987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18208"/>
        <c:axId val="2001317728"/>
      </c:barChart>
      <c:catAx>
        <c:axId val="2001318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317728"/>
        <c:crosses val="autoZero"/>
        <c:auto val="1"/>
        <c:lblAlgn val="ctr"/>
        <c:lblOffset val="100"/>
        <c:noMultiLvlLbl val="0"/>
      </c:catAx>
      <c:valAx>
        <c:axId val="200131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Backers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318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[kickstarter.xlsx]4_Analysis_and_Charts!PivotTable8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Project Status in each month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'4_Analysis_and_Charts'!$B$57:$B$58</c:f>
              <c:strCache>
                <c:ptCount val="1"/>
                <c:pt idx="0">
                  <c:v>failed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'4_Analysis_and_Charts'!$A$59:$A$71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'4_Analysis_and_Charts'!$B$59:$B$71</c:f>
              <c:numCache>
                <c:formatCode>General</c:formatCode>
                <c:ptCount val="12"/>
                <c:pt idx="0">
                  <c:v>1446</c:v>
                </c:pt>
                <c:pt idx="1">
                  <c:v>1465</c:v>
                </c:pt>
                <c:pt idx="2">
                  <c:v>1952</c:v>
                </c:pt>
                <c:pt idx="3">
                  <c:v>2185</c:v>
                </c:pt>
                <c:pt idx="4">
                  <c:v>2652</c:v>
                </c:pt>
                <c:pt idx="5">
                  <c:v>1325</c:v>
                </c:pt>
                <c:pt idx="6">
                  <c:v>1338</c:v>
                </c:pt>
                <c:pt idx="7">
                  <c:v>1376</c:v>
                </c:pt>
                <c:pt idx="8">
                  <c:v>1250</c:v>
                </c:pt>
                <c:pt idx="9">
                  <c:v>1268</c:v>
                </c:pt>
                <c:pt idx="10">
                  <c:v>1127</c:v>
                </c:pt>
                <c:pt idx="11">
                  <c:v>1555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6C-4440-A2BC-206763C3A62D}"/>
            </c:ext>
          </c:extLst>
        </c:ser>
        <c:ser>
          <c:idx val="1"/>
          <c:order val="1"/>
          <c:tx>
            <c:strRef>
              <c:f>'4_Analysis_and_Charts'!$C$57:$C$58</c:f>
              <c:strCache>
                <c:ptCount val="1"/>
                <c:pt idx="0">
                  <c:v>successful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'4_Analysis_and_Charts'!$A$59:$A$71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'4_Analysis_and_Charts'!$C$59:$C$71</c:f>
              <c:numCache>
                <c:formatCode>General</c:formatCode>
                <c:ptCount val="12"/>
                <c:pt idx="0">
                  <c:v>1663</c:v>
                </c:pt>
                <c:pt idx="1">
                  <c:v>1753</c:v>
                </c:pt>
                <c:pt idx="2">
                  <c:v>2576</c:v>
                </c:pt>
                <c:pt idx="3">
                  <c:v>2918</c:v>
                </c:pt>
                <c:pt idx="4">
                  <c:v>3036</c:v>
                </c:pt>
                <c:pt idx="5">
                  <c:v>1540</c:v>
                </c:pt>
                <c:pt idx="6">
                  <c:v>1508</c:v>
                </c:pt>
                <c:pt idx="7">
                  <c:v>1659</c:v>
                </c:pt>
                <c:pt idx="8">
                  <c:v>1492</c:v>
                </c:pt>
                <c:pt idx="9">
                  <c:v>1526</c:v>
                </c:pt>
                <c:pt idx="10">
                  <c:v>1518</c:v>
                </c:pt>
                <c:pt idx="11">
                  <c:v>1713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6C-4440-A2BC-206763C3A6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115632"/>
        <c:axId val="550117072"/>
      </c:lineChart>
      <c:catAx>
        <c:axId val="550115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117072"/>
        <c:crosses val="autoZero"/>
        <c:auto val="1"/>
        <c:lblAlgn val="ctr"/>
        <c:lblOffset val="100"/>
        <c:noMultiLvlLbl val="0"/>
      </c:catAx>
      <c:valAx>
        <c:axId val="55011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Project 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11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[kickstarter.xlsx]4_Analysis_and_Charts!PivotTable7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Monthly Project Counts by Category: March to May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'4_Analysis_and_Charts'!$B$40:$B$41</c:f>
              <c:strCache>
                <c:ptCount val="1"/>
                <c:pt idx="0">
                  <c:v>Mar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'4_Analysis_and_Charts'!$A$42:$A$47</c:f>
              <c:strCache>
                <c:ptCount val="5"/>
                <c:pt idx="0">
                  <c:v>Art</c:v>
                </c:pt>
                <c:pt idx="1">
                  <c:v>Film &amp; Video</c:v>
                </c:pt>
                <c:pt idx="2">
                  <c:v>Music</c:v>
                </c:pt>
                <c:pt idx="3">
                  <c:v>Publishing</c:v>
                </c:pt>
                <c:pt idx="4">
                  <c:v>Theater</c:v>
                </c:pt>
              </c:strCache>
            </c:strRef>
          </c:cat>
          <c:val>
            <c:numRef>
              <c:f>'4_Analysis_and_Charts'!$B$42:$B$47</c:f>
              <c:numCache>
                <c:formatCode>General</c:formatCode>
                <c:ptCount val="5"/>
                <c:pt idx="0">
                  <c:v>362</c:v>
                </c:pt>
                <c:pt idx="1">
                  <c:v>1312</c:v>
                </c:pt>
                <c:pt idx="2">
                  <c:v>1155</c:v>
                </c:pt>
                <c:pt idx="3">
                  <c:v>456</c:v>
                </c:pt>
                <c:pt idx="4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2B-44A0-AC09-1C67244309B6}"/>
            </c:ext>
          </c:extLst>
        </c:ser>
        <c:ser>
          <c:idx val="1"/>
          <c:order val="1"/>
          <c:tx>
            <c:strRef>
              <c:f>'4_Analysis_and_Charts'!$C$40:$C$41</c:f>
              <c:strCache>
                <c:ptCount val="1"/>
                <c:pt idx="0">
                  <c:v>Apr</c:v>
                </c:pt>
              </c:strCache>
            </c:strRef>
          </c:tx>
          <c:spPr>
            <a:solidFill>
              <a:srgbClr val="E1C919"/>
            </a:solidFill>
            <a:ln>
              <a:noFill/>
            </a:ln>
            <a:effectLst/>
          </c:spPr>
          <c:invertIfNegative val="0"/>
          <c:cat>
            <c:strRef>
              <c:f>'4_Analysis_and_Charts'!$A$42:$A$47</c:f>
              <c:strCache>
                <c:ptCount val="5"/>
                <c:pt idx="0">
                  <c:v>Art</c:v>
                </c:pt>
                <c:pt idx="1">
                  <c:v>Film &amp; Video</c:v>
                </c:pt>
                <c:pt idx="2">
                  <c:v>Music</c:v>
                </c:pt>
                <c:pt idx="3">
                  <c:v>Publishing</c:v>
                </c:pt>
                <c:pt idx="4">
                  <c:v>Theater</c:v>
                </c:pt>
              </c:strCache>
            </c:strRef>
          </c:cat>
          <c:val>
            <c:numRef>
              <c:f>'4_Analysis_and_Charts'!$C$42:$C$47</c:f>
              <c:numCache>
                <c:formatCode>General</c:formatCode>
                <c:ptCount val="5"/>
                <c:pt idx="0">
                  <c:v>440</c:v>
                </c:pt>
                <c:pt idx="1">
                  <c:v>1460</c:v>
                </c:pt>
                <c:pt idx="2">
                  <c:v>1199</c:v>
                </c:pt>
                <c:pt idx="3">
                  <c:v>540</c:v>
                </c:pt>
                <c:pt idx="4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2B-44A0-AC09-1C67244309B6}"/>
            </c:ext>
          </c:extLst>
        </c:ser>
        <c:ser>
          <c:idx val="2"/>
          <c:order val="2"/>
          <c:tx>
            <c:strRef>
              <c:f>'4_Analysis_and_Charts'!$D$40:$D$41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'4_Analysis_and_Charts'!$A$42:$A$47</c:f>
              <c:strCache>
                <c:ptCount val="5"/>
                <c:pt idx="0">
                  <c:v>Art</c:v>
                </c:pt>
                <c:pt idx="1">
                  <c:v>Film &amp; Video</c:v>
                </c:pt>
                <c:pt idx="2">
                  <c:v>Music</c:v>
                </c:pt>
                <c:pt idx="3">
                  <c:v>Publishing</c:v>
                </c:pt>
                <c:pt idx="4">
                  <c:v>Theater</c:v>
                </c:pt>
              </c:strCache>
            </c:strRef>
          </c:cat>
          <c:val>
            <c:numRef>
              <c:f>'4_Analysis_and_Charts'!$D$42:$D$47</c:f>
              <c:numCache>
                <c:formatCode>General</c:formatCode>
                <c:ptCount val="5"/>
                <c:pt idx="0">
                  <c:v>518</c:v>
                </c:pt>
                <c:pt idx="1">
                  <c:v>1581</c:v>
                </c:pt>
                <c:pt idx="2">
                  <c:v>1339</c:v>
                </c:pt>
                <c:pt idx="3">
                  <c:v>643</c:v>
                </c:pt>
                <c:pt idx="4">
                  <c:v>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2B-44A0-AC09-1C6724430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2880576"/>
        <c:axId val="332881536"/>
      </c:barChart>
      <c:catAx>
        <c:axId val="332880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881536"/>
        <c:crosses val="autoZero"/>
        <c:auto val="1"/>
        <c:lblAlgn val="ctr"/>
        <c:lblOffset val="100"/>
        <c:noMultiLvlLbl val="0"/>
      </c:catAx>
      <c:valAx>
        <c:axId val="3328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  <a:r>
                  <a:rPr lang="en-US" baseline="0"/>
                  <a:t> of project ID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88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[kickstarter.xlsx]4_Analysis_and_Charts!PivotTable9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Duration</a:t>
            </a:r>
            <a:r>
              <a:rPr lang="en-US" baseline="0"/>
              <a:t> of various status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'4_Analysis_and_Charts'!$B$76:$B$77</c:f>
              <c:strCache>
                <c:ptCount val="1"/>
                <c:pt idx="0">
                  <c:v>Long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'4_Analysis_and_Charts'!$A$78:$A$80</c:f>
              <c:strCache>
                <c:ptCount val="2"/>
                <c:pt idx="0">
                  <c:v>failed</c:v>
                </c:pt>
                <c:pt idx="1">
                  <c:v>successful</c:v>
                </c:pt>
              </c:strCache>
            </c:strRef>
          </c:cat>
          <c:val>
            <c:numRef>
              <c:f>'4_Analysis_and_Charts'!$B$78:$B$80</c:f>
              <c:numCache>
                <c:formatCode>0.00%</c:formatCode>
                <c:ptCount val="2"/>
                <c:pt idx="0">
                  <c:v>0.56336613777867039</c:v>
                </c:pt>
                <c:pt idx="1">
                  <c:v>0.43663386222132961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FE-42D4-A934-AC0A66465BFD}"/>
            </c:ext>
          </c:extLst>
        </c:ser>
        <c:ser>
          <c:idx val="1"/>
          <c:order val="1"/>
          <c:tx>
            <c:strRef>
              <c:f>'4_Analysis_and_Charts'!$C$76:$C$77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E1C919"/>
            </a:solidFill>
            <a:ln>
              <a:noFill/>
            </a:ln>
            <a:effectLst/>
          </c:spPr>
          <c:invertIfNegative val="0"/>
          <c:cat>
            <c:strRef>
              <c:f>'4_Analysis_and_Charts'!$A$78:$A$80</c:f>
              <c:strCache>
                <c:ptCount val="2"/>
                <c:pt idx="0">
                  <c:v>failed</c:v>
                </c:pt>
                <c:pt idx="1">
                  <c:v>successful</c:v>
                </c:pt>
              </c:strCache>
            </c:strRef>
          </c:cat>
          <c:val>
            <c:numRef>
              <c:f>'4_Analysis_and_Charts'!$C$78:$C$80</c:f>
              <c:numCache>
                <c:formatCode>0.00%</c:formatCode>
                <c:ptCount val="2"/>
                <c:pt idx="0">
                  <c:v>0.46298096957910823</c:v>
                </c:pt>
                <c:pt idx="1">
                  <c:v>0.53701903042089183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FE-42D4-A934-AC0A66465BFD}"/>
            </c:ext>
          </c:extLst>
        </c:ser>
        <c:ser>
          <c:idx val="2"/>
          <c:order val="2"/>
          <c:tx>
            <c:strRef>
              <c:f>'4_Analysis_and_Charts'!$D$76:$D$77</c:f>
              <c:strCache>
                <c:ptCount val="1"/>
                <c:pt idx="0">
                  <c:v>Short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'4_Analysis_and_Charts'!$A$78:$A$80</c:f>
              <c:strCache>
                <c:ptCount val="2"/>
                <c:pt idx="0">
                  <c:v>failed</c:v>
                </c:pt>
                <c:pt idx="1">
                  <c:v>successful</c:v>
                </c:pt>
              </c:strCache>
            </c:strRef>
          </c:cat>
          <c:val>
            <c:numRef>
              <c:f>'4_Analysis_and_Charts'!$D$78:$D$80</c:f>
              <c:numCache>
                <c:formatCode>0.00%</c:formatCode>
                <c:ptCount val="2"/>
                <c:pt idx="0">
                  <c:v>0.34738408132903548</c:v>
                </c:pt>
                <c:pt idx="1">
                  <c:v>0.65261591867096458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FE-42D4-A934-AC0A66465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0112272"/>
        <c:axId val="550112752"/>
      </c:barChart>
      <c:catAx>
        <c:axId val="550112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112752"/>
        <c:crosses val="autoZero"/>
        <c:auto val="1"/>
        <c:lblAlgn val="ctr"/>
        <c:lblOffset val="100"/>
        <c:noMultiLvlLbl val="0"/>
      </c:catAx>
      <c:valAx>
        <c:axId val="55011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status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11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01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3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73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14867" y="1938959"/>
            <a:ext cx="331796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</a:rPr>
              <a:t>Analyzing Kickstarter data for a successful Campaign</a:t>
            </a:r>
            <a:br>
              <a:rPr lang="en-US" sz="2400" dirty="0">
                <a:solidFill>
                  <a:schemeClr val="dk2"/>
                </a:solidFill>
              </a:rPr>
            </a:br>
            <a:endParaRPr lang="en-US" sz="24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02732" y="3707579"/>
            <a:ext cx="298164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accent1"/>
                </a:solidFill>
              </a:rPr>
              <a:t>Done By: Yahya </a:t>
            </a:r>
            <a:r>
              <a:rPr lang="en-US" sz="1400" dirty="0" err="1">
                <a:solidFill>
                  <a:schemeClr val="accent1"/>
                </a:solidFill>
              </a:rPr>
              <a:t>Turaifi</a:t>
            </a:r>
            <a:r>
              <a:rPr lang="en-US" sz="1400" dirty="0">
                <a:solidFill>
                  <a:schemeClr val="accent1"/>
                </a:solidFill>
              </a:rPr>
              <a:t> , Ali Ahmed, Mariam Ali , Sara Albalooshi</a:t>
            </a:r>
            <a:endParaRPr sz="14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5DF7-CF1F-230B-87C3-75759BD0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822" y="1890450"/>
            <a:ext cx="4300356" cy="13626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967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5BE9DF-A7F4-26F0-DE44-88D6689E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89" y="1557308"/>
            <a:ext cx="5054022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8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874880" y="1048053"/>
            <a:ext cx="635100" cy="734640"/>
            <a:chOff x="731647" y="573573"/>
            <a:chExt cx="635100" cy="734640"/>
          </a:xfrm>
        </p:grpSpPr>
        <p:grpSp>
          <p:nvGrpSpPr>
            <p:cNvPr id="1897" name="Google Shape;189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98" name="Google Shape;189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01" name="Google Shape;190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04" name="Google Shape;1904;p37"/>
          <p:cNvGrpSpPr/>
          <p:nvPr/>
        </p:nvGrpSpPr>
        <p:grpSpPr>
          <a:xfrm>
            <a:off x="874880" y="2124940"/>
            <a:ext cx="635100" cy="733490"/>
            <a:chOff x="731647" y="1650460"/>
            <a:chExt cx="635100" cy="733490"/>
          </a:xfrm>
        </p:grpSpPr>
        <p:grpSp>
          <p:nvGrpSpPr>
            <p:cNvPr id="1905" name="Google Shape;190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06" name="Google Shape;190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8" name="Google Shape;190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09" name="Google Shape;190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12" name="Google Shape;1912;p37"/>
          <p:cNvGrpSpPr/>
          <p:nvPr/>
        </p:nvGrpSpPr>
        <p:grpSpPr>
          <a:xfrm>
            <a:off x="874880" y="3202757"/>
            <a:ext cx="635100" cy="734984"/>
            <a:chOff x="731647" y="2728277"/>
            <a:chExt cx="635100" cy="734984"/>
          </a:xfrm>
        </p:grpSpPr>
        <p:grpSp>
          <p:nvGrpSpPr>
            <p:cNvPr id="1913" name="Google Shape;191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14" name="Google Shape;191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6" name="Google Shape;191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17" name="Google Shape;191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28" name="Google Shape;192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30" name="Google Shape;1930;p37"/>
          <p:cNvSpPr txBox="1">
            <a:spLocks noGrp="1"/>
          </p:cNvSpPr>
          <p:nvPr>
            <p:ph type="subTitle" idx="1"/>
          </p:nvPr>
        </p:nvSpPr>
        <p:spPr>
          <a:xfrm>
            <a:off x="1807441" y="104805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</a:rPr>
              <a:t>Introduction</a:t>
            </a:r>
            <a:endParaRPr lang="en-US" sz="2400" dirty="0"/>
          </a:p>
        </p:txBody>
      </p:sp>
      <p:sp>
        <p:nvSpPr>
          <p:cNvPr id="1931" name="Google Shape;1931;p37"/>
          <p:cNvSpPr txBox="1">
            <a:spLocks noGrp="1"/>
          </p:cNvSpPr>
          <p:nvPr>
            <p:ph type="subTitle" idx="3"/>
          </p:nvPr>
        </p:nvSpPr>
        <p:spPr>
          <a:xfrm>
            <a:off x="1811026" y="212624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</a:rPr>
              <a:t>Qualitative Analysis </a:t>
            </a:r>
            <a:endParaRPr lang="en-US" sz="2400" dirty="0"/>
          </a:p>
        </p:txBody>
      </p:sp>
      <p:sp>
        <p:nvSpPr>
          <p:cNvPr id="1933" name="Google Shape;1933;p37"/>
          <p:cNvSpPr txBox="1">
            <a:spLocks noGrp="1"/>
          </p:cNvSpPr>
          <p:nvPr>
            <p:ph type="subTitle" idx="5"/>
          </p:nvPr>
        </p:nvSpPr>
        <p:spPr>
          <a:xfrm>
            <a:off x="1823738" y="331739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Recommedations</a:t>
            </a:r>
            <a:endParaRPr sz="2400" dirty="0"/>
          </a:p>
        </p:txBody>
      </p:sp>
      <p:sp>
        <p:nvSpPr>
          <p:cNvPr id="1937" name="Google Shape;1937;p37"/>
          <p:cNvSpPr txBox="1">
            <a:spLocks noGrp="1"/>
          </p:cNvSpPr>
          <p:nvPr>
            <p:ph type="title" idx="9"/>
          </p:nvPr>
        </p:nvSpPr>
        <p:spPr>
          <a:xfrm>
            <a:off x="957049" y="119685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8" name="Google Shape;1938;p37"/>
          <p:cNvSpPr txBox="1">
            <a:spLocks noGrp="1"/>
          </p:cNvSpPr>
          <p:nvPr>
            <p:ph type="title" idx="13"/>
          </p:nvPr>
        </p:nvSpPr>
        <p:spPr>
          <a:xfrm>
            <a:off x="957049" y="227584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9" name="Google Shape;1939;p37"/>
          <p:cNvSpPr txBox="1">
            <a:spLocks noGrp="1"/>
          </p:cNvSpPr>
          <p:nvPr>
            <p:ph type="title" idx="14"/>
          </p:nvPr>
        </p:nvSpPr>
        <p:spPr>
          <a:xfrm>
            <a:off x="957049" y="335484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502" name="Google Shape;4502;p64"/>
          <p:cNvGrpSpPr/>
          <p:nvPr/>
        </p:nvGrpSpPr>
        <p:grpSpPr>
          <a:xfrm>
            <a:off x="5140964" y="1792224"/>
            <a:ext cx="3381160" cy="2805110"/>
            <a:chOff x="1338075" y="463925"/>
            <a:chExt cx="5022575" cy="4585450"/>
          </a:xfrm>
        </p:grpSpPr>
        <p:sp>
          <p:nvSpPr>
            <p:cNvPr id="4503" name="Google Shape;4503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</a:t>
            </a:r>
            <a:endParaRPr sz="4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5"/>
            <a:ext cx="3324922" cy="1396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 Analysis 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72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D97D57D-9C4C-2855-FE1D-22D532ABCF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876491"/>
              </p:ext>
            </p:extLst>
          </p:nvPr>
        </p:nvGraphicFramePr>
        <p:xfrm>
          <a:off x="2711778" y="1010911"/>
          <a:ext cx="6328144" cy="3775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34822C-6FBA-CFE8-FCAF-6738404F20FD}"/>
              </a:ext>
            </a:extLst>
          </p:cNvPr>
          <p:cNvSpPr txBox="1"/>
          <p:nvPr/>
        </p:nvSpPr>
        <p:spPr>
          <a:xfrm>
            <a:off x="-215218" y="1255627"/>
            <a:ext cx="3117496" cy="173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Although the failed projects in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Film&amp;amp;Video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is more than the successful.</a:t>
            </a:r>
          </a:p>
          <a:p>
            <a:pPr marL="628650" marR="0" lvl="1" indent="-1714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28650" marR="0" lvl="1" indent="-1714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total count percentage for “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Film&amp;amp;Video”is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higher.  This means that it is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most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popular on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kickstarter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A9A796-2929-0F3F-4A45-07ADF14E271B}"/>
              </a:ext>
            </a:extLst>
          </p:cNvPr>
          <p:cNvSpPr/>
          <p:nvPr/>
        </p:nvSpPr>
        <p:spPr>
          <a:xfrm>
            <a:off x="-159834" y="201830"/>
            <a:ext cx="9671824" cy="4478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Status Distribution by Category: Successful vs. Failed Projects</a:t>
            </a:r>
          </a:p>
        </p:txBody>
      </p:sp>
    </p:spTree>
    <p:extLst>
      <p:ext uri="{BB962C8B-B14F-4D97-AF65-F5344CB8AC3E}">
        <p14:creationId xmlns:p14="http://schemas.microsoft.com/office/powerpoint/2010/main" val="304695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57A55C-2F7D-263D-5508-358B3EC9D14C}"/>
              </a:ext>
            </a:extLst>
          </p:cNvPr>
          <p:cNvSpPr txBox="1"/>
          <p:nvPr/>
        </p:nvSpPr>
        <p:spPr>
          <a:xfrm>
            <a:off x="101339" y="1775122"/>
            <a:ext cx="22525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Highest overall number of backers: Film &amp; Video Category</a:t>
            </a:r>
          </a:p>
          <a:p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Location with the highest number of backers: Los Angeles </a:t>
            </a:r>
          </a:p>
          <a:p>
            <a:endParaRPr lang="en-US" sz="900" dirty="0"/>
          </a:p>
          <a:p>
            <a:endParaRPr lang="en-US" sz="9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BEC66A0-7845-A7EA-B2F6-ADFBFDB7C2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016856"/>
              </p:ext>
            </p:extLst>
          </p:nvPr>
        </p:nvGraphicFramePr>
        <p:xfrm>
          <a:off x="2530349" y="1122556"/>
          <a:ext cx="6512312" cy="3428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BF3CD39-9918-3AD8-9C67-1AD1610AA23D}"/>
              </a:ext>
            </a:extLst>
          </p:cNvPr>
          <p:cNvSpPr/>
          <p:nvPr/>
        </p:nvSpPr>
        <p:spPr>
          <a:xfrm>
            <a:off x="-263912" y="154351"/>
            <a:ext cx="9671824" cy="4478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398D8-B100-86FA-0AF3-0375297311D9}"/>
              </a:ext>
            </a:extLst>
          </p:cNvPr>
          <p:cNvSpPr txBox="1"/>
          <p:nvPr/>
        </p:nvSpPr>
        <p:spPr>
          <a:xfrm>
            <a:off x="576146" y="193592"/>
            <a:ext cx="7991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Backers in the top five locations is summarized by the top five categories.</a:t>
            </a:r>
          </a:p>
        </p:txBody>
      </p:sp>
    </p:spTree>
    <p:extLst>
      <p:ext uri="{BB962C8B-B14F-4D97-AF65-F5344CB8AC3E}">
        <p14:creationId xmlns:p14="http://schemas.microsoft.com/office/powerpoint/2010/main" val="278667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C371949-1E98-BB27-7A05-9E873EAE22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676058"/>
              </p:ext>
            </p:extLst>
          </p:nvPr>
        </p:nvGraphicFramePr>
        <p:xfrm>
          <a:off x="936703" y="951570"/>
          <a:ext cx="7755045" cy="3034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FCC4E3A-3878-0AA8-B339-7EE5607F9316}"/>
              </a:ext>
            </a:extLst>
          </p:cNvPr>
          <p:cNvSpPr/>
          <p:nvPr/>
        </p:nvSpPr>
        <p:spPr>
          <a:xfrm>
            <a:off x="-263912" y="154351"/>
            <a:ext cx="9671824" cy="4478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E5719-38E7-39A4-6DB4-25765E4C3145}"/>
              </a:ext>
            </a:extLst>
          </p:cNvPr>
          <p:cNvSpPr txBox="1"/>
          <p:nvPr/>
        </p:nvSpPr>
        <p:spPr>
          <a:xfrm>
            <a:off x="2150327" y="189099"/>
            <a:ext cx="4843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Project Status based on Count of Project ID</a:t>
            </a:r>
          </a:p>
        </p:txBody>
      </p:sp>
    </p:spTree>
    <p:extLst>
      <p:ext uri="{BB962C8B-B14F-4D97-AF65-F5344CB8AC3E}">
        <p14:creationId xmlns:p14="http://schemas.microsoft.com/office/powerpoint/2010/main" val="26687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9A7097-0CBA-5041-CBD1-FC096FE64B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930349"/>
              </p:ext>
            </p:extLst>
          </p:nvPr>
        </p:nvGraphicFramePr>
        <p:xfrm>
          <a:off x="1266992" y="1267660"/>
          <a:ext cx="6610016" cy="2608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AED6FF5-5251-2BA3-8E13-A836F52D9612}"/>
              </a:ext>
            </a:extLst>
          </p:cNvPr>
          <p:cNvSpPr/>
          <p:nvPr/>
        </p:nvSpPr>
        <p:spPr>
          <a:xfrm>
            <a:off x="-263912" y="154351"/>
            <a:ext cx="9671824" cy="4478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986F0-3E67-7A03-1E6D-199174649164}"/>
              </a:ext>
            </a:extLst>
          </p:cNvPr>
          <p:cNvSpPr txBox="1"/>
          <p:nvPr/>
        </p:nvSpPr>
        <p:spPr>
          <a:xfrm>
            <a:off x="1866900" y="224369"/>
            <a:ext cx="541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Monthly Project Counts by Category: March to May</a:t>
            </a:r>
          </a:p>
        </p:txBody>
      </p:sp>
    </p:spTree>
    <p:extLst>
      <p:ext uri="{BB962C8B-B14F-4D97-AF65-F5344CB8AC3E}">
        <p14:creationId xmlns:p14="http://schemas.microsoft.com/office/powerpoint/2010/main" val="111044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AC21A9C-AC00-D1D6-DBE7-C3232A44E3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027617"/>
              </p:ext>
            </p:extLst>
          </p:nvPr>
        </p:nvGraphicFramePr>
        <p:xfrm>
          <a:off x="703513" y="1184108"/>
          <a:ext cx="7736974" cy="2775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DBFC76-E148-1DBB-51B2-4E04EBAADEA3}"/>
              </a:ext>
            </a:extLst>
          </p:cNvPr>
          <p:cNvSpPr/>
          <p:nvPr/>
        </p:nvSpPr>
        <p:spPr>
          <a:xfrm>
            <a:off x="-263912" y="154351"/>
            <a:ext cx="9671824" cy="4478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Distribution of Project Status: Long, Medium, and Short-Term</a:t>
            </a:r>
          </a:p>
        </p:txBody>
      </p:sp>
    </p:spTree>
    <p:extLst>
      <p:ext uri="{BB962C8B-B14F-4D97-AF65-F5344CB8AC3E}">
        <p14:creationId xmlns:p14="http://schemas.microsoft.com/office/powerpoint/2010/main" val="93001804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203</Words>
  <Application>Microsoft Office PowerPoint</Application>
  <PresentationFormat>On-screen Show (16:9)</PresentationFormat>
  <Paragraphs>40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Barlow Semi Condensed</vt:lpstr>
      <vt:lpstr>Barlow Semi Condensed Medium</vt:lpstr>
      <vt:lpstr>Fjalla One</vt:lpstr>
      <vt:lpstr>Arial</vt:lpstr>
      <vt:lpstr>Calibri</vt:lpstr>
      <vt:lpstr>Technology Consulting by Slidesgo</vt:lpstr>
      <vt:lpstr>Analyzing Kickstarter data for a successful Campaign </vt:lpstr>
      <vt:lpstr>Table of Contents</vt:lpstr>
      <vt:lpstr>Introduction</vt:lpstr>
      <vt:lpstr>Qualitative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Sara Naser Mohamed Haji Saheb Dad Albalooshi</cp:lastModifiedBy>
  <cp:revision>2</cp:revision>
  <dcterms:modified xsi:type="dcterms:W3CDTF">2024-06-13T10:54:51Z</dcterms:modified>
</cp:coreProperties>
</file>