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47" autoAdjust="0"/>
  </p:normalViewPr>
  <p:slideViewPr>
    <p:cSldViewPr>
      <p:cViewPr varScale="1">
        <p:scale>
          <a:sx n="116" d="100"/>
          <a:sy n="116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8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1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1B7B-683A-43AE-A6D3-D18A2D31103F}" type="datetimeFigureOut">
              <a:rPr lang="ru-RU" smtClean="0"/>
              <a:t>16.09.2016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nytask.org/course/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ru-RU/Red_Hat_Enterprise_Linux/6/html/Performance_Tuning_Guide/ch05s03s0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Подсчет кэш промахов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err="1" smtClean="0"/>
              <a:t>cachegrind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Cache-simulation specific options are:</a:t>
            </a:r>
          </a:p>
          <a:p>
            <a:pPr lvl="1"/>
            <a:r>
              <a:rPr lang="en-US" dirty="0"/>
              <a:t>--I1=&lt;size&gt;,&lt;associativity&gt;,&lt;line size&gt; Specify the size, associativity and line size of the </a:t>
            </a:r>
            <a:r>
              <a:rPr lang="en-US" b="1" dirty="0"/>
              <a:t>level 1 instruction cache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--D1=&lt;size&gt;,&lt;associativity&gt;,&lt;line size&gt; Specify the size, associativity and line size of the </a:t>
            </a:r>
            <a:r>
              <a:rPr lang="en-US" b="1" dirty="0"/>
              <a:t>level 1 data cache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--L2=&lt;size&gt;,&lt;associativity&gt;,&lt;line size&gt; Specify the size, associativity and line size of the </a:t>
            </a:r>
            <a:r>
              <a:rPr lang="en-US" b="1" dirty="0"/>
              <a:t>level 2 cache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6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кэшей процессора (</a:t>
            </a:r>
            <a:r>
              <a:rPr lang="en-US" dirty="0" smtClean="0"/>
              <a:t>windows)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16832"/>
            <a:ext cx="4587582" cy="4184818"/>
          </a:xfrm>
        </p:spPr>
      </p:pic>
    </p:spTree>
    <p:extLst>
      <p:ext uri="{BB962C8B-B14F-4D97-AF65-F5344CB8AC3E}">
        <p14:creationId xmlns:p14="http://schemas.microsoft.com/office/powerpoint/2010/main" val="24351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</a:t>
            </a:r>
            <a:r>
              <a:rPr lang="en-US" dirty="0" err="1" smtClean="0"/>
              <a:t>cachegrind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kcachegrind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kcachegrind.sourceforge.net/html/pics/KcgShot3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5544616" cy="464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Собственный анализатор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Определить параметры кэша на вашем ноутбуке</a:t>
            </a:r>
          </a:p>
          <a:p>
            <a:r>
              <a:rPr lang="ru-RU" dirty="0" smtClean="0"/>
              <a:t>Дополнить работу программы по вычислению произведения матриц </a:t>
            </a:r>
            <a:r>
              <a:rPr lang="ru-RU" dirty="0" smtClean="0"/>
              <a:t>анализом, </a:t>
            </a:r>
            <a:r>
              <a:rPr lang="ru-RU" dirty="0" smtClean="0"/>
              <a:t>в какую ячейку кэша попадает ваш запрос к данным</a:t>
            </a:r>
          </a:p>
          <a:p>
            <a:r>
              <a:rPr lang="ru-RU" dirty="0" smtClean="0"/>
              <a:t>Используя </a:t>
            </a:r>
            <a:r>
              <a:rPr lang="ru-RU" dirty="0" smtClean="0"/>
              <a:t>полученные </a:t>
            </a:r>
            <a:r>
              <a:rPr lang="ru-RU" dirty="0" smtClean="0"/>
              <a:t>данные, </a:t>
            </a:r>
            <a:r>
              <a:rPr lang="ru-RU" dirty="0" smtClean="0"/>
              <a:t>определить количество кэш промахов в модели:</a:t>
            </a:r>
          </a:p>
          <a:p>
            <a:pPr lvl="1"/>
            <a:r>
              <a:rPr lang="en-US" dirty="0" smtClean="0"/>
              <a:t>[</a:t>
            </a:r>
            <a:r>
              <a:rPr lang="ru-RU" dirty="0" smtClean="0"/>
              <a:t>базовая оценка 15 баллов</a:t>
            </a:r>
            <a:r>
              <a:rPr lang="en-US" dirty="0" smtClean="0"/>
              <a:t>] </a:t>
            </a:r>
            <a:r>
              <a:rPr lang="ru-RU" dirty="0" smtClean="0"/>
              <a:t>вытеснения </a:t>
            </a:r>
            <a:r>
              <a:rPr lang="ru-RU" dirty="0" smtClean="0"/>
              <a:t>самой давно использованной кэш-линии</a:t>
            </a:r>
          </a:p>
          <a:p>
            <a:pPr lvl="1"/>
            <a:r>
              <a:rPr lang="en-US" dirty="0" smtClean="0"/>
              <a:t>[+4 </a:t>
            </a:r>
            <a:r>
              <a:rPr lang="ru-RU" dirty="0" smtClean="0"/>
              <a:t>балла</a:t>
            </a:r>
            <a:r>
              <a:rPr lang="en-US" dirty="0" smtClean="0"/>
              <a:t>] </a:t>
            </a:r>
            <a:r>
              <a:rPr lang="ru-RU" dirty="0" smtClean="0"/>
              <a:t>вытеснения </a:t>
            </a:r>
            <a:r>
              <a:rPr lang="ru-RU" dirty="0" smtClean="0"/>
              <a:t>случайной кэш-линии (по желанию)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9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отчета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[1 </a:t>
            </a:r>
            <a:r>
              <a:rPr lang="ru-RU" dirty="0" smtClean="0"/>
              <a:t>балл</a:t>
            </a:r>
            <a:r>
              <a:rPr lang="en-US" dirty="0" smtClean="0"/>
              <a:t>] </a:t>
            </a:r>
            <a:r>
              <a:rPr lang="ru-RU" dirty="0" smtClean="0"/>
              <a:t>Результат </a:t>
            </a:r>
            <a:r>
              <a:rPr lang="ru-RU" dirty="0" smtClean="0"/>
              <a:t>определения параметров кэш памяти</a:t>
            </a:r>
          </a:p>
          <a:p>
            <a:r>
              <a:rPr lang="en-US" dirty="0" smtClean="0"/>
              <a:t>[1 </a:t>
            </a:r>
            <a:r>
              <a:rPr lang="ru-RU" dirty="0" smtClean="0"/>
              <a:t>балл</a:t>
            </a:r>
            <a:r>
              <a:rPr lang="en-US" dirty="0" smtClean="0"/>
              <a:t>] </a:t>
            </a:r>
            <a:r>
              <a:rPr lang="ru-RU" dirty="0" smtClean="0"/>
              <a:t>Параметры </a:t>
            </a:r>
            <a:r>
              <a:rPr lang="ru-RU" dirty="0" smtClean="0"/>
              <a:t>ноутбука (десктопа) для эксперимента</a:t>
            </a:r>
          </a:p>
          <a:p>
            <a:r>
              <a:rPr lang="en-US" dirty="0" smtClean="0"/>
              <a:t>[7 </a:t>
            </a:r>
            <a:r>
              <a:rPr lang="ru-RU" dirty="0" smtClean="0"/>
              <a:t>баллов</a:t>
            </a:r>
            <a:r>
              <a:rPr lang="en-US" dirty="0" smtClean="0"/>
              <a:t>] </a:t>
            </a:r>
            <a:r>
              <a:rPr lang="ru-RU" dirty="0" smtClean="0"/>
              <a:t>Код </a:t>
            </a:r>
            <a:r>
              <a:rPr lang="ru-RU" dirty="0" smtClean="0"/>
              <a:t>анализа количества кэш промахов</a:t>
            </a:r>
          </a:p>
          <a:p>
            <a:r>
              <a:rPr lang="en-US" dirty="0" smtClean="0"/>
              <a:t>[4 </a:t>
            </a:r>
            <a:r>
              <a:rPr lang="ru-RU" dirty="0" smtClean="0"/>
              <a:t>балла</a:t>
            </a:r>
            <a:r>
              <a:rPr lang="en-US" dirty="0" smtClean="0"/>
              <a:t>] </a:t>
            </a:r>
            <a:r>
              <a:rPr lang="ru-RU" dirty="0" smtClean="0"/>
              <a:t>Графики </a:t>
            </a:r>
            <a:r>
              <a:rPr lang="ru-RU" dirty="0" smtClean="0"/>
              <a:t>полученных </a:t>
            </a:r>
            <a:r>
              <a:rPr lang="ru-RU" dirty="0" smtClean="0"/>
              <a:t>количеств </a:t>
            </a:r>
            <a:r>
              <a:rPr lang="ru-RU" dirty="0" smtClean="0"/>
              <a:t>для различных </a:t>
            </a:r>
            <a:r>
              <a:rPr lang="en-US" b="1" dirty="0" smtClean="0"/>
              <a:t>n </a:t>
            </a:r>
            <a:r>
              <a:rPr lang="ru-RU" dirty="0" smtClean="0"/>
              <a:t>(обязательно 1023, 1024, 1025, 1040, 1041, 1050, 1100)</a:t>
            </a:r>
          </a:p>
          <a:p>
            <a:r>
              <a:rPr lang="en-US" dirty="0" smtClean="0"/>
              <a:t>[2 </a:t>
            </a:r>
            <a:r>
              <a:rPr lang="ru-RU" dirty="0" smtClean="0"/>
              <a:t>балла</a:t>
            </a:r>
            <a:r>
              <a:rPr lang="en-US" dirty="0" smtClean="0"/>
              <a:t>] </a:t>
            </a:r>
            <a:r>
              <a:rPr lang="ru-RU" dirty="0" smtClean="0"/>
              <a:t>Сравнение </a:t>
            </a:r>
            <a:r>
              <a:rPr lang="ru-RU" dirty="0" smtClean="0"/>
              <a:t>с количеством кэш </a:t>
            </a:r>
            <a:r>
              <a:rPr lang="ru-RU" dirty="0" smtClean="0"/>
              <a:t>промахов, </a:t>
            </a:r>
            <a:r>
              <a:rPr lang="ru-RU" dirty="0" smtClean="0"/>
              <a:t>предсказанным </a:t>
            </a:r>
            <a:r>
              <a:rPr lang="en-US" i="1" dirty="0" err="1" smtClean="0"/>
              <a:t>valgrind</a:t>
            </a:r>
            <a:r>
              <a:rPr lang="en-US" i="1" dirty="0" smtClean="0"/>
              <a:t> --tool=</a:t>
            </a:r>
            <a:r>
              <a:rPr lang="en-US" i="1" dirty="0" err="1" smtClean="0"/>
              <a:t>cachegrind</a:t>
            </a:r>
            <a:r>
              <a:rPr lang="en-US" i="1" dirty="0" smtClean="0"/>
              <a:t> </a:t>
            </a:r>
            <a:r>
              <a:rPr lang="ru-RU" dirty="0" smtClean="0"/>
              <a:t>(если есть возможность)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825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Дополнительное задание</a:t>
            </a:r>
            <a:br>
              <a:rPr lang="ru-RU" dirty="0" smtClean="0"/>
            </a:br>
            <a:r>
              <a:rPr lang="ru-RU" dirty="0" smtClean="0"/>
              <a:t>(по желанию)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[+2 </a:t>
            </a:r>
            <a:r>
              <a:rPr lang="ru-RU" dirty="0" smtClean="0"/>
              <a:t>балла</a:t>
            </a:r>
            <a:r>
              <a:rPr lang="en-US" dirty="0" smtClean="0"/>
              <a:t>] </a:t>
            </a:r>
            <a:r>
              <a:rPr lang="ru-RU" dirty="0" smtClean="0"/>
              <a:t>При </a:t>
            </a:r>
            <a:r>
              <a:rPr lang="ru-RU" dirty="0" smtClean="0"/>
              <a:t>анализе кэш промахов можно собирать статистику, как давно была в кэш записана нужная линия памяти</a:t>
            </a:r>
          </a:p>
          <a:p>
            <a:pPr lvl="1"/>
            <a:r>
              <a:rPr lang="ru-RU" dirty="0" smtClean="0"/>
              <a:t>Была </a:t>
            </a:r>
            <a:r>
              <a:rPr lang="ru-RU" dirty="0" smtClean="0"/>
              <a:t>записана </a:t>
            </a:r>
            <a:r>
              <a:rPr lang="en-US" dirty="0" smtClean="0"/>
              <a:t>k </a:t>
            </a:r>
            <a:r>
              <a:rPr lang="ru-RU" dirty="0" smtClean="0"/>
              <a:t>записей назад (считаем только записи в эту ячейку из памяти) и она еще в кэше</a:t>
            </a:r>
          </a:p>
          <a:p>
            <a:pPr lvl="1"/>
            <a:r>
              <a:rPr lang="ru-RU" dirty="0" smtClean="0"/>
              <a:t>Была </a:t>
            </a:r>
            <a:r>
              <a:rPr lang="ru-RU" dirty="0" smtClean="0"/>
              <a:t>записан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dirty="0" smtClean="0"/>
              <a:t>k </a:t>
            </a:r>
            <a:r>
              <a:rPr lang="ru-RU" dirty="0" smtClean="0"/>
              <a:t>записей назад и она уже вытеснена из кэша</a:t>
            </a:r>
          </a:p>
          <a:p>
            <a:r>
              <a:rPr lang="en-US" dirty="0" smtClean="0"/>
              <a:t>[+2 </a:t>
            </a:r>
            <a:r>
              <a:rPr lang="ru-RU" dirty="0" smtClean="0"/>
              <a:t>балла</a:t>
            </a:r>
            <a:r>
              <a:rPr lang="en-US" dirty="0" smtClean="0"/>
              <a:t>] </a:t>
            </a:r>
            <a:r>
              <a:rPr lang="ru-RU" dirty="0" smtClean="0"/>
              <a:t>Построить </a:t>
            </a:r>
            <a:r>
              <a:rPr lang="ru-RU" dirty="0" smtClean="0"/>
              <a:t>гистограммы полученных величин (должно получится 2 или 4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[+2 </a:t>
            </a:r>
            <a:r>
              <a:rPr lang="ru-RU" dirty="0" smtClean="0"/>
              <a:t>балла</a:t>
            </a:r>
            <a:r>
              <a:rPr lang="en-US" dirty="0" smtClean="0"/>
              <a:t>] </a:t>
            </a:r>
            <a:r>
              <a:rPr lang="ru-RU" dirty="0" smtClean="0"/>
              <a:t>Написать код транспонирования матрицы, прогнать его через анализатор </a:t>
            </a:r>
            <a:r>
              <a:rPr lang="en-US" dirty="0" smtClean="0"/>
              <a:t>+ </a:t>
            </a:r>
            <a:r>
              <a:rPr lang="en-US" dirty="0" err="1" smtClean="0"/>
              <a:t>valgrind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81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будет выложена в </a:t>
            </a:r>
            <a:r>
              <a:rPr lang="en-US" dirty="0" smtClean="0">
                <a:hlinkClick r:id="rId2"/>
              </a:rPr>
              <a:t>http://anytask.org/course/70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1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08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Valgrind</a:t>
            </a:r>
            <a:r>
              <a:rPr lang="en-US" dirty="0" smtClean="0"/>
              <a:t> – </a:t>
            </a:r>
            <a:r>
              <a:rPr lang="ru-RU" dirty="0" err="1" smtClean="0"/>
              <a:t>фреймворк</a:t>
            </a:r>
            <a:r>
              <a:rPr lang="ru-RU" dirty="0" smtClean="0"/>
              <a:t> для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создания </a:t>
            </a:r>
            <a:r>
              <a:rPr lang="ru-RU" dirty="0" smtClean="0"/>
              <a:t>аналитических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инструментов</a:t>
            </a:r>
            <a:endParaRPr lang="en-US" dirty="0" smtClean="0"/>
          </a:p>
          <a:p>
            <a:r>
              <a:rPr lang="ru-RU" dirty="0" smtClean="0"/>
              <a:t>Содержит инструменты,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которые </a:t>
            </a:r>
            <a:r>
              <a:rPr lang="ru-RU" dirty="0" smtClean="0"/>
              <a:t>позволяют отлаживать и профилировать программы</a:t>
            </a:r>
          </a:p>
          <a:p>
            <a:r>
              <a:rPr lang="ru-RU" dirty="0" smtClean="0"/>
              <a:t>Активно используется в </a:t>
            </a:r>
            <a:r>
              <a:rPr lang="ru-RU" dirty="0" smtClean="0"/>
              <a:t>большом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количестве </a:t>
            </a:r>
            <a:r>
              <a:rPr lang="ru-RU" dirty="0" smtClean="0"/>
              <a:t>проектов и компаний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ПРЕДУПРЕЖДЕНИЕ: очень медленный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https://upload.wikimedia.org/wikipedia/en/f/f9/Valgrin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8800"/>
            <a:ext cx="30956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ошибок работы с памятью</a:t>
            </a:r>
            <a:r>
              <a:rPr lang="en-US" dirty="0" smtClean="0"/>
              <a:t> (</a:t>
            </a:r>
            <a:r>
              <a:rPr lang="en-US" dirty="0" err="1" smtClean="0"/>
              <a:t>memcheck</a:t>
            </a:r>
            <a:r>
              <a:rPr lang="en-US" dirty="0" smtClean="0"/>
              <a:t> (default))</a:t>
            </a:r>
            <a:endParaRPr lang="ru-RU" dirty="0" smtClean="0"/>
          </a:p>
          <a:p>
            <a:r>
              <a:rPr lang="ru-RU" dirty="0" smtClean="0"/>
              <a:t>Определение ошибок при работе с несколькими потоками</a:t>
            </a:r>
            <a:r>
              <a:rPr lang="en-US" dirty="0" smtClean="0"/>
              <a:t> (</a:t>
            </a:r>
            <a:r>
              <a:rPr lang="en-US" dirty="0" err="1" smtClean="0"/>
              <a:t>hellgrind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Профилирование работы кэша и предсказания переходов </a:t>
            </a:r>
            <a:r>
              <a:rPr lang="en-US" i="1" dirty="0" smtClean="0">
                <a:solidFill>
                  <a:srgbClr val="00B050"/>
                </a:solidFill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cachegrind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Генерация графа вызовов</a:t>
            </a:r>
            <a:r>
              <a:rPr lang="en-US" dirty="0" smtClean="0"/>
              <a:t> (</a:t>
            </a:r>
            <a:r>
              <a:rPr lang="en-US" dirty="0" err="1" smtClean="0"/>
              <a:t>callgrind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Профилирование кучи </a:t>
            </a:r>
            <a:r>
              <a:rPr lang="en-US" dirty="0" smtClean="0"/>
              <a:t>(massif)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Разобраться с проблемой </a:t>
            </a:r>
            <a:r>
              <a:rPr lang="en-US" i="1" dirty="0" smtClean="0"/>
              <a:t>n=1024</a:t>
            </a:r>
            <a:r>
              <a:rPr lang="en-US" dirty="0" smtClean="0"/>
              <a:t> </a:t>
            </a:r>
            <a:r>
              <a:rPr lang="ru-RU" dirty="0" smtClean="0"/>
              <a:t>не «в уме», а «на мониторе»</a:t>
            </a:r>
          </a:p>
          <a:p>
            <a:pPr lvl="1"/>
            <a:r>
              <a:rPr lang="ru-RU" dirty="0" smtClean="0"/>
              <a:t>Написать свой анализатор промахов</a:t>
            </a:r>
          </a:p>
          <a:p>
            <a:pPr lvl="1"/>
            <a:r>
              <a:rPr lang="ru-RU" dirty="0" smtClean="0"/>
              <a:t>Сравнить результат с </a:t>
            </a:r>
            <a:r>
              <a:rPr lang="en-US" b="1" dirty="0" err="1" smtClean="0"/>
              <a:t>cachegrind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515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valgrind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g++ -g --</a:t>
            </a:r>
            <a:r>
              <a:rPr lang="en-US" dirty="0" err="1" smtClean="0"/>
              <a:t>std</a:t>
            </a:r>
            <a:r>
              <a:rPr lang="en-US" dirty="0" smtClean="0"/>
              <a:t>=</a:t>
            </a:r>
            <a:r>
              <a:rPr lang="en-US" dirty="0" err="1" smtClean="0"/>
              <a:t>c++</a:t>
            </a:r>
            <a:r>
              <a:rPr lang="en-US" dirty="0" smtClean="0"/>
              <a:t>11 main.cpp –o cache</a:t>
            </a:r>
          </a:p>
          <a:p>
            <a:endParaRPr lang="en-US" dirty="0" smtClean="0"/>
          </a:p>
          <a:p>
            <a:r>
              <a:rPr lang="en-US" dirty="0" err="1" smtClean="0"/>
              <a:t>valgrind</a:t>
            </a:r>
            <a:r>
              <a:rPr lang="en-US" dirty="0" smtClean="0"/>
              <a:t> ./cache 1024</a:t>
            </a:r>
          </a:p>
          <a:p>
            <a:endParaRPr lang="en-US" dirty="0"/>
          </a:p>
          <a:p>
            <a:r>
              <a:rPr lang="en-US" dirty="0" err="1" smtClean="0"/>
              <a:t>valgrind</a:t>
            </a:r>
            <a:r>
              <a:rPr lang="en-US" dirty="0" smtClean="0"/>
              <a:t> --tool=</a:t>
            </a:r>
            <a:r>
              <a:rPr lang="en-US" dirty="0" err="1" smtClean="0"/>
              <a:t>cachegrind</a:t>
            </a:r>
            <a:r>
              <a:rPr lang="en-US" dirty="0" smtClean="0"/>
              <a:t> ./cache 1024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запуск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306056" cy="2926080"/>
          </a:xfrm>
        </p:spPr>
      </p:pic>
      <p:sp>
        <p:nvSpPr>
          <p:cNvPr id="5" name="TextBox 4"/>
          <p:cNvSpPr txBox="1"/>
          <p:nvPr/>
        </p:nvSpPr>
        <p:spPr>
          <a:xfrm>
            <a:off x="971600" y="1819011"/>
            <a:ext cx="236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valgrind</a:t>
            </a:r>
            <a:r>
              <a:rPr lang="en-US" dirty="0" smtClean="0">
                <a:solidFill>
                  <a:srgbClr val="FF0000"/>
                </a:solidFill>
              </a:rPr>
              <a:t> ./cache 1023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valgrind</a:t>
            </a:r>
            <a:r>
              <a:rPr lang="en-US" sz="3600" dirty="0" smtClean="0">
                <a:solidFill>
                  <a:srgbClr val="FF0000"/>
                </a:solidFill>
              </a:rPr>
              <a:t> –tool=</a:t>
            </a:r>
            <a:r>
              <a:rPr lang="en-US" sz="3600" dirty="0" err="1" smtClean="0">
                <a:solidFill>
                  <a:srgbClr val="FF0000"/>
                </a:solidFill>
              </a:rPr>
              <a:t>cachegrind</a:t>
            </a:r>
            <a:r>
              <a:rPr lang="en-US" sz="3600" dirty="0" smtClean="0">
                <a:solidFill>
                  <a:srgbClr val="FF0000"/>
                </a:solidFill>
              </a:rPr>
              <a:t> ./cache 1023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2481"/>
            <a:ext cx="7315200" cy="3581400"/>
          </a:xfrm>
        </p:spPr>
      </p:pic>
      <p:sp>
        <p:nvSpPr>
          <p:cNvPr id="5" name="Прямоугольник 4"/>
          <p:cNvSpPr/>
          <p:nvPr/>
        </p:nvSpPr>
        <p:spPr>
          <a:xfrm>
            <a:off x="576114" y="6237312"/>
            <a:ext cx="8136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hlinkClick r:id="rId3"/>
              </a:rPr>
              <a:t>https://access.redhat.com/documentation/ru-RU/Red_Hat_Enterprise_Linux/6/html/Performance_Tuning_Guide/ch05s03s02.html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43808" y="4797152"/>
            <a:ext cx="100811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valgrind</a:t>
            </a:r>
            <a:r>
              <a:rPr lang="en-US" dirty="0" smtClean="0">
                <a:solidFill>
                  <a:srgbClr val="FF0000"/>
                </a:solidFill>
              </a:rPr>
              <a:t> –tool=</a:t>
            </a:r>
            <a:r>
              <a:rPr lang="en-US" dirty="0" err="1" smtClean="0">
                <a:solidFill>
                  <a:srgbClr val="FF0000"/>
                </a:solidFill>
              </a:rPr>
              <a:t>cachegrind</a:t>
            </a:r>
            <a:r>
              <a:rPr lang="en-US" dirty="0" smtClean="0">
                <a:solidFill>
                  <a:srgbClr val="FF0000"/>
                </a:solidFill>
              </a:rPr>
              <a:t> ./cache 1024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076291"/>
            <a:ext cx="7269480" cy="3573780"/>
          </a:xfr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2771800" y="4797152"/>
            <a:ext cx="100811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valgrind</a:t>
            </a:r>
            <a:r>
              <a:rPr lang="en-US" dirty="0" smtClean="0">
                <a:solidFill>
                  <a:srgbClr val="FF0000"/>
                </a:solidFill>
              </a:rPr>
              <a:t> –tool=</a:t>
            </a:r>
            <a:r>
              <a:rPr lang="en-US" dirty="0" err="1" smtClean="0">
                <a:solidFill>
                  <a:srgbClr val="FF0000"/>
                </a:solidFill>
              </a:rPr>
              <a:t>cachegrind</a:t>
            </a:r>
            <a:r>
              <a:rPr lang="en-US" dirty="0" smtClean="0">
                <a:solidFill>
                  <a:srgbClr val="FF0000"/>
                </a:solidFill>
              </a:rPr>
              <a:t> ./cache 1025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2076291"/>
            <a:ext cx="7299960" cy="3573780"/>
          </a:xfr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2843808" y="4797152"/>
            <a:ext cx="100811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6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408</Words>
  <Application>Microsoft Office PowerPoint</Application>
  <PresentationFormat>Экран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Подсчет кэш промахов</vt:lpstr>
      <vt:lpstr>Существующие инструменты</vt:lpstr>
      <vt:lpstr>Valgrind</vt:lpstr>
      <vt:lpstr>Цель</vt:lpstr>
      <vt:lpstr>valgrind</vt:lpstr>
      <vt:lpstr>Простой запуск</vt:lpstr>
      <vt:lpstr>valgrind –tool=cachegrind ./cache 1023</vt:lpstr>
      <vt:lpstr>valgrind –tool=cachegrind ./cache 1024</vt:lpstr>
      <vt:lpstr>valgrind –tool=cachegrind ./cache 1025</vt:lpstr>
      <vt:lpstr>Настройки cachegrind</vt:lpstr>
      <vt:lpstr>Параметры кэшей процессора (windows)</vt:lpstr>
      <vt:lpstr>Визуализация cachegrind</vt:lpstr>
      <vt:lpstr>Собственный анализатор</vt:lpstr>
      <vt:lpstr>Форма отчета</vt:lpstr>
      <vt:lpstr>Дополнительное задание (по желанию)</vt:lpstr>
      <vt:lpstr>Спасибо за внимание!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Подсчет кэш промахов</dc:title>
  <dc:creator>Alexey Tolstikov</dc:creator>
  <cp:lastModifiedBy>Alexey Tolstikov</cp:lastModifiedBy>
  <cp:revision>12</cp:revision>
  <dcterms:created xsi:type="dcterms:W3CDTF">2015-09-25T12:03:18Z</dcterms:created>
  <dcterms:modified xsi:type="dcterms:W3CDTF">2016-09-16T19:42:06Z</dcterms:modified>
</cp:coreProperties>
</file>