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imes New Roman" charset="1" panose="02030502070405020303"/>
      <p:regular r:id="rId17"/>
    </p:embeddedFont>
    <p:embeddedFont>
      <p:font typeface="Times New Roman Bold" charset="1" panose="02030802070405020303"/>
      <p:regular r:id="rId18"/>
    </p:embeddedFont>
    <p:embeddedFont>
      <p:font typeface="Raleway Bold" charset="1" panose="00000000000000000000"/>
      <p:regular r:id="rId20"/>
    </p:embeddedFont>
    <p:embeddedFont>
      <p:font typeface="Raleway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7.xml" Type="http://schemas.openxmlformats.org/officeDocument/2006/relationships/notesSlide"/><Relationship Id="rId27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Relationship Id="rId6" Target="../media/image6.jpeg" Type="http://schemas.openxmlformats.org/officeDocument/2006/relationships/image"/><Relationship Id="rId7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Relationship Id="rId4" Target="../media/image7.jpeg" Type="http://schemas.openxmlformats.org/officeDocument/2006/relationships/image"/><Relationship Id="rId5" Target="../media/image8.png" Type="http://schemas.openxmlformats.org/officeDocument/2006/relationships/image"/><Relationship Id="rId6" Target="../media/image9.jpeg" Type="http://schemas.openxmlformats.org/officeDocument/2006/relationships/image"/><Relationship Id="rId7" Target="../media/image10.jpeg" Type="http://schemas.openxmlformats.org/officeDocument/2006/relationships/image"/><Relationship Id="rId8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Relationship Id="rId4" Target="../media/image11.jpeg" Type="http://schemas.openxmlformats.org/officeDocument/2006/relationships/image"/><Relationship Id="rId5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.png" Type="http://schemas.openxmlformats.org/officeDocument/2006/relationships/image"/><Relationship Id="rId4" Target="../media/image12.png" Type="http://schemas.openxmlformats.org/officeDocument/2006/relationships/image"/><Relationship Id="rId5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.png" Type="http://schemas.openxmlformats.org/officeDocument/2006/relationships/image"/><Relationship Id="rId4" Target="../media/image13.jpeg" Type="http://schemas.openxmlformats.org/officeDocument/2006/relationships/image"/><Relationship Id="rId5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.png" Type="http://schemas.openxmlformats.org/officeDocument/2006/relationships/image"/><Relationship Id="rId4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43366" y="79674"/>
            <a:ext cx="1801268" cy="1898052"/>
          </a:xfrm>
          <a:custGeom>
            <a:avLst/>
            <a:gdLst/>
            <a:ahLst/>
            <a:cxnLst/>
            <a:rect r="r" b="b" t="t" l="l"/>
            <a:pathLst>
              <a:path h="1898052" w="1801268">
                <a:moveTo>
                  <a:pt x="0" y="0"/>
                </a:moveTo>
                <a:lnTo>
                  <a:pt x="1801268" y="0"/>
                </a:lnTo>
                <a:lnTo>
                  <a:pt x="1801268" y="1898052"/>
                </a:lnTo>
                <a:lnTo>
                  <a:pt x="0" y="18980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5864675"/>
            <a:ext cx="9144000" cy="926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9"/>
              </a:lnSpc>
            </a:pPr>
            <a:r>
              <a:rPr lang="en-US" sz="476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Name: </a:t>
            </a:r>
            <a:r>
              <a:rPr lang="en-US" sz="4760" b="true">
                <a:solidFill>
                  <a:srgbClr val="59595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HACKTRIX</a:t>
            </a:r>
          </a:p>
          <a:p>
            <a:pPr algn="l">
              <a:lnSpc>
                <a:spcPts val="4569"/>
              </a:lnSpc>
            </a:pPr>
          </a:p>
          <a:p>
            <a:pPr algn="l">
              <a:lnSpc>
                <a:spcPts val="4569"/>
              </a:lnSpc>
            </a:pPr>
            <a:r>
              <a:rPr lang="en-US" sz="476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 </a:t>
            </a:r>
          </a:p>
          <a:p>
            <a:pPr algn="l">
              <a:lnSpc>
                <a:spcPts val="4569"/>
              </a:lnSpc>
            </a:pPr>
            <a:r>
              <a:rPr lang="en-US" sz="4760" b="true">
                <a:solidFill>
                  <a:srgbClr val="59595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AI-Powered Mobile Platform for Democratizing Sports Talent Assessment</a:t>
            </a:r>
          </a:p>
          <a:p>
            <a:pPr algn="ctr">
              <a:lnSpc>
                <a:spcPts val="4569"/>
              </a:lnSpc>
            </a:pPr>
          </a:p>
          <a:p>
            <a:pPr algn="ctr">
              <a:lnSpc>
                <a:spcPts val="4569"/>
              </a:lnSpc>
            </a:pPr>
          </a:p>
          <a:p>
            <a:pPr algn="ctr">
              <a:lnSpc>
                <a:spcPts val="4569"/>
              </a:lnSpc>
            </a:pPr>
          </a:p>
          <a:p>
            <a:pPr algn="ctr">
              <a:lnSpc>
                <a:spcPts val="4569"/>
              </a:lnSpc>
            </a:pPr>
            <a:r>
              <a:rPr lang="en-US" sz="476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AI-Powered Mobile Platform for Democratizing Sports Talent Assessment</a:t>
            </a:r>
          </a:p>
          <a:p>
            <a:pPr algn="ctr">
              <a:lnSpc>
                <a:spcPts val="4569"/>
              </a:lnSpc>
            </a:pPr>
          </a:p>
          <a:p>
            <a:pPr algn="ctr">
              <a:lnSpc>
                <a:spcPts val="4569"/>
              </a:lnSpc>
            </a:pPr>
          </a:p>
          <a:p>
            <a:pPr algn="ctr">
              <a:lnSpc>
                <a:spcPts val="4569"/>
              </a:lnSpc>
            </a:pPr>
          </a:p>
          <a:p>
            <a:pPr algn="ctr">
              <a:lnSpc>
                <a:spcPts val="456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63827" y="2639737"/>
            <a:ext cx="13615094" cy="487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2"/>
              </a:lnSpc>
            </a:pPr>
            <a:r>
              <a:rPr lang="en-US" sz="2646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Pr</a:t>
            </a:r>
            <a:r>
              <a:rPr lang="en-US" sz="2646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oblem</a:t>
            </a:r>
            <a:r>
              <a:rPr lang="en-US" sz="26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</a:p>
          <a:p>
            <a:pPr algn="l" marL="463371" indent="-231686" lvl="1">
              <a:lnSpc>
                <a:spcPts val="3603"/>
              </a:lnSpc>
              <a:spcBef>
                <a:spcPct val="0"/>
              </a:spcBef>
              <a:buFont typeface="Arial"/>
              <a:buChar char="•"/>
            </a:pP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Hidden sports t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nt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rur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India go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 unno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tic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ed.</a:t>
            </a:r>
          </a:p>
          <a:p>
            <a:pPr algn="l" marL="463371" indent="-231686" lvl="1">
              <a:lnSpc>
                <a:spcPts val="3603"/>
              </a:lnSpc>
              <a:spcBef>
                <a:spcPct val="0"/>
              </a:spcBef>
              <a:buFont typeface="Arial"/>
              <a:buChar char="•"/>
            </a:pP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Lack of fair,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nspar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ent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 scalable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ssessment methods.</a:t>
            </a:r>
          </a:p>
          <a:p>
            <a:pPr algn="l">
              <a:lnSpc>
                <a:spcPts val="4442"/>
              </a:lnSpc>
              <a:spcBef>
                <a:spcPct val="0"/>
              </a:spcBef>
            </a:pPr>
            <a:r>
              <a:rPr lang="en-US" b="true" sz="2646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Solu</a:t>
            </a:r>
            <a:r>
              <a:rPr lang="en-US" b="true" sz="2646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tion</a:t>
            </a:r>
            <a:r>
              <a:rPr lang="en-US" sz="26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</a:p>
          <a:p>
            <a:pPr algn="l" marL="463371" indent="-231686" lvl="1">
              <a:lnSpc>
                <a:spcPts val="3603"/>
              </a:lnSpc>
              <a:spcBef>
                <a:spcPct val="0"/>
              </a:spcBef>
              <a:buFont typeface="Arial"/>
              <a:buChar char="•"/>
            </a:pP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AI-po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ered mob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ass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ss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sprint, long jump,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shot put via video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algn="l" marL="463371" indent="-231686" lvl="1">
              <a:lnSpc>
                <a:spcPts val="3603"/>
              </a:lnSpc>
              <a:spcBef>
                <a:spcPct val="0"/>
              </a:spcBef>
              <a:buFont typeface="Arial"/>
              <a:buChar char="•"/>
            </a:pP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-t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eedb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ac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 +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cheat detection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+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na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iling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ata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se.</a:t>
            </a:r>
          </a:p>
          <a:p>
            <a:pPr algn="l">
              <a:lnSpc>
                <a:spcPts val="4442"/>
              </a:lnSpc>
              <a:spcBef>
                <a:spcPct val="0"/>
              </a:spcBef>
            </a:pPr>
            <a:r>
              <a:rPr lang="en-US" b="true" sz="2646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W</a:t>
            </a:r>
            <a:r>
              <a:rPr lang="en-US" b="true" sz="2646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h</a:t>
            </a:r>
            <a:r>
              <a:rPr lang="en-US" b="true" sz="2646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y</a:t>
            </a:r>
            <a:r>
              <a:rPr lang="en-US" b="true" sz="2646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</a:t>
            </a:r>
            <a:r>
              <a:rPr lang="en-US" b="true" sz="2646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Now?</a:t>
            </a:r>
          </a:p>
          <a:p>
            <a:pPr algn="l" marL="463371" indent="-231686" lvl="1">
              <a:lnSpc>
                <a:spcPts val="3603"/>
              </a:lnSpc>
              <a:spcBef>
                <a:spcPct val="0"/>
              </a:spcBef>
              <a:buFont typeface="Arial"/>
              <a:buChar char="•"/>
            </a:pP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Low-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sm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+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alab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ol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n.</a:t>
            </a:r>
          </a:p>
          <a:p>
            <a:pPr algn="l" marL="463371" indent="-231686" lvl="1">
              <a:lnSpc>
                <a:spcPts val="3603"/>
              </a:lnSpc>
              <a:spcBef>
                <a:spcPct val="0"/>
              </a:spcBef>
              <a:buFont typeface="Arial"/>
              <a:buChar char="•"/>
            </a:pP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ing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ee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for 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fai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ale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 s</a:t>
            </a:r>
            <a:r>
              <a:rPr lang="en-US" sz="2146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couting.</a:t>
            </a:r>
          </a:p>
          <a:p>
            <a:pPr algn="l">
              <a:lnSpc>
                <a:spcPts val="3605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263827" y="7078382"/>
            <a:ext cx="3875514" cy="2635919"/>
          </a:xfrm>
          <a:custGeom>
            <a:avLst/>
            <a:gdLst/>
            <a:ahLst/>
            <a:cxnLst/>
            <a:rect r="r" b="b" t="t" l="l"/>
            <a:pathLst>
              <a:path h="2635919" w="3875514">
                <a:moveTo>
                  <a:pt x="0" y="0"/>
                </a:moveTo>
                <a:lnTo>
                  <a:pt x="3875514" y="0"/>
                </a:lnTo>
                <a:lnTo>
                  <a:pt x="3875514" y="2635919"/>
                </a:lnTo>
                <a:lnTo>
                  <a:pt x="0" y="26359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88647" y="7078382"/>
            <a:ext cx="3710706" cy="2473804"/>
          </a:xfrm>
          <a:custGeom>
            <a:avLst/>
            <a:gdLst/>
            <a:ahLst/>
            <a:cxnLst/>
            <a:rect r="r" b="b" t="t" l="l"/>
            <a:pathLst>
              <a:path h="2473804" w="3710706">
                <a:moveTo>
                  <a:pt x="0" y="0"/>
                </a:moveTo>
                <a:lnTo>
                  <a:pt x="3710706" y="0"/>
                </a:lnTo>
                <a:lnTo>
                  <a:pt x="3710706" y="2473804"/>
                </a:lnTo>
                <a:lnTo>
                  <a:pt x="0" y="24738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84538" y="7078382"/>
            <a:ext cx="3953879" cy="2635919"/>
          </a:xfrm>
          <a:custGeom>
            <a:avLst/>
            <a:gdLst/>
            <a:ahLst/>
            <a:cxnLst/>
            <a:rect r="r" b="b" t="t" l="l"/>
            <a:pathLst>
              <a:path h="2635919" w="3953879">
                <a:moveTo>
                  <a:pt x="0" y="0"/>
                </a:moveTo>
                <a:lnTo>
                  <a:pt x="3953879" y="0"/>
                </a:lnTo>
                <a:lnTo>
                  <a:pt x="3953879" y="2635919"/>
                </a:lnTo>
                <a:lnTo>
                  <a:pt x="0" y="26359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53286" y="1653304"/>
            <a:ext cx="1801268" cy="1898052"/>
          </a:xfrm>
          <a:custGeom>
            <a:avLst/>
            <a:gdLst/>
            <a:ahLst/>
            <a:cxnLst/>
            <a:rect r="r" b="b" t="t" l="l"/>
            <a:pathLst>
              <a:path h="1898052" w="1801268">
                <a:moveTo>
                  <a:pt x="0" y="0"/>
                </a:moveTo>
                <a:lnTo>
                  <a:pt x="1801268" y="0"/>
                </a:lnTo>
                <a:lnTo>
                  <a:pt x="1801268" y="1898052"/>
                </a:lnTo>
                <a:lnTo>
                  <a:pt x="0" y="18980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717874" y="1686110"/>
            <a:ext cx="2852253" cy="851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3"/>
              </a:lnSpc>
              <a:spcBef>
                <a:spcPct val="0"/>
              </a:spcBef>
            </a:pPr>
            <a:r>
              <a:rPr lang="en-US" b="true" sz="432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ABSTRACT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51529" y="1686316"/>
            <a:ext cx="5184943" cy="268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3"/>
              </a:lnSpc>
              <a:spcBef>
                <a:spcPct val="0"/>
              </a:spcBef>
            </a:pPr>
            <a:r>
              <a:rPr lang="en-US" b="true" sz="432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Technical</a:t>
            </a:r>
            <a:r>
              <a:rPr lang="en-US" b="true" sz="432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Approach</a:t>
            </a:r>
          </a:p>
          <a:p>
            <a:pPr algn="ctr">
              <a:lnSpc>
                <a:spcPts val="7253"/>
              </a:lnSpc>
              <a:spcBef>
                <a:spcPct val="0"/>
              </a:spcBef>
            </a:pPr>
          </a:p>
          <a:p>
            <a:pPr algn="ctr">
              <a:lnSpc>
                <a:spcPts val="725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163279" y="2494733"/>
            <a:ext cx="15096021" cy="567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6"/>
              </a:lnSpc>
            </a:pPr>
            <a:r>
              <a:rPr lang="en-US" sz="2999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ROADMAP :</a:t>
            </a:r>
          </a:p>
          <a:p>
            <a:pPr algn="l">
              <a:lnSpc>
                <a:spcPts val="3190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</a:t>
            </a:r>
            <a:r>
              <a:rPr lang="en-US" b="true" sz="18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tep 1: Athlete records performanc</a:t>
            </a:r>
            <a:r>
              <a:rPr lang="en-US" b="true" sz="18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e video.</a:t>
            </a:r>
          </a:p>
          <a:p>
            <a:pPr algn="l">
              <a:lnSpc>
                <a:spcPts val="3190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Step 2: AI/ML (MediaPipe, OpenPose, OpenCV) analyzes movements.</a:t>
            </a:r>
          </a:p>
          <a:p>
            <a:pPr algn="l">
              <a:lnSpc>
                <a:spcPts val="3190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</a:t>
            </a:r>
            <a:r>
              <a:rPr lang="en-US" b="true" sz="18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tep 3: Metrics &amp; anomalies verified.</a:t>
            </a:r>
          </a:p>
          <a:p>
            <a:pPr algn="l">
              <a:lnSpc>
                <a:spcPts val="3190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Step 4: Instant feedback + gamification on app.</a:t>
            </a:r>
          </a:p>
          <a:p>
            <a:pPr algn="l">
              <a:lnSpc>
                <a:spcPts val="3190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Step 5: </a:t>
            </a:r>
            <a:r>
              <a:rPr lang="en-US" b="true" sz="18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Data securely submitted to central sports database.</a:t>
            </a:r>
          </a:p>
          <a:p>
            <a:pPr algn="l">
              <a:lnSpc>
                <a:spcPts val="3190"/>
              </a:lnSpc>
              <a:spcBef>
                <a:spcPct val="0"/>
              </a:spcBef>
            </a:pPr>
          </a:p>
          <a:p>
            <a:pPr algn="l">
              <a:lnSpc>
                <a:spcPts val="5036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Tech Stack:</a:t>
            </a:r>
          </a:p>
          <a:p>
            <a:pPr algn="l" marL="410208" indent="-205104" lvl="1">
              <a:lnSpc>
                <a:spcPts val="31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Frontend: React Native</a:t>
            </a:r>
          </a:p>
          <a:p>
            <a:pPr algn="l" marL="410208" indent="-205104" lvl="1">
              <a:lnSpc>
                <a:spcPts val="31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Backend: Python (Flask), Firebase, RDBMS (MYSQL)</a:t>
            </a:r>
          </a:p>
          <a:p>
            <a:pPr algn="l" marL="410208" indent="-205104" lvl="1">
              <a:lnSpc>
                <a:spcPts val="31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AI/ML: Computer Vision + ML Models</a:t>
            </a:r>
          </a:p>
          <a:p>
            <a:pPr algn="l" marL="410208" indent="-205104" lvl="1">
              <a:lnSpc>
                <a:spcPts val="319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Accessability : Entry-level smartphones (future: wearables)</a:t>
            </a:r>
          </a:p>
          <a:p>
            <a:pPr algn="l">
              <a:lnSpc>
                <a:spcPts val="3190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433620" y="4084107"/>
            <a:ext cx="2605702" cy="1477731"/>
          </a:xfrm>
          <a:custGeom>
            <a:avLst/>
            <a:gdLst/>
            <a:ahLst/>
            <a:cxnLst/>
            <a:rect r="r" b="b" t="t" l="l"/>
            <a:pathLst>
              <a:path h="1477731" w="2605702">
                <a:moveTo>
                  <a:pt x="0" y="0"/>
                </a:moveTo>
                <a:lnTo>
                  <a:pt x="2605703" y="0"/>
                </a:lnTo>
                <a:lnTo>
                  <a:pt x="2605703" y="1477730"/>
                </a:lnTo>
                <a:lnTo>
                  <a:pt x="0" y="14777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42879" y="5054728"/>
            <a:ext cx="2745047" cy="2416213"/>
          </a:xfrm>
          <a:custGeom>
            <a:avLst/>
            <a:gdLst/>
            <a:ahLst/>
            <a:cxnLst/>
            <a:rect r="r" b="b" t="t" l="l"/>
            <a:pathLst>
              <a:path h="2416213" w="2745047">
                <a:moveTo>
                  <a:pt x="0" y="0"/>
                </a:moveTo>
                <a:lnTo>
                  <a:pt x="2745047" y="0"/>
                </a:lnTo>
                <a:lnTo>
                  <a:pt x="2745047" y="2416213"/>
                </a:lnTo>
                <a:lnTo>
                  <a:pt x="0" y="24162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11290" y="6776076"/>
            <a:ext cx="2470633" cy="1389731"/>
          </a:xfrm>
          <a:custGeom>
            <a:avLst/>
            <a:gdLst/>
            <a:ahLst/>
            <a:cxnLst/>
            <a:rect r="r" b="b" t="t" l="l"/>
            <a:pathLst>
              <a:path h="1389731" w="2470633">
                <a:moveTo>
                  <a:pt x="0" y="0"/>
                </a:moveTo>
                <a:lnTo>
                  <a:pt x="2470633" y="0"/>
                </a:lnTo>
                <a:lnTo>
                  <a:pt x="2470633" y="1389731"/>
                </a:lnTo>
                <a:lnTo>
                  <a:pt x="0" y="13897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039323" y="8165807"/>
            <a:ext cx="2376080" cy="1581173"/>
          </a:xfrm>
          <a:custGeom>
            <a:avLst/>
            <a:gdLst/>
            <a:ahLst/>
            <a:cxnLst/>
            <a:rect r="r" b="b" t="t" l="l"/>
            <a:pathLst>
              <a:path h="1581173" w="2376080">
                <a:moveTo>
                  <a:pt x="0" y="0"/>
                </a:moveTo>
                <a:lnTo>
                  <a:pt x="2376080" y="0"/>
                </a:lnTo>
                <a:lnTo>
                  <a:pt x="2376080" y="1581173"/>
                </a:lnTo>
                <a:lnTo>
                  <a:pt x="0" y="15811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42879" y="1688582"/>
            <a:ext cx="1801268" cy="1898052"/>
          </a:xfrm>
          <a:custGeom>
            <a:avLst/>
            <a:gdLst/>
            <a:ahLst/>
            <a:cxnLst/>
            <a:rect r="r" b="b" t="t" l="l"/>
            <a:pathLst>
              <a:path h="1898052" w="1801268">
                <a:moveTo>
                  <a:pt x="0" y="0"/>
                </a:moveTo>
                <a:lnTo>
                  <a:pt x="1801268" y="0"/>
                </a:lnTo>
                <a:lnTo>
                  <a:pt x="1801268" y="1898052"/>
                </a:lnTo>
                <a:lnTo>
                  <a:pt x="0" y="18980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67986" y="2347870"/>
            <a:ext cx="15291314" cy="7032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2599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Feasibility</a:t>
            </a:r>
          </a:p>
          <a:p>
            <a:pPr algn="l" marL="561337" indent="-280669" lvl="1">
              <a:lnSpc>
                <a:spcPts val="436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MVP f</a:t>
            </a: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or 3 events: Boxing ,high jump, shot put</a:t>
            </a:r>
          </a:p>
          <a:p>
            <a:pPr algn="l" marL="561337" indent="-280669" lvl="1">
              <a:lnSpc>
                <a:spcPts val="436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Cloud AI reduces device processing load</a:t>
            </a:r>
          </a:p>
          <a:p>
            <a:pPr algn="l" marL="561337" indent="-280669" lvl="1">
              <a:lnSpc>
                <a:spcPts val="436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Cross-platform = quick rollout</a:t>
            </a:r>
          </a:p>
          <a:p>
            <a:pPr algn="l">
              <a:lnSpc>
                <a:spcPts val="4365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Challenges</a:t>
            </a:r>
          </a:p>
          <a:p>
            <a:pPr algn="l">
              <a:lnSpc>
                <a:spcPts val="4365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⚠️ M</a:t>
            </a: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ulti-angle video accuracy</a:t>
            </a:r>
          </a:p>
          <a:p>
            <a:pPr algn="l">
              <a:lnSpc>
                <a:spcPts val="4365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⚠️ Limited labeled datasets</a:t>
            </a:r>
          </a:p>
          <a:p>
            <a:pPr algn="l">
              <a:lnSpc>
                <a:spcPts val="4365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⚠️ </a:t>
            </a: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Ensuring cheat-proofing</a:t>
            </a:r>
          </a:p>
          <a:p>
            <a:pPr algn="l">
              <a:lnSpc>
                <a:spcPts val="4365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Mitigation</a:t>
            </a:r>
          </a:p>
          <a:p>
            <a:pPr algn="l">
              <a:lnSpc>
                <a:spcPts val="4365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✅ </a:t>
            </a: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Start with controlled videos</a:t>
            </a:r>
          </a:p>
          <a:p>
            <a:pPr algn="l">
              <a:lnSpc>
                <a:spcPts val="4365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✅ Use open-source CV repos</a:t>
            </a:r>
          </a:p>
          <a:p>
            <a:pPr algn="l">
              <a:lnSpc>
                <a:spcPts val="4365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✅ Modu</a:t>
            </a: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lar</a:t>
            </a: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, scalable architecture</a:t>
            </a:r>
          </a:p>
          <a:p>
            <a:pPr algn="l">
              <a:lnSpc>
                <a:spcPts val="3358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784539" y="4228983"/>
            <a:ext cx="5029317" cy="5029317"/>
          </a:xfrm>
          <a:custGeom>
            <a:avLst/>
            <a:gdLst/>
            <a:ahLst/>
            <a:cxnLst/>
            <a:rect r="r" b="b" t="t" l="l"/>
            <a:pathLst>
              <a:path h="5029317" w="5029317">
                <a:moveTo>
                  <a:pt x="0" y="0"/>
                </a:moveTo>
                <a:lnTo>
                  <a:pt x="5029317" y="0"/>
                </a:lnTo>
                <a:lnTo>
                  <a:pt x="5029317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12588" y="1522668"/>
            <a:ext cx="1801268" cy="1898052"/>
          </a:xfrm>
          <a:custGeom>
            <a:avLst/>
            <a:gdLst/>
            <a:ahLst/>
            <a:cxnLst/>
            <a:rect r="r" b="b" t="t" l="l"/>
            <a:pathLst>
              <a:path h="1898052" w="1801268">
                <a:moveTo>
                  <a:pt x="0" y="0"/>
                </a:moveTo>
                <a:lnTo>
                  <a:pt x="1801268" y="0"/>
                </a:lnTo>
                <a:lnTo>
                  <a:pt x="1801268" y="1898053"/>
                </a:lnTo>
                <a:lnTo>
                  <a:pt x="0" y="18980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31269" y="1620077"/>
            <a:ext cx="5425462" cy="851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3"/>
              </a:lnSpc>
              <a:spcBef>
                <a:spcPct val="0"/>
              </a:spcBef>
            </a:pPr>
            <a:r>
              <a:rPr lang="en-US" b="true" sz="432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Fe</a:t>
            </a:r>
            <a:r>
              <a:rPr lang="en-US" b="true" sz="432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asibility &amp; Viability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58383" y="2488923"/>
            <a:ext cx="15400917" cy="6803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2599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Social Impact:</a:t>
            </a:r>
          </a:p>
          <a:p>
            <a:pPr algn="l" marL="431801" indent="-215900" lvl="1">
              <a:lnSpc>
                <a:spcPts val="3358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Democratizes sports talent assessment nationwide</a:t>
            </a:r>
          </a:p>
          <a:p>
            <a:pPr algn="l" marL="431801" indent="-215900" lvl="1">
              <a:lnSpc>
                <a:spcPts val="3358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Reaches rural &amp; remote athletes who lack facilities</a:t>
            </a:r>
          </a:p>
          <a:p>
            <a:pPr algn="l" marL="431801" indent="-215900" lvl="1">
              <a:lnSpc>
                <a:spcPts val="3358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Promotes fair and transparent evaluation</a:t>
            </a:r>
          </a:p>
          <a:p>
            <a:pPr algn="l">
              <a:lnSpc>
                <a:spcPts val="4365"/>
              </a:lnSpc>
            </a:pPr>
            <a:r>
              <a:rPr lang="en-US" sz="2599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Economic Impact:</a:t>
            </a:r>
          </a:p>
          <a:p>
            <a:pPr algn="l" marL="431801" indent="-215900" lvl="1">
              <a:lnSpc>
                <a:spcPts val="3358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Low-cost, scalable solution for government and academies</a:t>
            </a:r>
          </a:p>
          <a:p>
            <a:pPr algn="l" marL="431801" indent="-215900" lvl="1">
              <a:lnSpc>
                <a:spcPts val="3358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Reduces need for physical infrastructure for talent sc</a:t>
            </a: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outing</a:t>
            </a:r>
          </a:p>
          <a:p>
            <a:pPr algn="l">
              <a:lnSpc>
                <a:spcPts val="4365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Environmental Impact:</a:t>
            </a:r>
          </a:p>
          <a:p>
            <a:pPr algn="l" marL="431801" indent="-215900" lvl="1">
              <a:lnSpc>
                <a:spcPts val="3358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Digital assessment reduces paper &amp; resource usage</a:t>
            </a:r>
          </a:p>
          <a:p>
            <a:pPr algn="l" marL="431801" indent="-215900" lvl="1">
              <a:lnSpc>
                <a:spcPts val="3358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Minimizes travel &amp; physical setup requirements</a:t>
            </a:r>
          </a:p>
          <a:p>
            <a:pPr algn="l">
              <a:lnSpc>
                <a:spcPts val="4365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Overall Benefits:</a:t>
            </a:r>
          </a:p>
          <a:p>
            <a:pPr algn="l" marL="431801" indent="-215900" lvl="1">
              <a:lnSpc>
                <a:spcPts val="3358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Identifies hidden athletic talent</a:t>
            </a:r>
          </a:p>
          <a:p>
            <a:pPr algn="l" marL="431801" indent="-215900" lvl="1">
              <a:lnSpc>
                <a:spcPts val="3358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Encourages youth participation in sports</a:t>
            </a:r>
          </a:p>
          <a:p>
            <a:pPr algn="l" marL="431801" indent="-215900" lvl="1">
              <a:lnSpc>
                <a:spcPts val="3358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Creates data-driven insights for national talent programs</a:t>
            </a:r>
          </a:p>
          <a:p>
            <a:pPr algn="l">
              <a:lnSpc>
                <a:spcPts val="3358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488607" y="4105223"/>
            <a:ext cx="4856308" cy="4661432"/>
          </a:xfrm>
          <a:custGeom>
            <a:avLst/>
            <a:gdLst/>
            <a:ahLst/>
            <a:cxnLst/>
            <a:rect r="r" b="b" t="t" l="l"/>
            <a:pathLst>
              <a:path h="4661432" w="4856308">
                <a:moveTo>
                  <a:pt x="0" y="0"/>
                </a:moveTo>
                <a:lnTo>
                  <a:pt x="4856308" y="0"/>
                </a:lnTo>
                <a:lnTo>
                  <a:pt x="4856308" y="4661432"/>
                </a:lnTo>
                <a:lnTo>
                  <a:pt x="0" y="46614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45363" y="1344401"/>
            <a:ext cx="1801268" cy="1898052"/>
          </a:xfrm>
          <a:custGeom>
            <a:avLst/>
            <a:gdLst/>
            <a:ahLst/>
            <a:cxnLst/>
            <a:rect r="r" b="b" t="t" l="l"/>
            <a:pathLst>
              <a:path h="1898052" w="1801268">
                <a:moveTo>
                  <a:pt x="0" y="0"/>
                </a:moveTo>
                <a:lnTo>
                  <a:pt x="1801268" y="0"/>
                </a:lnTo>
                <a:lnTo>
                  <a:pt x="1801268" y="1898052"/>
                </a:lnTo>
                <a:lnTo>
                  <a:pt x="0" y="18980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99393" y="1441810"/>
            <a:ext cx="4689214" cy="851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3"/>
              </a:lnSpc>
              <a:spcBef>
                <a:spcPct val="0"/>
              </a:spcBef>
            </a:pPr>
            <a:r>
              <a:rPr lang="en-US" b="true" sz="432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Im</a:t>
            </a:r>
            <a:r>
              <a:rPr lang="en-US" b="true" sz="432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pact &amp; Benefits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43346" y="5143500"/>
            <a:ext cx="6915954" cy="3890224"/>
          </a:xfrm>
          <a:custGeom>
            <a:avLst/>
            <a:gdLst/>
            <a:ahLst/>
            <a:cxnLst/>
            <a:rect r="r" b="b" t="t" l="l"/>
            <a:pathLst>
              <a:path h="3890224" w="6915954">
                <a:moveTo>
                  <a:pt x="0" y="0"/>
                </a:moveTo>
                <a:lnTo>
                  <a:pt x="6915954" y="0"/>
                </a:lnTo>
                <a:lnTo>
                  <a:pt x="6915954" y="3890224"/>
                </a:lnTo>
                <a:lnTo>
                  <a:pt x="0" y="38902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05611" y="1725695"/>
            <a:ext cx="1801268" cy="1898052"/>
          </a:xfrm>
          <a:custGeom>
            <a:avLst/>
            <a:gdLst/>
            <a:ahLst/>
            <a:cxnLst/>
            <a:rect r="r" b="b" t="t" l="l"/>
            <a:pathLst>
              <a:path h="1898052" w="1801268">
                <a:moveTo>
                  <a:pt x="0" y="0"/>
                </a:moveTo>
                <a:lnTo>
                  <a:pt x="1801268" y="0"/>
                </a:lnTo>
                <a:lnTo>
                  <a:pt x="1801268" y="1898052"/>
                </a:lnTo>
                <a:lnTo>
                  <a:pt x="0" y="18980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06604" y="1620362"/>
            <a:ext cx="7014870" cy="268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3"/>
              </a:lnSpc>
              <a:spcBef>
                <a:spcPct val="0"/>
              </a:spcBef>
            </a:pPr>
            <a:r>
              <a:rPr lang="en-US" b="true" sz="432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Fut</a:t>
            </a:r>
            <a:r>
              <a:rPr lang="en-US" b="true" sz="432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ure Scope &amp; Next Steps</a:t>
            </a:r>
          </a:p>
          <a:p>
            <a:pPr algn="ctr">
              <a:lnSpc>
                <a:spcPts val="7253"/>
              </a:lnSpc>
              <a:spcBef>
                <a:spcPct val="0"/>
              </a:spcBef>
            </a:pPr>
          </a:p>
          <a:p>
            <a:pPr algn="ctr">
              <a:lnSpc>
                <a:spcPts val="7253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72219" y="2550896"/>
            <a:ext cx="8863340" cy="7222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2599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Scalability:</a:t>
            </a:r>
          </a:p>
          <a:p>
            <a:pPr algn="l" marL="431801" indent="-215900" lvl="1">
              <a:lnSpc>
                <a:spcPts val="3358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Extend t</a:t>
            </a: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all athletics events and team sports</a:t>
            </a:r>
          </a:p>
          <a:p>
            <a:pPr algn="l" marL="431801" indent="-215900" lvl="1">
              <a:lnSpc>
                <a:spcPts val="3358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Integrate wearable sensors for higher precision</a:t>
            </a:r>
          </a:p>
          <a:p>
            <a:pPr algn="l">
              <a:lnSpc>
                <a:spcPts val="4365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Long-Term Vision:</a:t>
            </a:r>
          </a:p>
          <a:p>
            <a:pPr algn="l" marL="431801" indent="-215900" lvl="1">
              <a:lnSpc>
                <a:spcPts val="3358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Nationwide adoption by schools, academies, and government programs</a:t>
            </a:r>
          </a:p>
          <a:p>
            <a:pPr algn="l" marL="431801" indent="-215900" lvl="1">
              <a:lnSpc>
                <a:spcPts val="3358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Build centralized athlete performance database</a:t>
            </a:r>
          </a:p>
          <a:p>
            <a:pPr algn="l">
              <a:lnSpc>
                <a:spcPts val="4365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Monetization / Adoption Strategy:</a:t>
            </a:r>
          </a:p>
          <a:p>
            <a:pPr algn="l" marL="431801" indent="-215900" lvl="1">
              <a:lnSpc>
                <a:spcPts val="3358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Premium analytics dashboards for academies &amp; coaches</a:t>
            </a:r>
          </a:p>
          <a:p>
            <a:pPr algn="l" marL="431801" indent="-215900" lvl="1">
              <a:lnSpc>
                <a:spcPts val="3358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Partnership with Sports Authority of India &amp; state programs</a:t>
            </a:r>
          </a:p>
          <a:p>
            <a:pPr algn="l" marL="431801" indent="-215900" lvl="1">
              <a:lnSpc>
                <a:spcPts val="3358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Expand to private coaching apps &amp; international collaborations</a:t>
            </a:r>
          </a:p>
          <a:p>
            <a:pPr algn="l">
              <a:lnSpc>
                <a:spcPts val="4365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Next Steps:</a:t>
            </a:r>
          </a:p>
          <a:p>
            <a:pPr algn="l" marL="431801" indent="-215900" lvl="1">
              <a:lnSpc>
                <a:spcPts val="3358"/>
              </a:lnSpc>
              <a:spcBef>
                <a:spcPct val="0"/>
              </a:spcBef>
              <a:buAutoNum type="arabicPeriod" startAt="1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Develop MVP for Boxing, High jump, shot put</a:t>
            </a:r>
          </a:p>
          <a:p>
            <a:pPr algn="l" marL="431801" indent="-215900" lvl="1">
              <a:lnSpc>
                <a:spcPts val="3358"/>
              </a:lnSpc>
              <a:spcBef>
                <a:spcPct val="0"/>
              </a:spcBef>
              <a:buAutoNum type="arabicPeriod" startAt="1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Collect controlled video dataset for AI training</a:t>
            </a:r>
          </a:p>
          <a:p>
            <a:pPr algn="l" marL="431801" indent="-215900" lvl="1">
              <a:lnSpc>
                <a:spcPts val="3358"/>
              </a:lnSpc>
              <a:spcBef>
                <a:spcPct val="0"/>
              </a:spcBef>
              <a:buAutoNum type="arabicPeriod" startAt="1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 AI analysis &amp; mobile app prototype</a:t>
            </a:r>
          </a:p>
          <a:p>
            <a:pPr algn="l" marL="431801" indent="-215900" lvl="1">
              <a:lnSpc>
                <a:spcPts val="3358"/>
              </a:lnSpc>
              <a:spcBef>
                <a:spcPct val="0"/>
              </a:spcBef>
              <a:buAutoNum type="arabicPeriod" startAt="1"/>
            </a:pPr>
            <a:r>
              <a:rPr lang="en-US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Gather feedback &amp; iterate for larger rollout</a:t>
            </a:r>
          </a:p>
          <a:p>
            <a:pPr algn="l">
              <a:lnSpc>
                <a:spcPts val="335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24914" y="1194738"/>
            <a:ext cx="1289506" cy="1358793"/>
          </a:xfrm>
          <a:custGeom>
            <a:avLst/>
            <a:gdLst/>
            <a:ahLst/>
            <a:cxnLst/>
            <a:rect r="r" b="b" t="t" l="l"/>
            <a:pathLst>
              <a:path h="1358793" w="1289506">
                <a:moveTo>
                  <a:pt x="0" y="0"/>
                </a:moveTo>
                <a:lnTo>
                  <a:pt x="1289506" y="0"/>
                </a:lnTo>
                <a:lnTo>
                  <a:pt x="1289506" y="1358792"/>
                </a:lnTo>
                <a:lnTo>
                  <a:pt x="0" y="13587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72144" y="1207192"/>
            <a:ext cx="5143712" cy="1076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2"/>
              </a:lnSpc>
              <a:spcBef>
                <a:spcPct val="0"/>
              </a:spcBef>
            </a:pPr>
            <a:r>
              <a:rPr lang="en-US" b="true" sz="543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O</a:t>
            </a:r>
            <a:r>
              <a:rPr lang="en-US" b="true" sz="543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ur Team          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73580" y="2693475"/>
            <a:ext cx="14340840" cy="851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3"/>
              </a:lnSpc>
              <a:spcBef>
                <a:spcPct val="0"/>
              </a:spcBef>
            </a:pPr>
            <a:r>
              <a:rPr lang="en-US" b="true" sz="432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NAME                      REGISTRATION NO                         EMAIL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73580" y="4030868"/>
            <a:ext cx="14340840" cy="4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7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1.ALLOCIOUS FRANKLIN                     243115104006                              r.alloociousfrankin@gmail.com                                                               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73580" y="5019675"/>
            <a:ext cx="14340840" cy="495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7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2.AKASH N                                              243115104003                              243115104003@msec.edu.in                                                                              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73580" y="6139152"/>
            <a:ext cx="14340840" cy="495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7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3.AKASH MADHAV                                243115104004                           243115104004@msec.edu.in                                                                              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73580" y="7258630"/>
            <a:ext cx="14340840" cy="495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7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4.ANANTHARAM                                   243115104007                            243115104007@msec.edu.in                                                                              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73580" y="8516220"/>
            <a:ext cx="14340840" cy="495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7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5.Mohammed Al Silmi                           243115104059                           243115104061@msec.edu.in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03132" y="1854089"/>
            <a:ext cx="2134443" cy="1898052"/>
          </a:xfrm>
          <a:custGeom>
            <a:avLst/>
            <a:gdLst/>
            <a:ahLst/>
            <a:cxnLst/>
            <a:rect r="r" b="b" t="t" l="l"/>
            <a:pathLst>
              <a:path h="1898052" w="2134443">
                <a:moveTo>
                  <a:pt x="0" y="0"/>
                </a:moveTo>
                <a:lnTo>
                  <a:pt x="2134443" y="0"/>
                </a:lnTo>
                <a:lnTo>
                  <a:pt x="2134443" y="1898053"/>
                </a:lnTo>
                <a:lnTo>
                  <a:pt x="0" y="18980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8496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50425" y="4118111"/>
            <a:ext cx="14187150" cy="231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7"/>
              </a:lnSpc>
            </a:pPr>
            <a:r>
              <a:rPr lang="en-US" sz="90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  <a:p>
            <a:pPr algn="ctr">
              <a:lnSpc>
                <a:spcPts val="604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741319" y="6232697"/>
            <a:ext cx="10805363" cy="1766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3"/>
              </a:lnSpc>
              <a:spcBef>
                <a:spcPct val="0"/>
              </a:spcBef>
            </a:pPr>
            <a:r>
              <a:rPr lang="en-US" b="true" sz="432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Empowering India’s Hidden Talent with 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DAGx8G7hF4Y</dc:identifier>
  <dcterms:modified xsi:type="dcterms:W3CDTF">2011-08-01T06:04:30Z</dcterms:modified>
  <cp:revision>1</cp:revision>
  <dc:title>Hack+Summit_PPT+Template.pptx</dc:title>
</cp:coreProperties>
</file>