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301" r:id="rId3"/>
    <p:sldId id="302" r:id="rId4"/>
    <p:sldId id="296" r:id="rId5"/>
    <p:sldId id="297" r:id="rId6"/>
    <p:sldId id="295" r:id="rId7"/>
    <p:sldId id="298" r:id="rId8"/>
    <p:sldId id="304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D98809-BB9D-4EF7-C858-F2273223901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7C56-8C08-8241-3EF7-6485575644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1141644-CD75-4D92-880B-1CCCDAEA5114}" type="datetime1">
              <a:rPr lang="en-IE"/>
              <a:pPr lvl="0"/>
              <a:t>02/02/2023</a:t>
            </a:fld>
            <a:endParaRPr lang="en-I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F86EB1-0425-3414-D3A8-5A73FCFFB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224C4F-A390-0C64-6A3F-79290694750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54FA-F71F-735D-8488-25A25F1F079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1A4F-F41C-878A-F53F-AD275637F9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8B9976-1512-406D-AE84-D95FF5BC15A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8F15E-AE6E-3AFE-EADC-828AAB851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1357E-109D-1910-8CFC-B17650100D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IE"/>
              <a:t>Brief overview of end goal. Ie. Gluon saturation has not been seen definitively but should manifest in suppressed cross-sections.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EFDE-FAA3-10D1-E719-4127B7BBCA9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0CA78B-B6DB-4C67-909A-853A60E8D445}" type="slidenum">
              <a:t>1</a:t>
            </a:fld>
            <a:endParaRPr lang="en-I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67D5F-F6F2-91E7-99A8-59AD46612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F91CE-D661-4545-AB25-CD6903A293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IE"/>
              <a:t>Get people familiar with basic vocab of project. Show them what CEP looks like diagrammatically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34E7-1D9C-F9CB-01D1-191AC57371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652A04-0E2B-4E28-9D61-C97A9121263E}" type="slidenum">
              <a:t>4</a:t>
            </a:fld>
            <a:endParaRPr lang="en-I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82033-28A7-E5D3-5363-660CD2049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2D175-254A-DFAC-C5FF-C7DE10CA7B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IE"/>
              <a:t>Describe physical process being used in investigation. CEP produces no junk as the particles don’t interact hadronically. Useful for clean signals and simplified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5DA89-A2FC-0965-8DA4-13D192DD671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896638-1FA2-42D5-9D05-630FFDE4317C}" type="slidenum">
              <a:t>5</a:t>
            </a:fld>
            <a:endParaRPr lang="en-I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B5566C4-AAF6-D6BD-2BB1-7B3E76CA601D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FF4E5A-A5E6-A004-C7D0-0A46353C4C0E}"/>
              </a:ext>
            </a:extLst>
          </p:cNvPr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5DE7432-1FAF-23B8-78A3-0EA9581E01E3}"/>
              </a:ext>
            </a:extLst>
          </p:cNvPr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40A04B0-9E99-393A-2C03-611B11C0DD40}"/>
              </a:ext>
            </a:extLst>
          </p:cNvPr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94B6D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68D3A5D-1237-CA2F-D3B3-F5733D0D7BBF}"/>
              </a:ext>
            </a:extLst>
          </p:cNvPr>
          <p:cNvGrpSpPr/>
          <p:nvPr/>
        </p:nvGrpSpPr>
        <p:grpSpPr>
          <a:xfrm>
            <a:off x="5250183" y="1267733"/>
            <a:ext cx="1691640" cy="615931"/>
            <a:chOff x="5250183" y="1267733"/>
            <a:chExt cx="1691640" cy="615931"/>
          </a:xfrm>
        </p:grpSpPr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0877640-CCE1-A3A6-BADC-5635967A30A0}"/>
                </a:ext>
              </a:extLst>
            </p:cNvPr>
            <p:cNvCxnSpPr/>
            <p:nvPr/>
          </p:nvCxnSpPr>
          <p:spPr>
            <a:xfrm>
              <a:off x="525018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F4177355-558D-CEA8-5858-BFCC664D344F}"/>
                </a:ext>
              </a:extLst>
            </p:cNvPr>
            <p:cNvCxnSpPr/>
            <p:nvPr/>
          </p:nvCxnSpPr>
          <p:spPr>
            <a:xfrm>
              <a:off x="694182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42A06197-B629-931A-F928-D8D0F19FAD1F}"/>
                </a:ext>
              </a:extLst>
            </p:cNvPr>
            <p:cNvCxnSpPr/>
            <p:nvPr/>
          </p:nvCxnSpPr>
          <p:spPr>
            <a:xfrm>
              <a:off x="5250183" y="1883664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F8E32D-A27A-0278-B9C6-7BDCBE52D7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9104" y="2244833"/>
            <a:ext cx="8933797" cy="2437232"/>
          </a:xfrm>
        </p:spPr>
        <p:txBody>
          <a:bodyPr anchorCtr="1"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2D0CE19-C968-9271-B0D5-F3ED10C49E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9104" y="4682066"/>
            <a:ext cx="8936842" cy="457200"/>
          </a:xfrm>
        </p:spPr>
        <p:txBody>
          <a:bodyPr anchorCtr="1"/>
          <a:lstStyle>
            <a:lvl1pPr marL="0" indent="0" algn="ctr">
              <a:spcBef>
                <a:spcPts val="0"/>
              </a:spcBef>
              <a:buNone/>
              <a:defRPr sz="1800" spc="80">
                <a:solidFill>
                  <a:srgbClr val="0D0D0D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2" name="Date Placeholder 19">
            <a:extLst>
              <a:ext uri="{FF2B5EF4-FFF2-40B4-BE49-F238E27FC236}">
                <a16:creationId xmlns:a16="http://schemas.microsoft.com/office/drawing/2014/main" id="{DB4F8FF0-2053-266B-E03C-4C34F91F40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318763" y="1341260"/>
            <a:ext cx="1554480" cy="485546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E49CDCE6-A63D-4212-AF56-B309165360E3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13" name="Footer Placeholder 20">
            <a:extLst>
              <a:ext uri="{FF2B5EF4-FFF2-40B4-BE49-F238E27FC236}">
                <a16:creationId xmlns:a16="http://schemas.microsoft.com/office/drawing/2014/main" id="{BB182C62-F28E-8C98-203A-C737395A8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629104" y="5177405"/>
            <a:ext cx="5730297" cy="2286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21">
            <a:extLst>
              <a:ext uri="{FF2B5EF4-FFF2-40B4-BE49-F238E27FC236}">
                <a16:creationId xmlns:a16="http://schemas.microsoft.com/office/drawing/2014/main" id="{B5624C08-9DC6-F9D5-2080-D282252295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06918" y="5177405"/>
            <a:ext cx="1955983" cy="2286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61F87C56-35C8-4CD3-85EA-8C485CA330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72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B675-CAD5-2818-97B0-3B89913BC7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1DAD1-3A67-7C99-6DC9-5C0E1207006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CCF3-9709-33F1-8FFC-A3BD4E845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F5BB8F-F2A4-478E-9085-268E4524DC38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514F-7AE2-1685-F710-6958613FB8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2440-A1D6-7C08-BB8C-AE9351834F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9D4FAF-28BB-4F5C-9E36-AE3A78A576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88748-A686-5910-B905-C284E470BA1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991596" y="761996"/>
            <a:ext cx="2362196" cy="52578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BAF9A-AA6E-8AB2-2B45-96B6A52080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761996"/>
            <a:ext cx="8077196" cy="52578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5F91-2F09-6473-5CC1-02DBAE9C50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1D3C8-1A0B-48CB-AD30-3C16D7CA0EB0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1224-27B3-21A7-9778-A7A8E0DEA4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FEC2-43DB-8FFA-9B8C-063CD34B0F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D95AD8-F5F7-4332-9FAD-9CBD650A41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B30-D394-4AAD-E82B-752B892AF3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E03E-2C96-4F64-CCDA-E2240AA6B79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329A-C97B-49DA-E4A7-9FD41570D9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BFB82-ACA1-4CFB-BE96-180291EBA5EF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2084-0269-7EF0-61D9-2FA2F92F14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6608-CBC7-A642-236D-7958DE572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476D80-2DB4-40ED-858A-D3865A537A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6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EBD8CC2-28F6-38BF-4C98-326B81E96A94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E2C8401E-2387-B51A-828B-F4006B001471}"/>
              </a:ext>
            </a:extLst>
          </p:cNvPr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F0F40848-0A2B-6124-A43B-8C37F77906B8}"/>
              </a:ext>
            </a:extLst>
          </p:cNvPr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994F40EB-1E05-3B38-7B0C-6F318B53985F}"/>
              </a:ext>
            </a:extLst>
          </p:cNvPr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DD804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69CCA1-D75E-69B7-B09A-6EC4D13CC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159" y="2275164"/>
            <a:ext cx="8933688" cy="2406892"/>
          </a:xfrm>
        </p:spPr>
        <p:txBody>
          <a:bodyPr anchorCtr="1"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F60DCF3-42ED-E081-6695-55FBC5126AF3}"/>
              </a:ext>
            </a:extLst>
          </p:cNvPr>
          <p:cNvGrpSpPr/>
          <p:nvPr/>
        </p:nvGrpSpPr>
        <p:grpSpPr>
          <a:xfrm>
            <a:off x="5250183" y="1267733"/>
            <a:ext cx="1691640" cy="615931"/>
            <a:chOff x="5250183" y="1267733"/>
            <a:chExt cx="1691640" cy="615931"/>
          </a:xfrm>
        </p:grpSpPr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B9EFDA14-017E-F3FA-2E33-15533463C738}"/>
                </a:ext>
              </a:extLst>
            </p:cNvPr>
            <p:cNvCxnSpPr/>
            <p:nvPr/>
          </p:nvCxnSpPr>
          <p:spPr>
            <a:xfrm>
              <a:off x="525018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7">
              <a:extLst>
                <a:ext uri="{FF2B5EF4-FFF2-40B4-BE49-F238E27FC236}">
                  <a16:creationId xmlns:a16="http://schemas.microsoft.com/office/drawing/2014/main" id="{44804577-8A13-B571-48A0-64B3A27AE12F}"/>
                </a:ext>
              </a:extLst>
            </p:cNvPr>
            <p:cNvCxnSpPr/>
            <p:nvPr/>
          </p:nvCxnSpPr>
          <p:spPr>
            <a:xfrm>
              <a:off x="694182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725E107C-ABC8-4B28-E55B-27B85DA1D047}"/>
                </a:ext>
              </a:extLst>
            </p:cNvPr>
            <p:cNvCxnSpPr/>
            <p:nvPr/>
          </p:nvCxnSpPr>
          <p:spPr>
            <a:xfrm>
              <a:off x="5250183" y="1883664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904A1C-49C5-C768-1E35-DC0BB3563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9159" y="4682066"/>
            <a:ext cx="8939787" cy="457200"/>
          </a:xfrm>
        </p:spPr>
        <p:txBody>
          <a:bodyPr anchorCtr="1"/>
          <a:lstStyle>
            <a:lvl1pPr marL="0" indent="0" algn="ctr">
              <a:buNone/>
              <a:tabLst>
                <a:tab pos="2633664" algn="l"/>
              </a:tabLst>
              <a:defRPr sz="1800">
                <a:solidFill>
                  <a:srgbClr val="0D0D0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95B490-6958-C774-DF64-DF416B687D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318763" y="1344506"/>
            <a:ext cx="1554480" cy="498777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17025704-8A80-48A8-8307-5E97C3CB5D4F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BAE090A-2D7C-6EAE-2176-AE9F19DFD4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629159" y="5177405"/>
            <a:ext cx="5660136" cy="2286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2D50DB7-4982-BF29-5E1C-77518B7ADF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04504" y="5177405"/>
            <a:ext cx="1958343" cy="2286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AE096C48-A3BA-4223-92F0-185110E37B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7729C08-C564-E539-9E13-B0A039B372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3B08-3345-1417-A290-D4B1DA2497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2103120"/>
            <a:ext cx="4663440" cy="37490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D4F8-481C-BC47-371A-1D3D690F66C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61763" y="2103120"/>
            <a:ext cx="4663440" cy="37490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F26B-C35C-2097-567C-D7BC7B998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E723BE-5E95-4FCC-A8F2-7F0E09CF1C4B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0D88-0C7B-6C52-58D6-07B8336212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5831-2758-1763-85CB-87C8235A31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FD9132-EF33-4618-9388-BD74121FA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A11A-1E1D-B127-EA2A-F676ED5BA0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D2CF-BE20-13D0-294B-0A3F35815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41FD-9A39-5D47-3D43-17C36927BD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69848" y="2792467"/>
            <a:ext cx="4663440" cy="316382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F4C8E-1CF7-4D67-9F87-7F367A28417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58708" y="2074334"/>
            <a:ext cx="4663440" cy="6400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1A07B-F7E8-FA0D-C9E9-D01CB23BC2A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458708" y="2792467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3A07C-1D7F-6C6B-23C0-40EB78EDB2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1CB131-19C7-4F8B-8DBA-2AA45C050E67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C840D-C54B-01BB-BE29-2C623667DE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20EDE-92CE-AD35-8308-5F6738994D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9BDA7B-5F24-49A7-9ADC-EEAE02112E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9C9-7756-C8BE-CB2C-989E014872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B1F71-C70D-359A-F54A-A074388EE8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3FE8E-FC7C-4AF7-94AB-35C85D4D91E3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1A4BE-2AF3-6D8B-2349-A828388D56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A03E-56C2-4FD7-C7A4-1CB76DB5B1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A2DC70-A9E6-4831-806F-27621C6C20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9C32-0E79-8DE2-C50B-107BB684DE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C903E-0446-4C3C-92E6-192410FF400C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E6AA-99B6-E0A0-2970-8EB49778D8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706-69D4-FD10-A3D3-7D0FF8B7D2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75D6D2-1D47-4AFF-BB73-6B67E87707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30B2AB0-30BC-A6CE-EDF3-889CC9CE7D57}"/>
              </a:ext>
            </a:extLst>
          </p:cNvPr>
          <p:cNvSpPr/>
          <p:nvPr/>
        </p:nvSpPr>
        <p:spPr>
          <a:xfrm>
            <a:off x="8119872" y="237744"/>
            <a:ext cx="3826599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FC00A3B-76F8-2CFC-3887-4F40E7EBFE3F}"/>
              </a:ext>
            </a:extLst>
          </p:cNvPr>
          <p:cNvSpPr/>
          <p:nvPr/>
        </p:nvSpPr>
        <p:spPr>
          <a:xfrm>
            <a:off x="8254663" y="374904"/>
            <a:ext cx="3557015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3BFB5E-DC59-755D-5BB2-CEAFFF79D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8200" y="607390"/>
            <a:ext cx="3161958" cy="1645920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BB6438-10DE-1484-E301-BE492501B8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609603"/>
            <a:ext cx="6858000" cy="53339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63C670D-10DD-0FE1-0ABD-6994C6A3432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58200" y="2336804"/>
            <a:ext cx="3161958" cy="3606795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4EE13D7E-7986-6E0A-5189-66E72F01DC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587998" y="6035040"/>
            <a:ext cx="1955801" cy="36576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D79D29C7-3ED4-41F9-A5E3-D543B71E9C9C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887F710-FEF7-E2A8-8185-8E2493FB9B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6035040"/>
            <a:ext cx="4584701" cy="36576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E0AA032A-178C-1D78-5F74-13C1F63E9A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96728" y="6035040"/>
            <a:ext cx="1223430" cy="36576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1017D356-2504-4C8A-9734-D92B0ED45B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2AC8511-1D34-3552-F01A-7D7C5D64E150}"/>
              </a:ext>
            </a:extLst>
          </p:cNvPr>
          <p:cNvSpPr/>
          <p:nvPr/>
        </p:nvSpPr>
        <p:spPr>
          <a:xfrm>
            <a:off x="8119872" y="237744"/>
            <a:ext cx="3826599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BA0C-77E1-9965-CCA1-E027A24C0E0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28600" y="237744"/>
            <a:ext cx="7696203" cy="6382512"/>
          </a:xfrm>
          <a:solidFill>
            <a:srgbClr val="BFD3E4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0B6DF86-4D64-8A59-C610-ED6647BE56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662339" y="6035040"/>
            <a:ext cx="2071966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fld id="{6605F478-BCF1-4906-96EE-2BC7F5B9ABD0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7B6B975-2329-A98E-91F4-50018DD416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2648" y="6035040"/>
            <a:ext cx="4588001" cy="365760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DE5F157-ADBC-C02C-0085-F0A140F89E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96728" y="6035040"/>
            <a:ext cx="1225296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324451A8-D2EA-410E-B627-5FBEFA9FCCD9}" type="slidenum"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FC02424-45D4-23A2-401C-89D102E0E987}"/>
              </a:ext>
            </a:extLst>
          </p:cNvPr>
          <p:cNvSpPr/>
          <p:nvPr/>
        </p:nvSpPr>
        <p:spPr>
          <a:xfrm>
            <a:off x="8254663" y="374904"/>
            <a:ext cx="3557015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E98C8C-2515-8726-DD55-ED13E81CC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77246" y="603504"/>
            <a:ext cx="3144777" cy="16459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5242EE-60A9-56D0-07AE-B835E23362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77246" y="2386584"/>
            <a:ext cx="3144777" cy="3511296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07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CA4FCE5-4EBF-48B2-4746-D670D056F492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548D81-55C2-8E18-3157-96B54F49DB46}"/>
              </a:ext>
            </a:extLst>
          </p:cNvPr>
          <p:cNvSpPr/>
          <p:nvPr/>
        </p:nvSpPr>
        <p:spPr>
          <a:xfrm>
            <a:off x="234699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C460EA1-B8B4-ADF4-0157-E3D4A3670E0A}"/>
              </a:ext>
            </a:extLst>
          </p:cNvPr>
          <p:cNvSpPr/>
          <p:nvPr/>
        </p:nvSpPr>
        <p:spPr>
          <a:xfrm>
            <a:off x="371859" y="374904"/>
            <a:ext cx="11448288" cy="6108192"/>
          </a:xfrm>
          <a:prstGeom prst="rect">
            <a:avLst/>
          </a:prstGeom>
          <a:noFill/>
          <a:ln w="6345" cap="sq">
            <a:solidFill>
              <a:srgbClr val="262626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3377FB-8B50-2EFF-08A9-925FF28BF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358210-2D17-B5AF-327F-AE681A9CF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803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13CDCB-B711-AABC-D5DF-25B819D88F6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56797" y="6035040"/>
            <a:ext cx="2893042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404040"/>
                </a:solidFill>
                <a:uFillTx/>
                <a:latin typeface="Avenir Next LT Pro"/>
              </a:defRPr>
            </a:lvl1pPr>
          </a:lstStyle>
          <a:p>
            <a:pPr lvl="0"/>
            <a:fld id="{B0EF619E-769A-4FB0-A7E2-763682B2EA0F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592BF7-9F18-5F56-9482-BD258BEE5C7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6803" y="6035040"/>
            <a:ext cx="58165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262626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ED88F2-6A94-4263-1BCB-99934ABFA1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404040"/>
                </a:solidFill>
                <a:uFillTx/>
                <a:latin typeface="Avenir Next LT Pro"/>
              </a:defRPr>
            </a:lvl1pPr>
          </a:lstStyle>
          <a:p>
            <a:pPr lvl="0"/>
            <a:fld id="{321C4DCA-CC0D-4AB0-89BE-9A6C7E02E75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none" spc="0" baseline="0">
          <a:solidFill>
            <a:srgbClr val="262626"/>
          </a:solidFill>
          <a:uFillTx/>
          <a:latin typeface="Avenir Next LT Pro Light"/>
        </a:defRPr>
      </a:lvl1pPr>
    </p:titleStyle>
    <p:bodyStyle>
      <a:lvl1pPr marL="182880" marR="0" lvl="0" indent="-182880" algn="l" defTabSz="914400" rtl="0" fontAlgn="auto" hangingPunct="1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457200" marR="0" lvl="1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3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73152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005840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1280160" marR="0" lvl="4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B3A3E0-A563-F831-CA16-4D336364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88">
            <a:extLst>
              <a:ext uri="{FF2B5EF4-FFF2-40B4-BE49-F238E27FC236}">
                <a16:creationId xmlns:a16="http://schemas.microsoft.com/office/drawing/2014/main" id="{2E3644A3-FA1D-89F0-9647-786BFAF1A9AF}"/>
              </a:ext>
            </a:extLst>
          </p:cNvPr>
          <p:cNvSpPr>
            <a:spLocks noMove="1" noResize="1"/>
          </p:cNvSpPr>
          <p:nvPr/>
        </p:nvSpPr>
        <p:spPr>
          <a:xfrm>
            <a:off x="5695066" y="1808527"/>
            <a:ext cx="5452530" cy="3240935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A500471C-C18B-AE3F-639A-49C6A953613D}"/>
              </a:ext>
            </a:extLst>
          </p:cNvPr>
          <p:cNvSpPr>
            <a:spLocks noMove="1" noResize="1"/>
          </p:cNvSpPr>
          <p:nvPr/>
        </p:nvSpPr>
        <p:spPr>
          <a:xfrm>
            <a:off x="5861011" y="1975104"/>
            <a:ext cx="5120640" cy="2907792"/>
          </a:xfrm>
          <a:prstGeom prst="rect">
            <a:avLst/>
          </a:prstGeom>
          <a:noFill/>
          <a:ln w="6345" cap="sq">
            <a:solidFill>
              <a:srgbClr val="FFFFF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33AC2F-CCFE-3FBB-DF83-AAB2958686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047628"/>
            <a:ext cx="4775079" cy="559658"/>
          </a:xfrm>
        </p:spPr>
        <p:txBody>
          <a:bodyPr anchorCtr="0"/>
          <a:lstStyle/>
          <a:p>
            <a:pPr lvl="0" algn="l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  <a:latin typeface="Amasis MT Pro Light" pitchFamily="18"/>
              </a:rPr>
              <a:t>Allencris J.R.R.</a:t>
            </a:r>
          </a:p>
          <a:p>
            <a:pPr lvl="0" algn="l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  <a:latin typeface="Amasis MT Pro Light" pitchFamily="18"/>
              </a:rPr>
              <a:t>Supervisor: Prof. Ronan McNulty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BE14735-0B16-1136-2448-86D6095DF323}"/>
              </a:ext>
            </a:extLst>
          </p:cNvPr>
          <p:cNvSpPr txBox="1"/>
          <p:nvPr/>
        </p:nvSpPr>
        <p:spPr>
          <a:xfrm>
            <a:off x="6096003" y="2196443"/>
            <a:ext cx="4546003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Understanding QCD dynamics through p-Pb collisions at the LHC</a:t>
            </a:r>
            <a:endParaRPr lang="en-IE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5101344-7700-5024-4917-CD4556D6EE68}"/>
              </a:ext>
            </a:extLst>
          </p:cNvPr>
          <p:cNvSpPr txBox="1"/>
          <p:nvPr/>
        </p:nvSpPr>
        <p:spPr>
          <a:xfrm>
            <a:off x="94951" y="5983102"/>
            <a:ext cx="6252429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Image Credit: “</a:t>
            </a: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Roboto" pitchFamily="2"/>
              </a:rPr>
              <a:t>Brookhaven Lab to Lead New 'Saturated Glue' Theory Collaboration</a:t>
            </a:r>
            <a:r>
              <a:rPr lang="en-IE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“ , Brookhaven National Laboratory, 2022. https://www.bnl.gov/newsroom/news.php?a=120965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C25BDB7-1F6C-1F87-ABA4-DB9915B3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76" y="609603"/>
            <a:ext cx="6086475" cy="5638803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DAC7E9B-D738-1009-8D98-EBF606F33353}"/>
              </a:ext>
            </a:extLst>
          </p:cNvPr>
          <p:cNvSpPr txBox="1"/>
          <p:nvPr/>
        </p:nvSpPr>
        <p:spPr>
          <a:xfrm>
            <a:off x="8690229" y="609603"/>
            <a:ext cx="279161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Fig1. Proton parton distribution functions plotted as a function of Bjorken x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E223BF7-61CB-5771-0239-C84FDC8B7B0E}"/>
              </a:ext>
            </a:extLst>
          </p:cNvPr>
          <p:cNvSpPr txBox="1"/>
          <p:nvPr/>
        </p:nvSpPr>
        <p:spPr>
          <a:xfrm>
            <a:off x="10228368" y="6094512"/>
            <a:ext cx="279161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(Acardi et al., 2012)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A9C3E87-B597-4512-A0A5-770A00E5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55" y="871532"/>
            <a:ext cx="5572125" cy="5114925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">
                <a:extLst>
                  <a:ext uri="{FF2B5EF4-FFF2-40B4-BE49-F238E27FC236}">
                    <a16:creationId xmlns:a16="http://schemas.microsoft.com/office/drawing/2014/main" id="{A467EF93-267C-BC0C-45AC-9DBA074F3852}"/>
                  </a:ext>
                </a:extLst>
              </p:cNvPr>
              <p:cNvSpPr txBox="1"/>
              <p:nvPr/>
            </p:nvSpPr>
            <p:spPr>
              <a:xfrm>
                <a:off x="7408185" y="871532"/>
                <a:ext cx="4224491" cy="103894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Fig2. A map plotting the log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. Different Evolution equations govern different regimes</a:t>
                </a:r>
              </a:p>
            </p:txBody>
          </p:sp>
        </mc:Choice>
        <mc:Fallback xmlns="">
          <p:sp>
            <p:nvSpPr>
              <p:cNvPr id="3" name="TextBox 5">
                <a:extLst>
                  <a:ext uri="{FF2B5EF4-FFF2-40B4-BE49-F238E27FC236}">
                    <a16:creationId xmlns:a16="http://schemas.microsoft.com/office/drawing/2014/main" id="{A467EF93-267C-BC0C-45AC-9DBA074F3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85" y="871532"/>
                <a:ext cx="4224491" cy="1038941"/>
              </a:xfrm>
              <a:prstGeom prst="rect">
                <a:avLst/>
              </a:prstGeom>
              <a:blipFill>
                <a:blip r:embed="rId3"/>
                <a:stretch>
                  <a:fillRect l="-1154" b="-882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id="{120008A3-5473-8B35-29B2-6D7D122EB7EB}"/>
              </a:ext>
            </a:extLst>
          </p:cNvPr>
          <p:cNvSpPr txBox="1"/>
          <p:nvPr/>
        </p:nvSpPr>
        <p:spPr>
          <a:xfrm>
            <a:off x="10236863" y="6098060"/>
            <a:ext cx="279161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(Acardi et al., 2012)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7FF9-EFF4-7D75-A0CF-63D22C8ED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388" y="246138"/>
            <a:ext cx="2969440" cy="1371600"/>
          </a:xfrm>
        </p:spPr>
        <p:txBody>
          <a:bodyPr/>
          <a:lstStyle/>
          <a:p>
            <a:pPr lvl="0"/>
            <a:r>
              <a:rPr lang="en-IE">
                <a:latin typeface="Amasis MT Pro Light" pitchFamily="18"/>
              </a:rPr>
              <a:t>Introduction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A991127-3293-D352-FF42-33130A16BEB8}"/>
              </a:ext>
            </a:extLst>
          </p:cNvPr>
          <p:cNvGrpSpPr/>
          <p:nvPr/>
        </p:nvGrpSpPr>
        <p:grpSpPr>
          <a:xfrm>
            <a:off x="642201" y="2158340"/>
            <a:ext cx="4467511" cy="646334"/>
            <a:chOff x="642201" y="2158340"/>
            <a:chExt cx="4467511" cy="646334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8B338C32-2CFD-FAEB-5403-89A0070ECAC9}"/>
                </a:ext>
              </a:extLst>
            </p:cNvPr>
            <p:cNvSpPr txBox="1"/>
            <p:nvPr/>
          </p:nvSpPr>
          <p:spPr>
            <a:xfrm>
              <a:off x="642201" y="2158340"/>
              <a:ext cx="1648114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Vector Mesons: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7">
                  <a:extLst>
                    <a:ext uri="{FF2B5EF4-FFF2-40B4-BE49-F238E27FC236}">
                      <a16:creationId xmlns:a16="http://schemas.microsoft.com/office/drawing/2014/main" id="{49A18217-9C1B-A831-B110-8649677D02BB}"/>
                    </a:ext>
                  </a:extLst>
                </p:cNvPr>
                <p:cNvSpPr txBox="1"/>
                <p:nvPr/>
              </p:nvSpPr>
              <p:spPr>
                <a:xfrm>
                  <a:off x="2272247" y="2158340"/>
                  <a:ext cx="2837465" cy="646334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Bound states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>
                          <a:latin typeface="Cambria Math" panose="02040503050406030204" pitchFamily="18" charset="0"/>
                        </a:rPr>
                        <m:t>q</m:t>
                      </m:r>
                      <m:acc>
                        <m:accPr>
                          <m:chr m:val="̅"/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a14:m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 with the quantum numbers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I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endPara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endParaRPr>
                </a:p>
              </p:txBody>
            </p:sp>
          </mc:Choice>
          <mc:Fallback xmlns="">
            <p:sp>
              <p:nvSpPr>
                <p:cNvPr id="5" name="TextBox 7">
                  <a:extLst>
                    <a:ext uri="{FF2B5EF4-FFF2-40B4-BE49-F238E27FC236}">
                      <a16:creationId xmlns:a16="http://schemas.microsoft.com/office/drawing/2014/main" id="{49A18217-9C1B-A831-B110-8649677D0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247" y="2158340"/>
                  <a:ext cx="2837465" cy="646334"/>
                </a:xfrm>
                <a:prstGeom prst="rect">
                  <a:avLst/>
                </a:prstGeom>
                <a:blipFill>
                  <a:blip r:embed="rId3"/>
                  <a:stretch>
                    <a:fillRect l="-1935" t="-4717" r="-215" b="-14151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E0CA4182-E019-86A5-5FF5-4DEDE0E3A4BE}"/>
              </a:ext>
            </a:extLst>
          </p:cNvPr>
          <p:cNvGrpSpPr/>
          <p:nvPr/>
        </p:nvGrpSpPr>
        <p:grpSpPr>
          <a:xfrm>
            <a:off x="652808" y="1433075"/>
            <a:ext cx="4609700" cy="646334"/>
            <a:chOff x="652808" y="1433075"/>
            <a:chExt cx="4609700" cy="646334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1F09FE40-0365-EE52-CA98-A4AEFCB1AB6E}"/>
                </a:ext>
              </a:extLst>
            </p:cNvPr>
            <p:cNvSpPr txBox="1"/>
            <p:nvPr/>
          </p:nvSpPr>
          <p:spPr>
            <a:xfrm>
              <a:off x="652808" y="1433075"/>
              <a:ext cx="1508284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Cross-section:</a:t>
              </a: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B91A55D3-683A-502B-0AD4-2CEF04063B0F}"/>
                </a:ext>
              </a:extLst>
            </p:cNvPr>
            <p:cNvSpPr txBox="1"/>
            <p:nvPr/>
          </p:nvSpPr>
          <p:spPr>
            <a:xfrm>
              <a:off x="2161092" y="1433075"/>
              <a:ext cx="3101416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Probability that a given process takes place</a:t>
              </a: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14A5FE61-F653-8324-563A-C73DFD4874C8}"/>
              </a:ext>
            </a:extLst>
          </p:cNvPr>
          <p:cNvGrpSpPr/>
          <p:nvPr/>
        </p:nvGrpSpPr>
        <p:grpSpPr>
          <a:xfrm>
            <a:off x="652808" y="2906182"/>
            <a:ext cx="5784512" cy="646334"/>
            <a:chOff x="652808" y="2906182"/>
            <a:chExt cx="5784512" cy="646334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2E6101F6-37BC-63BA-28BD-3BFBEF71A815}"/>
                </a:ext>
              </a:extLst>
            </p:cNvPr>
            <p:cNvSpPr txBox="1"/>
            <p:nvPr/>
          </p:nvSpPr>
          <p:spPr>
            <a:xfrm>
              <a:off x="652808" y="2906182"/>
              <a:ext cx="2894030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Central Exclusive Production: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2">
                  <a:extLst>
                    <a:ext uri="{FF2B5EF4-FFF2-40B4-BE49-F238E27FC236}">
                      <a16:creationId xmlns:a16="http://schemas.microsoft.com/office/drawing/2014/main" id="{A3E9976E-4A50-1439-B816-073C20F20594}"/>
                    </a:ext>
                  </a:extLst>
                </p:cNvPr>
                <p:cNvSpPr txBox="1"/>
                <p:nvPr/>
              </p:nvSpPr>
              <p:spPr>
                <a:xfrm>
                  <a:off x="2479633" y="2906182"/>
                  <a:ext cx="3957687" cy="646334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Class of reactions </a:t>
                  </a:r>
                  <a14:m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endParaRPr>
                </a:p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A &amp; B remain intact. X is fully measured</a:t>
                  </a:r>
                </a:p>
              </p:txBody>
            </p:sp>
          </mc:Choice>
          <mc:Fallback xmlns="">
            <p:sp>
              <p:nvSpPr>
                <p:cNvPr id="11" name="TextBox 12">
                  <a:extLst>
                    <a:ext uri="{FF2B5EF4-FFF2-40B4-BE49-F238E27FC236}">
                      <a16:creationId xmlns:a16="http://schemas.microsoft.com/office/drawing/2014/main" id="{A3E9976E-4A50-1439-B816-073C20F20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633" y="2906182"/>
                  <a:ext cx="3957687" cy="646334"/>
                </a:xfrm>
                <a:prstGeom prst="rect">
                  <a:avLst/>
                </a:prstGeom>
                <a:blipFill>
                  <a:blip r:embed="rId4"/>
                  <a:stretch>
                    <a:fillRect l="-1387" t="-5660" b="-14151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1CC68CFF-B822-0508-E280-42EE005A0770}"/>
                  </a:ext>
                </a:extLst>
              </p:cNvPr>
              <p:cNvSpPr txBox="1"/>
              <p:nvPr/>
            </p:nvSpPr>
            <p:spPr>
              <a:xfrm>
                <a:off x="6812225" y="3144749"/>
                <a:ext cx="4504608" cy="64633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Fig3. CEP of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E" i="0">
                            <a:latin typeface="Cambria Math" panose="02040503050406030204" pitchFamily="18" charset="0"/>
                          </a:rPr>
                          <m:t>Ψ</m:t>
                        </m:r>
                      </m:den>
                    </m:f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 meson in an ion-ion collision. Phys. Rev. C97 (2018) 024901</a:t>
                </a: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1CC68CFF-B822-0508-E280-42EE005A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5" y="3144749"/>
                <a:ext cx="4504608" cy="646334"/>
              </a:xfrm>
              <a:prstGeom prst="rect">
                <a:avLst/>
              </a:prstGeom>
              <a:blipFill>
                <a:blip r:embed="rId5"/>
                <a:stretch>
                  <a:fillRect l="-1083" t="-66038" b="-5943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0">
            <a:extLst>
              <a:ext uri="{FF2B5EF4-FFF2-40B4-BE49-F238E27FC236}">
                <a16:creationId xmlns:a16="http://schemas.microsoft.com/office/drawing/2014/main" id="{40B421E1-C7D9-852D-9F80-A39681EA0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487" y="678731"/>
            <a:ext cx="3795765" cy="2382624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grpSp>
        <p:nvGrpSpPr>
          <p:cNvPr id="14" name="Group 21">
            <a:extLst>
              <a:ext uri="{FF2B5EF4-FFF2-40B4-BE49-F238E27FC236}">
                <a16:creationId xmlns:a16="http://schemas.microsoft.com/office/drawing/2014/main" id="{0A13AC92-E900-0CDE-67C0-B354E3C49949}"/>
              </a:ext>
            </a:extLst>
          </p:cNvPr>
          <p:cNvGrpSpPr/>
          <p:nvPr/>
        </p:nvGrpSpPr>
        <p:grpSpPr>
          <a:xfrm>
            <a:off x="652808" y="5394082"/>
            <a:ext cx="5657081" cy="378963"/>
            <a:chOff x="652808" y="5394082"/>
            <a:chExt cx="5657081" cy="378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2">
                  <a:extLst>
                    <a:ext uri="{FF2B5EF4-FFF2-40B4-BE49-F238E27FC236}">
                      <a16:creationId xmlns:a16="http://schemas.microsoft.com/office/drawing/2014/main" id="{A04372B8-180D-0857-BD8D-BBC5926CFA86}"/>
                    </a:ext>
                  </a:extLst>
                </p:cNvPr>
                <p:cNvSpPr txBox="1"/>
                <p:nvPr/>
              </p:nvSpPr>
              <p:spPr>
                <a:xfrm>
                  <a:off x="652808" y="5394082"/>
                  <a:ext cx="3182377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Pseudorapidity (</a:t>
                  </a:r>
                  <a14:m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) :</a:t>
                  </a:r>
                </a:p>
              </p:txBody>
            </p:sp>
          </mc:Choice>
          <mc:Fallback xmlns="">
            <p:sp>
              <p:nvSpPr>
                <p:cNvPr id="15" name="TextBox 22">
                  <a:extLst>
                    <a:ext uri="{FF2B5EF4-FFF2-40B4-BE49-F238E27FC236}">
                      <a16:creationId xmlns:a16="http://schemas.microsoft.com/office/drawing/2014/main" id="{A04372B8-180D-0857-BD8D-BBC5926CF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8" y="5394082"/>
                  <a:ext cx="3182377" cy="369335"/>
                </a:xfrm>
                <a:prstGeom prst="rect">
                  <a:avLst/>
                </a:prstGeom>
                <a:blipFill>
                  <a:blip r:embed="rId7"/>
                  <a:stretch>
                    <a:fillRect l="-1533" t="-10000" b="-26667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A3457F30-BA50-B937-BBB2-63F9F2CDD61D}"/>
                </a:ext>
              </a:extLst>
            </p:cNvPr>
            <p:cNvSpPr txBox="1"/>
            <p:nvPr/>
          </p:nvSpPr>
          <p:spPr>
            <a:xfrm>
              <a:off x="2607054" y="5403710"/>
              <a:ext cx="3702835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Rapidity but easier to measure</a:t>
              </a:r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7292D0FC-4DE1-2A34-39CF-C954879D62B5}"/>
              </a:ext>
            </a:extLst>
          </p:cNvPr>
          <p:cNvGrpSpPr/>
          <p:nvPr/>
        </p:nvGrpSpPr>
        <p:grpSpPr>
          <a:xfrm>
            <a:off x="652808" y="4601974"/>
            <a:ext cx="4051166" cy="646334"/>
            <a:chOff x="652808" y="4601974"/>
            <a:chExt cx="4051166" cy="646334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0B02A14F-C682-78C8-5EE0-0A284DFDAA5E}"/>
                </a:ext>
              </a:extLst>
            </p:cNvPr>
            <p:cNvSpPr txBox="1"/>
            <p:nvPr/>
          </p:nvSpPr>
          <p:spPr>
            <a:xfrm>
              <a:off x="652808" y="4673041"/>
              <a:ext cx="227897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Rapidity (y) :</a:t>
              </a: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20336E00-FD2A-8432-4200-6C9D28DFBC42}"/>
                </a:ext>
              </a:extLst>
            </p:cNvPr>
            <p:cNvSpPr txBox="1"/>
            <p:nvPr/>
          </p:nvSpPr>
          <p:spPr>
            <a:xfrm>
              <a:off x="2052288" y="4601974"/>
              <a:ext cx="2651686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Measure of particle angle with respect to beam axis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8">
                <a:extLst>
                  <a:ext uri="{FF2B5EF4-FFF2-40B4-BE49-F238E27FC236}">
                    <a16:creationId xmlns:a16="http://schemas.microsoft.com/office/drawing/2014/main" id="{31AFB810-16A0-5297-52D7-7756C439BBC5}"/>
                  </a:ext>
                </a:extLst>
              </p:cNvPr>
              <p:cNvSpPr txBox="1"/>
              <p:nvPr/>
            </p:nvSpPr>
            <p:spPr>
              <a:xfrm>
                <a:off x="4835575" y="4736372"/>
                <a:ext cx="1535378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 for UR</a:t>
                </a:r>
              </a:p>
            </p:txBody>
          </p:sp>
        </mc:Choice>
        <mc:Fallback xmlns="">
          <p:sp>
            <p:nvSpPr>
              <p:cNvPr id="20" name="TextBox 28">
                <a:extLst>
                  <a:ext uri="{FF2B5EF4-FFF2-40B4-BE49-F238E27FC236}">
                    <a16:creationId xmlns:a16="http://schemas.microsoft.com/office/drawing/2014/main" id="{31AFB810-16A0-5297-52D7-7756C439B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575" y="4736372"/>
                <a:ext cx="1535378" cy="369335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0">
            <a:extLst>
              <a:ext uri="{FF2B5EF4-FFF2-40B4-BE49-F238E27FC236}">
                <a16:creationId xmlns:a16="http://schemas.microsoft.com/office/drawing/2014/main" id="{05B9BBF6-B57C-4E7F-651D-9CB5FA19F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9741" y="3934672"/>
            <a:ext cx="2625708" cy="2186056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22" name="TextBox 32">
            <a:extLst>
              <a:ext uri="{FF2B5EF4-FFF2-40B4-BE49-F238E27FC236}">
                <a16:creationId xmlns:a16="http://schemas.microsoft.com/office/drawing/2014/main" id="{BB182A02-EF37-0E8A-FFD3-D20631EAC794}"/>
              </a:ext>
            </a:extLst>
          </p:cNvPr>
          <p:cNvSpPr txBox="1"/>
          <p:nvPr/>
        </p:nvSpPr>
        <p:spPr>
          <a:xfrm>
            <a:off x="6959169" y="6167216"/>
            <a:ext cx="274101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Fig4. Pseudorapidity range</a:t>
            </a:r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9FE8FE6B-2CF8-E446-F8FE-9EA60275B53A}"/>
              </a:ext>
            </a:extLst>
          </p:cNvPr>
          <p:cNvSpPr txBox="1"/>
          <p:nvPr/>
        </p:nvSpPr>
        <p:spPr>
          <a:xfrm>
            <a:off x="10267660" y="6098097"/>
            <a:ext cx="209833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(Albrow et al, 2010)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A78986FD-6C86-CE7C-5CDE-A07A1EC7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08" y="759893"/>
            <a:ext cx="8504331" cy="5338221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2EF24ED9-2C0B-00BD-22F0-6C818FAE13C7}"/>
              </a:ext>
            </a:extLst>
          </p:cNvPr>
          <p:cNvSpPr txBox="1"/>
          <p:nvPr/>
        </p:nvSpPr>
        <p:spPr>
          <a:xfrm>
            <a:off x="9660005" y="759893"/>
            <a:ext cx="20857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Fig5. The particular process(es) we’re interested in.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3">
            <a:extLst>
              <a:ext uri="{FF2B5EF4-FFF2-40B4-BE49-F238E27FC236}">
                <a16:creationId xmlns:a16="http://schemas.microsoft.com/office/drawing/2014/main" id="{426D9B82-37F8-C8DF-D828-493F024E051B}"/>
              </a:ext>
            </a:extLst>
          </p:cNvPr>
          <p:cNvSpPr/>
          <p:nvPr/>
        </p:nvSpPr>
        <p:spPr>
          <a:xfrm>
            <a:off x="3938211" y="1903058"/>
            <a:ext cx="1699019" cy="66193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AB7AC7-D877-7460-B66A-D9F531617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242032"/>
            <a:ext cx="10058400" cy="1371600"/>
          </a:xfrm>
        </p:spPr>
        <p:txBody>
          <a:bodyPr anchorCtr="1"/>
          <a:lstStyle/>
          <a:p>
            <a:pPr lvl="0" algn="ctr"/>
            <a:r>
              <a:rPr lang="en-US">
                <a:latin typeface="Amasis MT Pro Light" pitchFamily="18"/>
              </a:rPr>
              <a:t>Overview of Project Goals</a:t>
            </a:r>
          </a:p>
        </p:txBody>
      </p:sp>
      <p:sp>
        <p:nvSpPr>
          <p:cNvPr id="4" name="Explosion: 8 Points 25">
            <a:extLst>
              <a:ext uri="{FF2B5EF4-FFF2-40B4-BE49-F238E27FC236}">
                <a16:creationId xmlns:a16="http://schemas.microsoft.com/office/drawing/2014/main" id="{2FBF6CAF-D51A-042A-BB8A-D6CA803E0A67}"/>
              </a:ext>
            </a:extLst>
          </p:cNvPr>
          <p:cNvSpPr/>
          <p:nvPr/>
        </p:nvSpPr>
        <p:spPr>
          <a:xfrm>
            <a:off x="4972461" y="5336584"/>
            <a:ext cx="2413193" cy="13146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val 5800"/>
              <a:gd name="f9" fmla="val 14522"/>
              <a:gd name="f10" fmla="val 14155"/>
              <a:gd name="f11" fmla="val 5325"/>
              <a:gd name="f12" fmla="val 18380"/>
              <a:gd name="f13" fmla="val 4457"/>
              <a:gd name="f14" fmla="val 16702"/>
              <a:gd name="f15" fmla="val 7315"/>
              <a:gd name="f16" fmla="val 21097"/>
              <a:gd name="f17" fmla="val 8137"/>
              <a:gd name="f18" fmla="val 17607"/>
              <a:gd name="f19" fmla="val 10475"/>
              <a:gd name="f20" fmla="val 13290"/>
              <a:gd name="f21" fmla="val 16837"/>
              <a:gd name="f22" fmla="val 12942"/>
              <a:gd name="f23" fmla="val 18145"/>
              <a:gd name="f24" fmla="val 18095"/>
              <a:gd name="f25" fmla="val 14020"/>
              <a:gd name="f26" fmla="val 14457"/>
              <a:gd name="f27" fmla="val 13247"/>
              <a:gd name="f28" fmla="val 19737"/>
              <a:gd name="f29" fmla="val 10532"/>
              <a:gd name="f30" fmla="val 14935"/>
              <a:gd name="f31" fmla="val 8485"/>
              <a:gd name="f32" fmla="val 7715"/>
              <a:gd name="f33" fmla="val 15627"/>
              <a:gd name="f34" fmla="val 4762"/>
              <a:gd name="f35" fmla="val 17617"/>
              <a:gd name="f36" fmla="val 5667"/>
              <a:gd name="f37" fmla="val 13937"/>
              <a:gd name="f38" fmla="val 135"/>
              <a:gd name="f39" fmla="val 14587"/>
              <a:gd name="f40" fmla="val 3722"/>
              <a:gd name="f41" fmla="val 11775"/>
              <a:gd name="f42" fmla="val 8615"/>
              <a:gd name="f43" fmla="val 4627"/>
              <a:gd name="f44" fmla="val 7617"/>
              <a:gd name="f45" fmla="val 370"/>
              <a:gd name="f46" fmla="val 2295"/>
              <a:gd name="f47" fmla="val 7312"/>
              <a:gd name="f48" fmla="val 6320"/>
              <a:gd name="f49" fmla="val 8352"/>
              <a:gd name="f50" fmla="+- 0 0 -360"/>
              <a:gd name="f51" fmla="+- 0 0 -270"/>
              <a:gd name="f52" fmla="+- 0 0 -180"/>
              <a:gd name="f53" fmla="+- 0 0 -90"/>
              <a:gd name="f54" fmla="*/ f3 1 21600"/>
              <a:gd name="f55" fmla="*/ f4 1 21600"/>
              <a:gd name="f56" fmla="val f5"/>
              <a:gd name="f57" fmla="val f6"/>
              <a:gd name="f58" fmla="*/ f50 f0 1"/>
              <a:gd name="f59" fmla="*/ f51 f0 1"/>
              <a:gd name="f60" fmla="*/ f52 f0 1"/>
              <a:gd name="f61" fmla="*/ f53 f0 1"/>
              <a:gd name="f62" fmla="+- f57 0 f56"/>
              <a:gd name="f63" fmla="*/ f58 1 f2"/>
              <a:gd name="f64" fmla="*/ f59 1 f2"/>
              <a:gd name="f65" fmla="*/ f60 1 f2"/>
              <a:gd name="f66" fmla="*/ f61 1 f2"/>
              <a:gd name="f67" fmla="*/ f62 1 21600"/>
              <a:gd name="f68" fmla="*/ f62 4627 1"/>
              <a:gd name="f69" fmla="*/ f62 8485 1"/>
              <a:gd name="f70" fmla="*/ f62 16702 1"/>
              <a:gd name="f71" fmla="*/ f62 14522 1"/>
              <a:gd name="f72" fmla="*/ f62 6320 1"/>
              <a:gd name="f73" fmla="*/ f62 8615 1"/>
              <a:gd name="f74" fmla="*/ f62 13937 1"/>
              <a:gd name="f75" fmla="*/ f62 13290 1"/>
              <a:gd name="f76" fmla="+- f63 0 f1"/>
              <a:gd name="f77" fmla="+- f64 0 f1"/>
              <a:gd name="f78" fmla="+- f65 0 f1"/>
              <a:gd name="f79" fmla="+- f66 0 f1"/>
              <a:gd name="f80" fmla="*/ f68 1 21600"/>
              <a:gd name="f81" fmla="*/ f69 1 21600"/>
              <a:gd name="f82" fmla="*/ f70 1 21600"/>
              <a:gd name="f83" fmla="*/ f71 1 21600"/>
              <a:gd name="f84" fmla="*/ f72 1 21600"/>
              <a:gd name="f85" fmla="*/ f73 1 21600"/>
              <a:gd name="f86" fmla="*/ f74 1 21600"/>
              <a:gd name="f87" fmla="*/ f75 1 21600"/>
              <a:gd name="f88" fmla="*/ f56 1 f67"/>
              <a:gd name="f89" fmla="*/ f57 1 f67"/>
              <a:gd name="f90" fmla="*/ f83 1 f67"/>
              <a:gd name="f91" fmla="*/ f85 1 f67"/>
              <a:gd name="f92" fmla="*/ f81 1 f67"/>
              <a:gd name="f93" fmla="*/ f87 1 f67"/>
              <a:gd name="f94" fmla="*/ f80 1 f67"/>
              <a:gd name="f95" fmla="*/ f82 1 f67"/>
              <a:gd name="f96" fmla="*/ f84 1 f67"/>
              <a:gd name="f97" fmla="*/ f86 1 f67"/>
              <a:gd name="f98" fmla="*/ f88 f55 1"/>
              <a:gd name="f99" fmla="*/ f88 f54 1"/>
              <a:gd name="f100" fmla="*/ f89 f55 1"/>
              <a:gd name="f101" fmla="*/ f89 f54 1"/>
              <a:gd name="f102" fmla="*/ f94 f54 1"/>
              <a:gd name="f103" fmla="*/ f95 f54 1"/>
              <a:gd name="f104" fmla="*/ f97 f55 1"/>
              <a:gd name="f105" fmla="*/ f96 f55 1"/>
              <a:gd name="f106" fmla="*/ f90 f54 1"/>
              <a:gd name="f107" fmla="*/ f91 f55 1"/>
              <a:gd name="f108" fmla="*/ f92 f54 1"/>
              <a:gd name="f109" fmla="*/ f93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106" y="f98"/>
              </a:cxn>
              <a:cxn ang="f77">
                <a:pos x="f99" y="f107"/>
              </a:cxn>
              <a:cxn ang="f78">
                <a:pos x="f108" y="f100"/>
              </a:cxn>
              <a:cxn ang="f79">
                <a:pos x="f101" y="f109"/>
              </a:cxn>
            </a:cxnLst>
            <a:rect l="f102" t="f105" r="f103" b="f104"/>
            <a:pathLst>
              <a:path w="21600" h="21600">
                <a:moveTo>
                  <a:pt x="f7" y="f8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6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6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5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46"/>
                </a:lnTo>
                <a:close/>
              </a:path>
            </a:pathLst>
          </a:custGeom>
          <a:solidFill>
            <a:srgbClr val="4472C4"/>
          </a:solidFill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Explosion: 8 Points 26">
            <a:extLst>
              <a:ext uri="{FF2B5EF4-FFF2-40B4-BE49-F238E27FC236}">
                <a16:creationId xmlns:a16="http://schemas.microsoft.com/office/drawing/2014/main" id="{F6469359-2DDC-9FD9-0431-7D7557EC7E05}"/>
              </a:ext>
            </a:extLst>
          </p:cNvPr>
          <p:cNvSpPr/>
          <p:nvPr/>
        </p:nvSpPr>
        <p:spPr>
          <a:xfrm>
            <a:off x="848078" y="1085036"/>
            <a:ext cx="2689003" cy="15459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val 5800"/>
              <a:gd name="f9" fmla="val 14522"/>
              <a:gd name="f10" fmla="val 14155"/>
              <a:gd name="f11" fmla="val 5325"/>
              <a:gd name="f12" fmla="val 18380"/>
              <a:gd name="f13" fmla="val 4457"/>
              <a:gd name="f14" fmla="val 16702"/>
              <a:gd name="f15" fmla="val 7315"/>
              <a:gd name="f16" fmla="val 21097"/>
              <a:gd name="f17" fmla="val 8137"/>
              <a:gd name="f18" fmla="val 17607"/>
              <a:gd name="f19" fmla="val 10475"/>
              <a:gd name="f20" fmla="val 13290"/>
              <a:gd name="f21" fmla="val 16837"/>
              <a:gd name="f22" fmla="val 12942"/>
              <a:gd name="f23" fmla="val 18145"/>
              <a:gd name="f24" fmla="val 18095"/>
              <a:gd name="f25" fmla="val 14020"/>
              <a:gd name="f26" fmla="val 14457"/>
              <a:gd name="f27" fmla="val 13247"/>
              <a:gd name="f28" fmla="val 19737"/>
              <a:gd name="f29" fmla="val 10532"/>
              <a:gd name="f30" fmla="val 14935"/>
              <a:gd name="f31" fmla="val 8485"/>
              <a:gd name="f32" fmla="val 7715"/>
              <a:gd name="f33" fmla="val 15627"/>
              <a:gd name="f34" fmla="val 4762"/>
              <a:gd name="f35" fmla="val 17617"/>
              <a:gd name="f36" fmla="val 5667"/>
              <a:gd name="f37" fmla="val 13937"/>
              <a:gd name="f38" fmla="val 135"/>
              <a:gd name="f39" fmla="val 14587"/>
              <a:gd name="f40" fmla="val 3722"/>
              <a:gd name="f41" fmla="val 11775"/>
              <a:gd name="f42" fmla="val 8615"/>
              <a:gd name="f43" fmla="val 4627"/>
              <a:gd name="f44" fmla="val 7617"/>
              <a:gd name="f45" fmla="val 370"/>
              <a:gd name="f46" fmla="val 2295"/>
              <a:gd name="f47" fmla="val 7312"/>
              <a:gd name="f48" fmla="val 6320"/>
              <a:gd name="f49" fmla="val 8352"/>
              <a:gd name="f50" fmla="+- 0 0 -360"/>
              <a:gd name="f51" fmla="+- 0 0 -270"/>
              <a:gd name="f52" fmla="+- 0 0 -180"/>
              <a:gd name="f53" fmla="+- 0 0 -90"/>
              <a:gd name="f54" fmla="*/ f3 1 21600"/>
              <a:gd name="f55" fmla="*/ f4 1 21600"/>
              <a:gd name="f56" fmla="val f5"/>
              <a:gd name="f57" fmla="val f6"/>
              <a:gd name="f58" fmla="*/ f50 f0 1"/>
              <a:gd name="f59" fmla="*/ f51 f0 1"/>
              <a:gd name="f60" fmla="*/ f52 f0 1"/>
              <a:gd name="f61" fmla="*/ f53 f0 1"/>
              <a:gd name="f62" fmla="+- f57 0 f56"/>
              <a:gd name="f63" fmla="*/ f58 1 f2"/>
              <a:gd name="f64" fmla="*/ f59 1 f2"/>
              <a:gd name="f65" fmla="*/ f60 1 f2"/>
              <a:gd name="f66" fmla="*/ f61 1 f2"/>
              <a:gd name="f67" fmla="*/ f62 1 21600"/>
              <a:gd name="f68" fmla="*/ f62 4627 1"/>
              <a:gd name="f69" fmla="*/ f62 8485 1"/>
              <a:gd name="f70" fmla="*/ f62 16702 1"/>
              <a:gd name="f71" fmla="*/ f62 14522 1"/>
              <a:gd name="f72" fmla="*/ f62 6320 1"/>
              <a:gd name="f73" fmla="*/ f62 8615 1"/>
              <a:gd name="f74" fmla="*/ f62 13937 1"/>
              <a:gd name="f75" fmla="*/ f62 13290 1"/>
              <a:gd name="f76" fmla="+- f63 0 f1"/>
              <a:gd name="f77" fmla="+- f64 0 f1"/>
              <a:gd name="f78" fmla="+- f65 0 f1"/>
              <a:gd name="f79" fmla="+- f66 0 f1"/>
              <a:gd name="f80" fmla="*/ f68 1 21600"/>
              <a:gd name="f81" fmla="*/ f69 1 21600"/>
              <a:gd name="f82" fmla="*/ f70 1 21600"/>
              <a:gd name="f83" fmla="*/ f71 1 21600"/>
              <a:gd name="f84" fmla="*/ f72 1 21600"/>
              <a:gd name="f85" fmla="*/ f73 1 21600"/>
              <a:gd name="f86" fmla="*/ f74 1 21600"/>
              <a:gd name="f87" fmla="*/ f75 1 21600"/>
              <a:gd name="f88" fmla="*/ f56 1 f67"/>
              <a:gd name="f89" fmla="*/ f57 1 f67"/>
              <a:gd name="f90" fmla="*/ f83 1 f67"/>
              <a:gd name="f91" fmla="*/ f85 1 f67"/>
              <a:gd name="f92" fmla="*/ f81 1 f67"/>
              <a:gd name="f93" fmla="*/ f87 1 f67"/>
              <a:gd name="f94" fmla="*/ f80 1 f67"/>
              <a:gd name="f95" fmla="*/ f82 1 f67"/>
              <a:gd name="f96" fmla="*/ f84 1 f67"/>
              <a:gd name="f97" fmla="*/ f86 1 f67"/>
              <a:gd name="f98" fmla="*/ f88 f55 1"/>
              <a:gd name="f99" fmla="*/ f88 f54 1"/>
              <a:gd name="f100" fmla="*/ f89 f55 1"/>
              <a:gd name="f101" fmla="*/ f89 f54 1"/>
              <a:gd name="f102" fmla="*/ f94 f54 1"/>
              <a:gd name="f103" fmla="*/ f95 f54 1"/>
              <a:gd name="f104" fmla="*/ f97 f55 1"/>
              <a:gd name="f105" fmla="*/ f96 f55 1"/>
              <a:gd name="f106" fmla="*/ f90 f54 1"/>
              <a:gd name="f107" fmla="*/ f91 f55 1"/>
              <a:gd name="f108" fmla="*/ f92 f54 1"/>
              <a:gd name="f109" fmla="*/ f93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106" y="f98"/>
              </a:cxn>
              <a:cxn ang="f77">
                <a:pos x="f99" y="f107"/>
              </a:cxn>
              <a:cxn ang="f78">
                <a:pos x="f108" y="f100"/>
              </a:cxn>
              <a:cxn ang="f79">
                <a:pos x="f101" y="f109"/>
              </a:cxn>
            </a:cxnLst>
            <a:rect l="f102" t="f105" r="f103" b="f104"/>
            <a:pathLst>
              <a:path w="21600" h="21600">
                <a:moveTo>
                  <a:pt x="f7" y="f8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6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6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5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46"/>
                </a:lnTo>
                <a:close/>
              </a:path>
            </a:pathLst>
          </a:custGeom>
          <a:solidFill>
            <a:srgbClr val="4472C4"/>
          </a:solidFill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3A6218F2-6689-42E6-D386-1301AA0C1833}"/>
              </a:ext>
            </a:extLst>
          </p:cNvPr>
          <p:cNvSpPr/>
          <p:nvPr/>
        </p:nvSpPr>
        <p:spPr>
          <a:xfrm>
            <a:off x="7757632" y="5314968"/>
            <a:ext cx="1699019" cy="66193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31B714B-4045-BD20-F431-B4D00476C646}"/>
              </a:ext>
            </a:extLst>
          </p:cNvPr>
          <p:cNvSpPr txBox="1"/>
          <p:nvPr/>
        </p:nvSpPr>
        <p:spPr>
          <a:xfrm>
            <a:off x="3938211" y="1942478"/>
            <a:ext cx="20685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0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Equivalent photon spectrum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339CE-60C6-0B02-1166-190F183ADF7A}"/>
              </a:ext>
            </a:extLst>
          </p:cNvPr>
          <p:cNvSpPr txBox="1"/>
          <p:nvPr/>
        </p:nvSpPr>
        <p:spPr>
          <a:xfrm>
            <a:off x="7826943" y="5353555"/>
            <a:ext cx="20685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0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Photoproduction cross-section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C6AC5BF-1DC7-C605-81E5-00300C764606}"/>
              </a:ext>
            </a:extLst>
          </p:cNvPr>
          <p:cNvSpPr txBox="1"/>
          <p:nvPr/>
        </p:nvSpPr>
        <p:spPr>
          <a:xfrm>
            <a:off x="1311715" y="1568488"/>
            <a:ext cx="206850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Weizsacker-Williams Approximation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600" b="0" i="0" u="none" strike="noStrike" kern="1200" cap="none" spc="0" baseline="0">
              <a:solidFill>
                <a:srgbClr val="000000"/>
              </a:solidFill>
              <a:uFillTx/>
              <a:latin typeface="Amasis MT Pro Light" pitchFamily="18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0DED610-54CC-DCA0-1286-CB8628E99F3D}"/>
              </a:ext>
            </a:extLst>
          </p:cNvPr>
          <p:cNvSpPr/>
          <p:nvPr/>
        </p:nvSpPr>
        <p:spPr>
          <a:xfrm>
            <a:off x="1138281" y="3463573"/>
            <a:ext cx="9915424" cy="1078150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83B5D15-BF30-7F30-1B73-C8FAD4038DC7}"/>
              </a:ext>
            </a:extLst>
          </p:cNvPr>
          <p:cNvSpPr txBox="1"/>
          <p:nvPr/>
        </p:nvSpPr>
        <p:spPr>
          <a:xfrm>
            <a:off x="5536545" y="5684523"/>
            <a:ext cx="20685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Color-dipole formalism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4C7721F-BB58-0607-B982-7ED77E77A26E}"/>
              </a:ext>
            </a:extLst>
          </p:cNvPr>
          <p:cNvSpPr/>
          <p:nvPr/>
        </p:nvSpPr>
        <p:spPr>
          <a:xfrm>
            <a:off x="1227737" y="3544333"/>
            <a:ext cx="9736512" cy="909754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E82DFC-F511-2F78-2DBD-2DDFDEC4CDB7}"/>
                  </a:ext>
                </a:extLst>
              </p:cNvPr>
              <p:cNvSpPr txBox="1"/>
              <p:nvPr/>
            </p:nvSpPr>
            <p:spPr>
              <a:xfrm>
                <a:off x="575413" y="3648428"/>
                <a:ext cx="10998951" cy="62984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1">
                          <a:latin typeface="Cambria Math" panose="02040503050406030204" pitchFamily="18" charset="0"/>
                        </a:rPr>
                        <m:t>𝛔</m:t>
                      </m:r>
                      <m:d>
                        <m:d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E" b="0" i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𝛚</m:t>
                      </m:r>
                      <m:f>
                        <m:f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𝐡𝟏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</m:d>
                        </m:num>
                        <m:den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𝛚</m:t>
                          </m:r>
                        </m:den>
                      </m:f>
                      <m:sSub>
                        <m:sSub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𝛄</m:t>
                          </m:r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𝛄</m:t>
                              </m:r>
                              <m:sSub>
                                <m:sSubPr>
                                  <m:ctrlPr>
                                    <a:rPr lang="en-IE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E" b="0" i="0">
                          <a:latin typeface="Cambria Math" panose="02040503050406030204" pitchFamily="18" charset="0"/>
                        </a:rPr>
                        <m:t>+∫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𝛚</m:t>
                      </m:r>
                      <m:f>
                        <m:f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𝐡𝟐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</m:d>
                        </m:num>
                        <m:den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𝛚</m:t>
                          </m:r>
                        </m:den>
                      </m:f>
                      <m:sSub>
                        <m:sSub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𝛄</m:t>
                          </m:r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𝛄</m:t>
                              </m:r>
                              <m:sSub>
                                <m:sSubPr>
                                  <m:ctrlPr>
                                    <a:rPr lang="en-IE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E" sz="1800" b="1" i="0" u="none" strike="noStrike" kern="1200" cap="none" spc="0" baseline="0">
                  <a:solidFill>
                    <a:srgbClr val="C00000"/>
                  </a:solidFill>
                  <a:uFillTx/>
                  <a:latin typeface="Amasis MT Pro Light" pitchFamily="18"/>
                </a:endParaRPr>
              </a:p>
            </p:txBody>
          </p:sp>
        </mc:Choice>
        <mc:Fallback xmlns="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E82DFC-F511-2F78-2DBD-2DDFDEC4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3" y="3648428"/>
                <a:ext cx="10998951" cy="629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7">
            <a:extLst>
              <a:ext uri="{FF2B5EF4-FFF2-40B4-BE49-F238E27FC236}">
                <a16:creationId xmlns:a16="http://schemas.microsoft.com/office/drawing/2014/main" id="{CA2983FD-AC9C-73C9-D1C3-DB68E8FF78F6}"/>
              </a:ext>
            </a:extLst>
          </p:cNvPr>
          <p:cNvSpPr/>
          <p:nvPr/>
        </p:nvSpPr>
        <p:spPr>
          <a:xfrm>
            <a:off x="4788813" y="3507528"/>
            <a:ext cx="970342" cy="61861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28A727"/>
              </a:solidFill>
              <a:uFillTx/>
              <a:latin typeface="Calibri"/>
            </a:endParaRP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CD207CF5-D2E6-2E3D-8552-3C8D03A33FBE}"/>
              </a:ext>
            </a:extLst>
          </p:cNvPr>
          <p:cNvSpPr/>
          <p:nvPr/>
        </p:nvSpPr>
        <p:spPr>
          <a:xfrm>
            <a:off x="8994742" y="3734199"/>
            <a:ext cx="1120222" cy="61861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289327"/>
              </a:solidFill>
              <a:uFillTx/>
              <a:latin typeface="Calibri"/>
            </a:endParaRPr>
          </a:p>
        </p:txBody>
      </p: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8C811B60-D4AD-1491-F8EF-BDABC58D646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4854805" y="2601797"/>
            <a:ext cx="419179" cy="905731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22">
            <a:extLst>
              <a:ext uri="{FF2B5EF4-FFF2-40B4-BE49-F238E27FC236}">
                <a16:creationId xmlns:a16="http://schemas.microsoft.com/office/drawing/2014/main" id="{C69696BE-AFFD-F395-D90F-007A0609319B}"/>
              </a:ext>
            </a:extLst>
          </p:cNvPr>
          <p:cNvCxnSpPr>
            <a:stCxn id="15" idx="2"/>
          </p:cNvCxnSpPr>
          <p:nvPr/>
        </p:nvCxnSpPr>
        <p:spPr>
          <a:xfrm flipH="1">
            <a:off x="8861194" y="4352827"/>
            <a:ext cx="693655" cy="926187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5970552-C700-F908-ED74-DD3925204154}"/>
              </a:ext>
            </a:extLst>
          </p:cNvPr>
          <p:cNvCxnSpPr>
            <a:endCxn id="5" idx="7"/>
          </p:cNvCxnSpPr>
          <p:nvPr/>
        </p:nvCxnSpPr>
        <p:spPr>
          <a:xfrm flipH="1" flipV="1">
            <a:off x="3537072" y="2036249"/>
            <a:ext cx="401139" cy="235477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19" name="Straight Arrow Connector 29">
            <a:extLst>
              <a:ext uri="{FF2B5EF4-FFF2-40B4-BE49-F238E27FC236}">
                <a16:creationId xmlns:a16="http://schemas.microsoft.com/office/drawing/2014/main" id="{AC0E48DC-D8A7-D205-79B1-FB0B22BC2A85}"/>
              </a:ext>
            </a:extLst>
          </p:cNvPr>
          <p:cNvCxnSpPr>
            <a:endCxn id="11" idx="0"/>
          </p:cNvCxnSpPr>
          <p:nvPr/>
        </p:nvCxnSpPr>
        <p:spPr>
          <a:xfrm flipH="1">
            <a:off x="6570796" y="5645935"/>
            <a:ext cx="1197470" cy="38588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B74983E6-DA74-8D30-0EB7-0E78343BD263}"/>
              </a:ext>
            </a:extLst>
          </p:cNvPr>
          <p:cNvSpPr txBox="1"/>
          <p:nvPr/>
        </p:nvSpPr>
        <p:spPr>
          <a:xfrm>
            <a:off x="10004541" y="6115406"/>
            <a:ext cx="209833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(Goncalves et al, 2017)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F36F5C60-05BD-E416-6CB4-ED3E80A1F40D}"/>
              </a:ext>
            </a:extLst>
          </p:cNvPr>
          <p:cNvSpPr/>
          <p:nvPr/>
        </p:nvSpPr>
        <p:spPr>
          <a:xfrm>
            <a:off x="487302" y="4430597"/>
            <a:ext cx="5448772" cy="817482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CC49F43-3B70-A006-2B8E-448E41658EFF}"/>
              </a:ext>
            </a:extLst>
          </p:cNvPr>
          <p:cNvSpPr/>
          <p:nvPr/>
        </p:nvSpPr>
        <p:spPr>
          <a:xfrm>
            <a:off x="593884" y="4511393"/>
            <a:ext cx="5276124" cy="648839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1B1731-0C4F-A468-FE16-4F5F7ABF7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304" y="463984"/>
            <a:ext cx="10058400" cy="646334"/>
          </a:xfrm>
        </p:spPr>
        <p:txBody>
          <a:bodyPr/>
          <a:lstStyle/>
          <a:p>
            <a:pPr lvl="0"/>
            <a:r>
              <a:rPr lang="en-IE"/>
              <a:t>Equivalent Photon Approximation (EPA)</a:t>
            </a:r>
          </a:p>
        </p:txBody>
      </p:sp>
      <p:pic>
        <p:nvPicPr>
          <p:cNvPr id="5" name="Picture 5" descr="Chart, diagram, bubble chart&#10;&#10;Description automatically generated">
            <a:extLst>
              <a:ext uri="{FF2B5EF4-FFF2-40B4-BE49-F238E27FC236}">
                <a16:creationId xmlns:a16="http://schemas.microsoft.com/office/drawing/2014/main" id="{C72A3E27-062E-7616-4992-37979A91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40" y="1312035"/>
            <a:ext cx="5448772" cy="39322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3CFC3C97-2758-9D6C-3E04-754DC76376BD}"/>
              </a:ext>
            </a:extLst>
          </p:cNvPr>
          <p:cNvSpPr txBox="1"/>
          <p:nvPr/>
        </p:nvSpPr>
        <p:spPr>
          <a:xfrm>
            <a:off x="6149340" y="5244303"/>
            <a:ext cx="544877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Fig6. Diagram showing equivalence of the E-field and a flux of photons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44C6E394-75F4-03F5-94DD-AB335A3561AA}"/>
                  </a:ext>
                </a:extLst>
              </p:cNvPr>
              <p:cNvSpPr txBox="1"/>
              <p:nvPr/>
            </p:nvSpPr>
            <p:spPr>
              <a:xfrm>
                <a:off x="593884" y="4568580"/>
                <a:ext cx="5276124" cy="56098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𝐸𝑀</m:t>
                              </m:r>
                            </m:sub>
                          </m:sSub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44C6E394-75F4-03F5-94DD-AB335A356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4" y="4568580"/>
                <a:ext cx="5276124" cy="560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8770276D-E40E-75C9-287B-45AAD2B7A4F8}"/>
                  </a:ext>
                </a:extLst>
              </p:cNvPr>
              <p:cNvSpPr txBox="1"/>
              <p:nvPr/>
            </p:nvSpPr>
            <p:spPr>
              <a:xfrm>
                <a:off x="791852" y="1432873"/>
                <a:ext cx="43928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1. Compute E-field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in rest frame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8770276D-E40E-75C9-287B-45AAD2B7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1432873"/>
                <a:ext cx="4392887" cy="369335"/>
              </a:xfrm>
              <a:prstGeom prst="rect">
                <a:avLst/>
              </a:prstGeom>
              <a:blipFill>
                <a:blip r:embed="rId4"/>
                <a:stretch>
                  <a:fillRect l="-1248" t="-8197" b="-2459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304F7D7D-2C6A-F7CA-A75D-8A942AF5666D}"/>
                  </a:ext>
                </a:extLst>
              </p:cNvPr>
              <p:cNvSpPr txBox="1"/>
              <p:nvPr/>
            </p:nvSpPr>
            <p:spPr>
              <a:xfrm>
                <a:off x="791852" y="1802209"/>
                <a:ext cx="43928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2. Fourier transform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304F7D7D-2C6A-F7CA-A75D-8A942AF5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1802209"/>
                <a:ext cx="4392887" cy="369335"/>
              </a:xfrm>
              <a:prstGeom prst="rect">
                <a:avLst/>
              </a:prstGeom>
              <a:blipFill>
                <a:blip r:embed="rId5"/>
                <a:stretch>
                  <a:fillRect l="-1248" t="-10000" b="-26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CE1816C5-8F8A-CF2D-4063-4BF333F5FCFE}"/>
                  </a:ext>
                </a:extLst>
              </p:cNvPr>
              <p:cNvSpPr txBox="1"/>
              <p:nvPr/>
            </p:nvSpPr>
            <p:spPr>
              <a:xfrm>
                <a:off x="791852" y="2171535"/>
                <a:ext cx="43928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CE1816C5-8F8A-CF2D-4063-4BF333F5F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2171535"/>
                <a:ext cx="4392887" cy="369335"/>
              </a:xfrm>
              <a:prstGeom prst="rect">
                <a:avLst/>
              </a:prstGeom>
              <a:blipFill>
                <a:blip r:embed="rId6"/>
                <a:stretch>
                  <a:fillRect l="-1248" t="-8197" b="-2459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417DFB27-5ADD-EE24-AFBE-DAB6479C4C9E}"/>
                  </a:ext>
                </a:extLst>
              </p:cNvPr>
              <p:cNvSpPr txBox="1"/>
              <p:nvPr/>
            </p:nvSpPr>
            <p:spPr>
              <a:xfrm>
                <a:off x="791852" y="2491694"/>
                <a:ext cx="4392887" cy="64633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4. Integrate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over impact parameter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417DFB27-5ADD-EE24-AFBE-DAB6479C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2491694"/>
                <a:ext cx="4392887" cy="646334"/>
              </a:xfrm>
              <a:prstGeom prst="rect">
                <a:avLst/>
              </a:prstGeom>
              <a:blipFill>
                <a:blip r:embed="rId7"/>
                <a:stretch>
                  <a:fillRect l="-1248" t="-5660" b="-1415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5">
            <a:extLst>
              <a:ext uri="{FF2B5EF4-FFF2-40B4-BE49-F238E27FC236}">
                <a16:creationId xmlns:a16="http://schemas.microsoft.com/office/drawing/2014/main" id="{56CAC425-1F24-2F4A-B842-62E12999BBF2}"/>
              </a:ext>
            </a:extLst>
          </p:cNvPr>
          <p:cNvSpPr/>
          <p:nvPr/>
        </p:nvSpPr>
        <p:spPr>
          <a:xfrm>
            <a:off x="2910032" y="3263822"/>
            <a:ext cx="301660" cy="1040980"/>
          </a:xfrm>
          <a:custGeom>
            <a:avLst>
              <a:gd name="f0" fmla="val 1847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DD6A469-DF06-4A63-C6C6-97C7E577C4BA}"/>
              </a:ext>
            </a:extLst>
          </p:cNvPr>
          <p:cNvSpPr txBox="1"/>
          <p:nvPr/>
        </p:nvSpPr>
        <p:spPr>
          <a:xfrm>
            <a:off x="10127528" y="6103967"/>
            <a:ext cx="172510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(Williams, 1935)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3FDA33B1-DDBD-2A10-9383-E9FBA102C632}"/>
              </a:ext>
            </a:extLst>
          </p:cNvPr>
          <p:cNvSpPr txBox="1"/>
          <p:nvPr/>
        </p:nvSpPr>
        <p:spPr>
          <a:xfrm>
            <a:off x="10127528" y="5893024"/>
            <a:ext cx="172510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(Fermi, 1924)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290971C7-0F6F-B386-FE22-17B297F330AC}"/>
              </a:ext>
            </a:extLst>
          </p:cNvPr>
          <p:cNvSpPr txBox="1"/>
          <p:nvPr/>
        </p:nvSpPr>
        <p:spPr>
          <a:xfrm>
            <a:off x="10127528" y="5673925"/>
            <a:ext cx="20644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(Pshenichnov, 2011)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4B214522-B0DC-E8FE-6F53-BDAD45585A6E}"/>
              </a:ext>
            </a:extLst>
          </p:cNvPr>
          <p:cNvSpPr/>
          <p:nvPr/>
        </p:nvSpPr>
        <p:spPr>
          <a:xfrm>
            <a:off x="5251582" y="2694562"/>
            <a:ext cx="6059786" cy="2081718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6510A-C9ED-4812-610E-E3A0F9C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56" y="312656"/>
            <a:ext cx="10058400" cy="1371600"/>
          </a:xfrm>
        </p:spPr>
        <p:txBody>
          <a:bodyPr/>
          <a:lstStyle/>
          <a:p>
            <a:r>
              <a:rPr lang="en-IE" dirty="0"/>
              <a:t>Photoproduction cross-section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9692697-B7AA-1BFB-6BC2-D39DAA65B71C}"/>
              </a:ext>
            </a:extLst>
          </p:cNvPr>
          <p:cNvSpPr/>
          <p:nvPr/>
        </p:nvSpPr>
        <p:spPr>
          <a:xfrm>
            <a:off x="5381447" y="2834213"/>
            <a:ext cx="5795634" cy="1805881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5A8C2-802B-7A30-42B0-7DFED3966474}"/>
                  </a:ext>
                </a:extLst>
              </p:cNvPr>
              <p:cNvSpPr txBox="1"/>
              <p:nvPr/>
            </p:nvSpPr>
            <p:spPr>
              <a:xfrm>
                <a:off x="5637229" y="2974156"/>
                <a:ext cx="5163016" cy="503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m:rPr>
                            <m:lit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│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𝑒𝑒</m:t>
                            </m:r>
                          </m:sub>
                        </m:sSub>
                        <m:sSubSup>
                          <m:sSub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m:rPr>
                                <m:lit/>
                              </m:rPr>
                              <a:rPr lang="en-IE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IE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5A8C2-802B-7A30-42B0-7DFED3966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29" y="2974156"/>
                <a:ext cx="5163016" cy="503921"/>
              </a:xfrm>
              <a:prstGeom prst="rect">
                <a:avLst/>
              </a:prstGeom>
              <a:blipFill>
                <a:blip r:embed="rId2"/>
                <a:stretch>
                  <a:fillRect l="-118" b="-96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CD3FAB-47EC-2DF2-9ED5-37200A2D4930}"/>
                  </a:ext>
                </a:extLst>
              </p:cNvPr>
              <p:cNvSpPr txBox="1"/>
              <p:nvPr/>
            </p:nvSpPr>
            <p:spPr>
              <a:xfrm>
                <a:off x="5586956" y="3935690"/>
                <a:ext cx="538903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m:rPr>
                              <m:lit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I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m:rPr>
                              <m:lit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I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nary>
                        <m:nary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CD3FAB-47EC-2DF2-9ED5-37200A2D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56" y="3935690"/>
                <a:ext cx="5389039" cy="635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499095-D4BA-7E3C-8EFB-9D4C95AE7187}"/>
              </a:ext>
            </a:extLst>
          </p:cNvPr>
          <p:cNvSpPr/>
          <p:nvPr/>
        </p:nvSpPr>
        <p:spPr>
          <a:xfrm>
            <a:off x="1011677" y="3429000"/>
            <a:ext cx="1089497" cy="506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92F66-0198-968F-38E2-0FC2B3E1FD58}"/>
              </a:ext>
            </a:extLst>
          </p:cNvPr>
          <p:cNvSpPr/>
          <p:nvPr/>
        </p:nvSpPr>
        <p:spPr>
          <a:xfrm>
            <a:off x="3042081" y="3458343"/>
            <a:ext cx="1089497" cy="506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9F70C-76EA-9FDC-D867-69C9597CE74F}"/>
                  </a:ext>
                </a:extLst>
              </p:cNvPr>
              <p:cNvSpPr txBox="1"/>
              <p:nvPr/>
            </p:nvSpPr>
            <p:spPr>
              <a:xfrm>
                <a:off x="719846" y="1684256"/>
                <a:ext cx="39007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/>
                  <a:t>Photon fluctuates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q</m:t>
                    </m:r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I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q</m:t>
                    </m:r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IE" dirty="0"/>
                  <a:t> interacts with particle through 2 gluons (unusual because </a:t>
                </a:r>
                <a:r>
                  <a:rPr lang="en-IE" dirty="0" err="1"/>
                  <a:t>colorless</a:t>
                </a:r>
                <a:r>
                  <a:rPr lang="en-IE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9F70C-76EA-9FDC-D867-69C9597C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" y="1684256"/>
                <a:ext cx="3900791" cy="923330"/>
              </a:xfrm>
              <a:prstGeom prst="rect">
                <a:avLst/>
              </a:prstGeom>
              <a:blipFill>
                <a:blip r:embed="rId4"/>
                <a:stretch>
                  <a:fillRect l="-938" t="-3289" b="-921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1C9B65D-34ED-9EE4-1376-176457EF01EA}"/>
              </a:ext>
            </a:extLst>
          </p:cNvPr>
          <p:cNvSpPr txBox="1"/>
          <p:nvPr/>
        </p:nvSpPr>
        <p:spPr>
          <a:xfrm>
            <a:off x="1143552" y="3528248"/>
            <a:ext cx="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Light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E8D87-A1D5-7AD7-208E-859E358EBC18}"/>
              </a:ext>
            </a:extLst>
          </p:cNvPr>
          <p:cNvSpPr txBox="1"/>
          <p:nvPr/>
        </p:nvSpPr>
        <p:spPr>
          <a:xfrm>
            <a:off x="3140493" y="3528248"/>
            <a:ext cx="10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Heavy 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8EA83-8FF6-129B-E9BC-FCCDF122485F}"/>
              </a:ext>
            </a:extLst>
          </p:cNvPr>
          <p:cNvSpPr txBox="1"/>
          <p:nvPr/>
        </p:nvSpPr>
        <p:spPr>
          <a:xfrm>
            <a:off x="786852" y="4455428"/>
            <a:ext cx="15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Regge</a:t>
            </a:r>
            <a:r>
              <a:rPr lang="en-IE" dirty="0"/>
              <a:t>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28F84-E61E-09BA-4B46-D1B291F90DBB}"/>
              </a:ext>
            </a:extLst>
          </p:cNvPr>
          <p:cNvSpPr txBox="1"/>
          <p:nvPr/>
        </p:nvSpPr>
        <p:spPr>
          <a:xfrm>
            <a:off x="3213022" y="4455428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pQCD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B2872-303C-3084-486A-50CBC6FA247A}"/>
              </a:ext>
            </a:extLst>
          </p:cNvPr>
          <p:cNvSpPr/>
          <p:nvPr/>
        </p:nvSpPr>
        <p:spPr>
          <a:xfrm>
            <a:off x="3140493" y="4387174"/>
            <a:ext cx="896486" cy="5066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41391-EB07-E952-5716-5C4F159EA67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56426" y="2607586"/>
            <a:ext cx="1113816" cy="8214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0E6EE0-5C90-C5BE-3383-E82F7424081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670242" y="2607586"/>
            <a:ext cx="916588" cy="8507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E8DD9-1E18-18C5-CA8B-FB3805060D3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556426" y="3935690"/>
            <a:ext cx="23231" cy="519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C3916-5A02-09C6-FF4E-1552D035844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586830" y="3965033"/>
            <a:ext cx="1906" cy="4221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18826A-6AFA-71C7-F4DC-AC2C20E32144}"/>
              </a:ext>
            </a:extLst>
          </p:cNvPr>
          <p:cNvSpPr txBox="1"/>
          <p:nvPr/>
        </p:nvSpPr>
        <p:spPr>
          <a:xfrm>
            <a:off x="1067885" y="5472726"/>
            <a:ext cx="32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Then creates/ moves off as V</a:t>
            </a:r>
          </a:p>
        </p:txBody>
      </p:sp>
    </p:spTree>
    <p:extLst>
      <p:ext uri="{BB962C8B-B14F-4D97-AF65-F5344CB8AC3E}">
        <p14:creationId xmlns:p14="http://schemas.microsoft.com/office/powerpoint/2010/main" val="143805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087D-63DF-0198-7D7E-5677E4CA9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474" y="276020"/>
            <a:ext cx="10058400" cy="1371600"/>
          </a:xfrm>
        </p:spPr>
        <p:txBody>
          <a:bodyPr/>
          <a:lstStyle/>
          <a:p>
            <a:pPr lvl="0"/>
            <a:r>
              <a:rPr lang="en-I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EF1D-85BE-3B0C-F36B-37A5BFC4BC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9474" y="1264130"/>
            <a:ext cx="11027782" cy="5023539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IE" sz="1300"/>
              <a:t>[1] A. Accardi et al. Electron Ion Collider: The Next QCD Frontier - Understanding the glue that binds us all. 2012. DOI: 10. 48550/ARXIV.1212.1701. URL: https://arxiv.org/abs/1212.1701.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[2] M.G. Albrow, T.D. Coughlin, and J.R. Forshaw. “Central exclusive particle production at high energy hadron colliders”. In: Progress in Particle and Nuclear Physics 65.2 (2010), pp. 149–184. DOI: 10.1016/j.ppnp.2010.06.001. URL: https: //doi.org/10.1016%2Fj.ppnp.2010.06.001.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[3] Carlos A. Bertulani, Spencer R. Klein, and Joakim Nystrand. “PHYSICS OF ULTRA-PERIPHERAL NUCLEAR COLLISIONS”. In: Annual Review of Nuclear and Particle Science 55.1 (2005), pp. 271–310. DOI: 10.1146/annurev.nucl. 55.090704.151526. URL: https://doi.org/10.1146%2Fannurev.nucl.55.090704.151526.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[4] Enrico Fermi. “On the Theory of Collisions between Atoms and Electrically Charged Particles”. In: Electromagnetic Probes of Fundamental Physics. WORLD SCIENTIFIC, 2003. DOI: 10.1142/9789812704214_0026. URL: https://doi.org/ 10.1142%2F9789812704214_0026.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[5] V. P. Gonc¸ alves and C. A. Bertulani. “Peripheral heavy ion collisions as a probe of the nuclear gluon distribution”. In: Physical Review C 65.5 (2002). DOI: 10.1103/physrevc.65.054905. URL: https://doi.org/10.1103%2Fphysrevc. 65.054905.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[6] V. P. Gonc¸alves and M. V. T. Machado. “Nuclear exclusive vector meson photoproduction”. In: The European Physical Journal C 38.3 (2004), pp. 319–328. DOI: 10.1140/epjc/s2004-02044-7. URL: https://doi.org/10.1140%2Fepjc% 2Fs2004-02044-7.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[7] V. P. Gonc¸alves et al. “Color dipole predictions for the exclusive vector meson photoproduction in pp/pP b/P bP b collisions at run 2 LHC energies”. In: Physical Review D 96.9 (2017). DOI: 10 . 1103 / physrevd . 96 . 094027. URL: https : //doi.org/10.1103%2Fphysrevd.96.094027.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[8] Spencer R. Klein et al. “STARlight: A Monte Carlo simulation program for ultra-peripheral collisions of relativistic ions”. In: Computer Physics Communications 212 (2017), pp. 258–268. DOI: 10 . 1016 / j . cpc . 2016 . 10 . 016. URL: https : //doi.org/10.1016%2Fj.cpc.2016.10.016.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[9] I. A. Pshenichnov. “Electromagnetic excitation and fragmentation of ultrarelativistic nuclei”. In: Phys. Part. Nucl. 42 (2011), pp. 215–250. DOI: 10.1134/S1063779611020067.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[10] E. J. Williams. “Correlation of certain collision problems with radiation theory”. In: Kong. Dan. Vid. Sel. Mat. Fys. Med. 13N4.4 (1935), pp. 1–50.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%7bAB7B647F-611D-49E9-AC27-4DF4985E735F%7dtf56219246_win32</Template>
  <TotalTime>3021</TotalTime>
  <Words>1063</Words>
  <Application>Microsoft Office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Amasis MT Pro Light</vt:lpstr>
      <vt:lpstr>Arial</vt:lpstr>
      <vt:lpstr>Avenir Next LT Pro</vt:lpstr>
      <vt:lpstr>Avenir Next LT Pro Light</vt:lpstr>
      <vt:lpstr>Calibri</vt:lpstr>
      <vt:lpstr>Cambria Math</vt:lpstr>
      <vt:lpstr>Garamond</vt:lpstr>
      <vt:lpstr>Roboto</vt:lpstr>
      <vt:lpstr>SavonVTI</vt:lpstr>
      <vt:lpstr>PowerPoint Presentation</vt:lpstr>
      <vt:lpstr>PowerPoint Presentation</vt:lpstr>
      <vt:lpstr>PowerPoint Presentation</vt:lpstr>
      <vt:lpstr>Introduction</vt:lpstr>
      <vt:lpstr>PowerPoint Presentation</vt:lpstr>
      <vt:lpstr>Overview of Project Goals</vt:lpstr>
      <vt:lpstr>Equivalent Photon Approximation (EPA)</vt:lpstr>
      <vt:lpstr>Photoproduction cross-section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 Calculations for the Exclusive production of vector mesons in p-PB collisions</dc:title>
  <dc:creator>Allencris John Rubesh Rajan</dc:creator>
  <cp:lastModifiedBy>Allencris John Rubesh Rajan</cp:lastModifiedBy>
  <cp:revision>43</cp:revision>
  <dcterms:created xsi:type="dcterms:W3CDTF">2023-01-29T20:35:15Z</dcterms:created>
  <dcterms:modified xsi:type="dcterms:W3CDTF">2023-02-02T09:21:11Z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