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5" r:id="rId3"/>
    <p:sldId id="256"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1" d="100"/>
          <a:sy n="141" d="100"/>
        </p:scale>
        <p:origin x="-128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30110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55522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112221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312491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072D9-23FF-3243-8C0B-E7269518039B}"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17524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1072D9-23FF-3243-8C0B-E7269518039B}"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68746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1072D9-23FF-3243-8C0B-E7269518039B}" type="datetimeFigureOut">
              <a:rPr lang="en-US" smtClean="0"/>
              <a:t>6/24/16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44863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1072D9-23FF-3243-8C0B-E7269518039B}" type="datetimeFigureOut">
              <a:rPr lang="en-US" smtClean="0"/>
              <a:t>6/24/16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24891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072D9-23FF-3243-8C0B-E7269518039B}" type="datetimeFigureOut">
              <a:rPr lang="en-US" smtClean="0"/>
              <a:t>6/24/16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82452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072D9-23FF-3243-8C0B-E7269518039B}"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344693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072D9-23FF-3243-8C0B-E7269518039B}"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2252127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072D9-23FF-3243-8C0B-E7269518039B}" type="datetimeFigureOut">
              <a:rPr lang="en-US" smtClean="0"/>
              <a:t>6/24/16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00DBC-B8C7-4F44-A37B-E1AA3385E555}" type="slidenum">
              <a:rPr lang="en-US" smtClean="0"/>
              <a:t>‹#›</a:t>
            </a:fld>
            <a:endParaRPr lang="en-US"/>
          </a:p>
        </p:txBody>
      </p:sp>
    </p:spTree>
    <p:extLst>
      <p:ext uri="{BB962C8B-B14F-4D97-AF65-F5344CB8AC3E}">
        <p14:creationId xmlns:p14="http://schemas.microsoft.com/office/powerpoint/2010/main" val="347300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GeminiDR</a:t>
            </a:r>
            <a:r>
              <a:rPr lang="en-US" dirty="0" smtClean="0"/>
              <a:t> Packages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400" smtClean="0"/>
              <a:t>The </a:t>
            </a:r>
            <a:r>
              <a:rPr lang="en-US" sz="1400" smtClean="0"/>
              <a:t>following </a:t>
            </a:r>
            <a:r>
              <a:rPr lang="en-US" sz="1400" dirty="0" smtClean="0"/>
              <a:t>pages outline the basic structure of the package prototype under a “</a:t>
            </a:r>
            <a:r>
              <a:rPr lang="en-US" sz="1400" dirty="0" err="1" smtClean="0"/>
              <a:t>GeminiDR</a:t>
            </a:r>
            <a:r>
              <a:rPr lang="en-US" sz="1400" dirty="0" smtClean="0"/>
              <a:t>” directory, an assumed renaming of the legacy “</a:t>
            </a:r>
            <a:r>
              <a:rPr lang="en-US" sz="1400" dirty="0" err="1" smtClean="0"/>
              <a:t>astrodata_Gemini</a:t>
            </a:r>
            <a:r>
              <a:rPr lang="en-US" sz="1400" dirty="0" smtClean="0"/>
              <a:t>” package.</a:t>
            </a:r>
          </a:p>
          <a:p>
            <a:pPr marL="0" indent="0">
              <a:buNone/>
            </a:pPr>
            <a:endParaRPr lang="en-US" sz="1400" smtClean="0"/>
          </a:p>
          <a:p>
            <a:pPr marL="0" indent="0">
              <a:buNone/>
            </a:pPr>
            <a:r>
              <a:rPr lang="en-US" sz="1400" smtClean="0"/>
              <a:t>The </a:t>
            </a:r>
            <a:r>
              <a:rPr lang="en-US" sz="1400" dirty="0" smtClean="0"/>
              <a:t>initial proposal for the new package structure was premised on re-introducing python to the parameters, primitives, and recipes. Package are now, as they should be, importable. (Readers should consult the relevant document</a:t>
            </a:r>
            <a:r>
              <a:rPr lang="en-US" sz="1400" i="1" dirty="0" smtClean="0"/>
              <a:t>, The </a:t>
            </a:r>
            <a:r>
              <a:rPr lang="en-US" sz="1400" i="1" dirty="0" err="1" smtClean="0"/>
              <a:t>Astrodata</a:t>
            </a:r>
            <a:r>
              <a:rPr lang="en-US" sz="1400" i="1" dirty="0" smtClean="0"/>
              <a:t> Package: A New </a:t>
            </a:r>
            <a:r>
              <a:rPr lang="en-US" sz="1400" i="1" smtClean="0"/>
              <a:t>Structure</a:t>
            </a:r>
            <a:r>
              <a:rPr lang="en-US" sz="1400" smtClean="0"/>
              <a:t>)</a:t>
            </a:r>
          </a:p>
          <a:p>
            <a:pPr marL="0" indent="0">
              <a:buNone/>
            </a:pPr>
            <a:endParaRPr lang="en-US" sz="1400" dirty="0" smtClean="0"/>
          </a:p>
          <a:p>
            <a:pPr marL="0" indent="0">
              <a:buNone/>
            </a:pPr>
            <a:r>
              <a:rPr lang="en-US" sz="1400" dirty="0" smtClean="0"/>
              <a:t>E.g., </a:t>
            </a:r>
          </a:p>
          <a:p>
            <a:pPr marL="0" indent="0">
              <a:buNone/>
            </a:pPr>
            <a:r>
              <a:rPr lang="en-US" sz="1400" smtClean="0"/>
              <a:t>     </a:t>
            </a:r>
            <a:r>
              <a:rPr lang="en-US" sz="1200" dirty="0" smtClean="0">
                <a:latin typeface="Lucida Sans Typewriter"/>
                <a:cs typeface="Lucida Sans Typewriter"/>
              </a:rPr>
              <a:t>from </a:t>
            </a:r>
            <a:r>
              <a:rPr lang="en-US" sz="1200" dirty="0" err="1" smtClean="0">
                <a:latin typeface="Lucida Sans Typewriter"/>
                <a:cs typeface="Lucida Sans Typewriter"/>
              </a:rPr>
              <a:t>GMOS.primitives</a:t>
            </a:r>
            <a:r>
              <a:rPr lang="en-US" sz="1200" dirty="0" smtClean="0">
                <a:latin typeface="Lucida Sans Typewriter"/>
                <a:cs typeface="Lucida Sans Typewriter"/>
              </a:rPr>
              <a:t> import </a:t>
            </a:r>
            <a:r>
              <a:rPr lang="en-US" sz="1200" dirty="0" err="1" smtClean="0">
                <a:latin typeface="Lucida Sans Typewriter"/>
                <a:cs typeface="Lucida Sans Typewriter"/>
              </a:rPr>
              <a:t>primitives_GMOS</a:t>
            </a:r>
            <a:endParaRPr lang="en-US" sz="1200" dirty="0" smtClean="0">
              <a:latin typeface="Lucida Sans Typewriter"/>
              <a:cs typeface="Lucida Sans Typewriter"/>
            </a:endParaRPr>
          </a:p>
          <a:p>
            <a:endParaRPr lang="en-US" sz="1400" dirty="0"/>
          </a:p>
          <a:p>
            <a:pPr marL="0" indent="0">
              <a:buNone/>
            </a:pPr>
            <a:r>
              <a:rPr lang="en-US" sz="1400" dirty="0" smtClean="0"/>
              <a:t>While it was initially stated that “de-scoping” would be in order, it turns out that this new design naturally allows any new packages for any facility to be developed and used by the recipe system. Packages need only comply with the nominal interface, which is minimally restrictive.</a:t>
            </a:r>
          </a:p>
          <a:p>
            <a:pPr marL="0" indent="0">
              <a:buNone/>
            </a:pPr>
            <a:endParaRPr lang="en-US" sz="1400" smtClean="0"/>
          </a:p>
          <a:p>
            <a:pPr marL="0" indent="0">
              <a:buNone/>
            </a:pPr>
            <a:r>
              <a:rPr lang="en-US" sz="1400" smtClean="0"/>
              <a:t>New </a:t>
            </a:r>
            <a:r>
              <a:rPr lang="en-US" sz="1400" dirty="0" smtClean="0"/>
              <a:t>packages </a:t>
            </a:r>
            <a:r>
              <a:rPr lang="en-US" sz="1400" i="1" dirty="0" smtClean="0"/>
              <a:t>may or may not </a:t>
            </a:r>
            <a:r>
              <a:rPr lang="en-US" sz="1400" dirty="0" smtClean="0"/>
              <a:t>inherit the Gemini parameters and primitives provided by the “GEMINI” package and can provide their own set of general parameters and primitives. The package system does not impose any restrictions against this.</a:t>
            </a:r>
          </a:p>
          <a:p>
            <a:pPr marL="0" indent="0">
              <a:buNone/>
            </a:pPr>
            <a:endParaRPr lang="en-US" sz="1400" smtClean="0"/>
          </a:p>
          <a:p>
            <a:pPr marL="0" indent="0">
              <a:buNone/>
            </a:pPr>
            <a:r>
              <a:rPr lang="en-US" sz="1400" smtClean="0"/>
              <a:t>It </a:t>
            </a:r>
            <a:r>
              <a:rPr lang="en-US" sz="1400" dirty="0" smtClean="0"/>
              <a:t>appears we are moving toward calling the currently named “status,” and “types” as “tags”. But again, because the package is </a:t>
            </a:r>
            <a:r>
              <a:rPr lang="en-US" sz="1400" dirty="0" err="1" smtClean="0"/>
              <a:t>pythonic</a:t>
            </a:r>
            <a:r>
              <a:rPr lang="en-US" sz="1400" dirty="0" smtClean="0"/>
              <a:t>, names are arbitrary and can be easily changed.</a:t>
            </a:r>
          </a:p>
          <a:p>
            <a:endParaRPr lang="en-US" sz="1400" dirty="0" smtClean="0"/>
          </a:p>
          <a:p>
            <a:endParaRPr lang="en-US" sz="1400" dirty="0" smtClean="0"/>
          </a:p>
          <a:p>
            <a:endParaRPr lang="en-US" dirty="0"/>
          </a:p>
        </p:txBody>
      </p:sp>
    </p:spTree>
    <p:extLst>
      <p:ext uri="{BB962C8B-B14F-4D97-AF65-F5344CB8AC3E}">
        <p14:creationId xmlns:p14="http://schemas.microsoft.com/office/powerpoint/2010/main" val="289428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5298"/>
            <a:ext cx="8229600" cy="5850866"/>
          </a:xfrm>
        </p:spPr>
        <p:txBody>
          <a:bodyPr>
            <a:normAutofit/>
          </a:bodyPr>
          <a:lstStyle/>
          <a:p>
            <a:pPr marL="0" indent="0">
              <a:buNone/>
            </a:pPr>
            <a:endParaRPr lang="en-US" sz="1400" smtClean="0"/>
          </a:p>
          <a:p>
            <a:pPr marL="0" indent="0">
              <a:buNone/>
            </a:pPr>
            <a:endParaRPr lang="en-US" sz="1400"/>
          </a:p>
          <a:p>
            <a:pPr marL="0" indent="0">
              <a:buNone/>
            </a:pPr>
            <a:endParaRPr lang="en-US" sz="1400" smtClean="0"/>
          </a:p>
          <a:p>
            <a:r>
              <a:rPr lang="en-US" sz="1400" smtClean="0"/>
              <a:t>The following pages present diagrams and outlines of package contents. Remember, this is a prototype and subject to changes as we like. It is further being consider that, rather than one recipe per recipe module (as is the case now), a “recipes.py” module could actually be a real function library housing all defined recipe functions.</a:t>
            </a:r>
          </a:p>
          <a:p>
            <a:pPr marL="0" indent="0">
              <a:buNone/>
            </a:pPr>
            <a:endParaRPr lang="en-US" sz="1400" smtClean="0"/>
          </a:p>
          <a:p>
            <a:pPr marL="0" indent="0">
              <a:buNone/>
            </a:pPr>
            <a:endParaRPr lang="en-US" sz="1400" smtClean="0"/>
          </a:p>
          <a:p>
            <a:pPr marL="0" indent="0">
              <a:buNone/>
            </a:pPr>
            <a:endParaRPr lang="en-US" sz="1400"/>
          </a:p>
          <a:p>
            <a:r>
              <a:rPr lang="en-US" sz="1400" smtClean="0"/>
              <a:t>The Package Inheritance slide illustrates what has been implemented in the prototype. Because this is now actually python, all inheritence is performed automatically and required no production of “massively daft” code. No python was harmed in the making of this package.</a:t>
            </a:r>
          </a:p>
          <a:p>
            <a:pPr marL="0" indent="0">
              <a:buNone/>
            </a:pPr>
            <a:endParaRPr lang="en-US" sz="1400" smtClean="0"/>
          </a:p>
          <a:p>
            <a:pPr marL="0" indent="0">
              <a:buNone/>
            </a:pPr>
            <a:endParaRPr lang="en-US" sz="1400" smtClean="0"/>
          </a:p>
          <a:p>
            <a:pPr marL="0" indent="0">
              <a:buNone/>
            </a:pPr>
            <a:endParaRPr lang="en-US" sz="1400"/>
          </a:p>
          <a:p>
            <a:r>
              <a:rPr lang="en-US" sz="1400" smtClean="0"/>
              <a:t>A functioning prototype recipe system is currently under consideration (see document, </a:t>
            </a:r>
            <a:r>
              <a:rPr lang="en-US" sz="1400" i="1" smtClean="0"/>
              <a:t>RecipeSystem2</a:t>
            </a:r>
            <a:r>
              <a:rPr lang="en-US" sz="1400" smtClean="0"/>
              <a:t>). It cannot be emphasizd enough that the new recipe system no longer needs to control anything; it will be simply an interpreter (or mapper), one that receives an extant AstroData object (or objects), assesses it, retrieves the appropriate primitive set and recipe, and applies the dataset to those. Package primitives are programmatically useful on their own, and, unlike the current system, and are independent of any imagined recipe system.  Furthermore, and also unlike the current system, package primitives are now unit testable.</a:t>
            </a:r>
          </a:p>
        </p:txBody>
      </p:sp>
    </p:spTree>
    <p:extLst>
      <p:ext uri="{BB962C8B-B14F-4D97-AF65-F5344CB8AC3E}">
        <p14:creationId xmlns:p14="http://schemas.microsoft.com/office/powerpoint/2010/main" val="356022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833" y="245176"/>
            <a:ext cx="8490142" cy="6388589"/>
          </a:xfrm>
        </p:spPr>
        <p:txBody>
          <a:bodyPr/>
          <a:lstStyle/>
          <a:p>
            <a:r>
              <a:rPr lang="en-US" dirty="0" err="1" smtClean="0"/>
              <a:t>GeminiDR</a:t>
            </a:r>
            <a:r>
              <a:rPr lang="en-US" dirty="0" smtClean="0"/>
              <a:t> Packages</a:t>
            </a:r>
            <a:endParaRPr lang="en-US" dirty="0"/>
          </a:p>
        </p:txBody>
      </p:sp>
      <p:sp>
        <p:nvSpPr>
          <p:cNvPr id="5" name="Rounded Rectangle 4"/>
          <p:cNvSpPr/>
          <p:nvPr/>
        </p:nvSpPr>
        <p:spPr>
          <a:xfrm>
            <a:off x="1469623" y="923577"/>
            <a:ext cx="5839360" cy="22914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GEMINI</a:t>
            </a:r>
            <a:endParaRPr lang="en-US" dirty="0"/>
          </a:p>
          <a:p>
            <a:pPr algn="ctr"/>
            <a:r>
              <a:rPr lang="en-US" dirty="0" smtClean="0"/>
              <a:t>Descriptors</a:t>
            </a:r>
          </a:p>
          <a:p>
            <a:pPr algn="ctr"/>
            <a:r>
              <a:rPr lang="en-US" dirty="0" smtClean="0"/>
              <a:t>Lookups</a:t>
            </a:r>
          </a:p>
          <a:p>
            <a:pPr algn="ctr"/>
            <a:r>
              <a:rPr lang="en-US" dirty="0" smtClean="0"/>
              <a:t>Parameters</a:t>
            </a:r>
          </a:p>
          <a:p>
            <a:pPr algn="ctr"/>
            <a:r>
              <a:rPr lang="en-US" dirty="0" smtClean="0"/>
              <a:t>Primitives</a:t>
            </a:r>
          </a:p>
          <a:p>
            <a:pPr algn="ctr"/>
            <a:r>
              <a:rPr lang="en-US" dirty="0" smtClean="0"/>
              <a:t>Recipes</a:t>
            </a:r>
          </a:p>
          <a:p>
            <a:pPr algn="ctr"/>
            <a:r>
              <a:rPr lang="en-US" dirty="0" smtClean="0"/>
              <a:t>tags</a:t>
            </a:r>
            <a:endParaRPr lang="en-US" dirty="0"/>
          </a:p>
        </p:txBody>
      </p:sp>
      <p:sp>
        <p:nvSpPr>
          <p:cNvPr id="6" name="Rounded Rectangle 5"/>
          <p:cNvSpPr/>
          <p:nvPr/>
        </p:nvSpPr>
        <p:spPr>
          <a:xfrm>
            <a:off x="646548" y="3427891"/>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a:t>
            </a:r>
            <a:endParaRPr lang="en-US" dirty="0"/>
          </a:p>
        </p:txBody>
      </p:sp>
      <p:sp>
        <p:nvSpPr>
          <p:cNvPr id="9" name="Rounded Rectangle 8"/>
          <p:cNvSpPr/>
          <p:nvPr/>
        </p:nvSpPr>
        <p:spPr>
          <a:xfrm>
            <a:off x="2603196" y="3427891"/>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NIRI</a:t>
            </a:r>
            <a:endParaRPr lang="en-US" dirty="0"/>
          </a:p>
        </p:txBody>
      </p:sp>
      <p:sp>
        <p:nvSpPr>
          <p:cNvPr id="10" name="Rounded Rectangle 9"/>
          <p:cNvSpPr/>
          <p:nvPr/>
        </p:nvSpPr>
        <p:spPr>
          <a:xfrm>
            <a:off x="4592184" y="3419306"/>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GNIRS</a:t>
            </a:r>
            <a:endParaRPr lang="en-US" dirty="0"/>
          </a:p>
        </p:txBody>
      </p:sp>
      <p:sp>
        <p:nvSpPr>
          <p:cNvPr id="11" name="Rounded Rectangle 10"/>
          <p:cNvSpPr/>
          <p:nvPr/>
        </p:nvSpPr>
        <p:spPr>
          <a:xfrm>
            <a:off x="6540283" y="3419306"/>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t>
            </a:r>
            <a:endParaRPr lang="en-US" dirty="0"/>
          </a:p>
        </p:txBody>
      </p:sp>
      <p:sp>
        <p:nvSpPr>
          <p:cNvPr id="12" name="TextBox 11"/>
          <p:cNvSpPr txBox="1"/>
          <p:nvPr/>
        </p:nvSpPr>
        <p:spPr>
          <a:xfrm>
            <a:off x="8456936" y="3720949"/>
            <a:ext cx="344039" cy="369332"/>
          </a:xfrm>
          <a:prstGeom prst="rect">
            <a:avLst/>
          </a:prstGeom>
          <a:noFill/>
        </p:spPr>
        <p:txBody>
          <a:bodyPr wrap="none" rtlCol="0">
            <a:spAutoFit/>
          </a:bodyPr>
          <a:lstStyle/>
          <a:p>
            <a:r>
              <a:rPr lang="is-IS" dirty="0" smtClean="0"/>
              <a:t>…</a:t>
            </a:r>
            <a:endParaRPr lang="en-US" dirty="0"/>
          </a:p>
        </p:txBody>
      </p:sp>
      <p:sp>
        <p:nvSpPr>
          <p:cNvPr id="13" name="TextBox 12"/>
          <p:cNvSpPr txBox="1"/>
          <p:nvPr/>
        </p:nvSpPr>
        <p:spPr>
          <a:xfrm>
            <a:off x="879209"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
        <p:nvSpPr>
          <p:cNvPr id="14" name="TextBox 13"/>
          <p:cNvSpPr txBox="1"/>
          <p:nvPr/>
        </p:nvSpPr>
        <p:spPr>
          <a:xfrm>
            <a:off x="2869956"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
        <p:nvSpPr>
          <p:cNvPr id="15" name="TextBox 14"/>
          <p:cNvSpPr txBox="1"/>
          <p:nvPr/>
        </p:nvSpPr>
        <p:spPr>
          <a:xfrm>
            <a:off x="4807417"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
        <p:nvSpPr>
          <p:cNvPr id="16" name="TextBox 15"/>
          <p:cNvSpPr txBox="1"/>
          <p:nvPr/>
        </p:nvSpPr>
        <p:spPr>
          <a:xfrm>
            <a:off x="6833688"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Tree>
    <p:extLst>
      <p:ext uri="{BB962C8B-B14F-4D97-AF65-F5344CB8AC3E}">
        <p14:creationId xmlns:p14="http://schemas.microsoft.com/office/powerpoint/2010/main" val="85131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66222" y="381863"/>
            <a:ext cx="2992864" cy="13054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package</a:t>
            </a:r>
            <a:endParaRPr lang="en-US" dirty="0"/>
          </a:p>
        </p:txBody>
      </p:sp>
      <p:sp>
        <p:nvSpPr>
          <p:cNvPr id="5" name="TextBox 4"/>
          <p:cNvSpPr txBox="1"/>
          <p:nvPr/>
        </p:nvSpPr>
        <p:spPr>
          <a:xfrm>
            <a:off x="1812301" y="2007003"/>
            <a:ext cx="5789752" cy="4616647"/>
          </a:xfrm>
          <a:prstGeom prst="rect">
            <a:avLst/>
          </a:prstGeom>
          <a:noFill/>
        </p:spPr>
        <p:txBody>
          <a:bodyPr wrap="square" rtlCol="0">
            <a:spAutoFit/>
          </a:bodyPr>
          <a:lstStyle/>
          <a:p>
            <a:r>
              <a:rPr lang="en-US" sz="1200" b="1" dirty="0" smtClean="0"/>
              <a:t>Descriptors</a:t>
            </a:r>
            <a:r>
              <a:rPr lang="en-US" sz="1200" dirty="0" smtClean="0"/>
              <a:t>/</a:t>
            </a:r>
          </a:p>
          <a:p>
            <a:r>
              <a:rPr lang="en-US" sz="1200" dirty="0"/>
              <a:t>	</a:t>
            </a:r>
            <a:r>
              <a:rPr lang="en-US" sz="1200" dirty="0" smtClean="0"/>
              <a:t>TBD</a:t>
            </a:r>
          </a:p>
          <a:p>
            <a:r>
              <a:rPr lang="en-US" sz="1200" b="1" dirty="0" smtClean="0"/>
              <a:t>Lookups</a:t>
            </a:r>
            <a:r>
              <a:rPr lang="en-US" sz="1200" dirty="0" smtClean="0"/>
              <a:t>/</a:t>
            </a:r>
          </a:p>
          <a:p>
            <a:r>
              <a:rPr lang="en-US" sz="1200" dirty="0" smtClean="0"/>
              <a:t>             BPM/</a:t>
            </a:r>
          </a:p>
          <a:p>
            <a:r>
              <a:rPr lang="en-US" sz="1200" dirty="0" smtClean="0"/>
              <a:t>             MDF/</a:t>
            </a:r>
          </a:p>
          <a:p>
            <a:r>
              <a:rPr lang="en-US" sz="1200" dirty="0" smtClean="0"/>
              <a:t>   </a:t>
            </a:r>
            <a:r>
              <a:rPr lang="en-US" sz="1200" dirty="0" err="1" smtClean="0"/>
              <a:t>geometry_conf.py</a:t>
            </a:r>
            <a:r>
              <a:rPr lang="en-US" sz="1200" dirty="0"/>
              <a:t> </a:t>
            </a:r>
            <a:r>
              <a:rPr lang="en-US" sz="1200" dirty="0" smtClean="0"/>
              <a:t>  </a:t>
            </a:r>
            <a:r>
              <a:rPr lang="en-US" sz="1200" dirty="0" err="1" smtClean="0"/>
              <a:t>GMOSCuArRefList.py</a:t>
            </a:r>
            <a:r>
              <a:rPr lang="en-US" sz="1200" dirty="0" smtClean="0"/>
              <a:t>  </a:t>
            </a:r>
            <a:r>
              <a:rPr lang="en-US" sz="1200" dirty="0" err="1" smtClean="0"/>
              <a:t>GMOSfilters.py</a:t>
            </a:r>
            <a:r>
              <a:rPr lang="en-US" sz="1200" dirty="0" smtClean="0"/>
              <a:t>   </a:t>
            </a:r>
            <a:r>
              <a:rPr lang="en-US" sz="1200" dirty="0" err="1" smtClean="0"/>
              <a:t>ROItable.py</a:t>
            </a:r>
            <a:endParaRPr lang="en-US" sz="1200" dirty="0"/>
          </a:p>
          <a:p>
            <a:r>
              <a:rPr lang="en-US" sz="1200" dirty="0" smtClean="0"/>
              <a:t>   </a:t>
            </a:r>
            <a:r>
              <a:rPr lang="en-US" sz="1200" dirty="0" err="1" smtClean="0"/>
              <a:t>GMOSAmpTables.py</a:t>
            </a:r>
            <a:r>
              <a:rPr lang="en-US" sz="1200" dirty="0" smtClean="0"/>
              <a:t>  </a:t>
            </a:r>
            <a:r>
              <a:rPr lang="en-US" sz="1200" dirty="0" err="1" smtClean="0"/>
              <a:t>GMOSPixelScale.py</a:t>
            </a:r>
            <a:r>
              <a:rPr lang="en-US" sz="1200" dirty="0" smtClean="0"/>
              <a:t>  </a:t>
            </a:r>
            <a:r>
              <a:rPr lang="en-US" sz="1200" dirty="0" err="1" smtClean="0"/>
              <a:t>GMOSgratingTilt.py</a:t>
            </a:r>
            <a:endParaRPr lang="en-US" sz="1200" dirty="0"/>
          </a:p>
          <a:p>
            <a:r>
              <a:rPr lang="en-US" sz="1200" dirty="0" smtClean="0"/>
              <a:t>   </a:t>
            </a:r>
            <a:r>
              <a:rPr lang="en-US" sz="1200" dirty="0" err="1" smtClean="0"/>
              <a:t>StandardGMOSGratings.py</a:t>
            </a:r>
            <a:r>
              <a:rPr lang="en-US" sz="1200" dirty="0" smtClean="0"/>
              <a:t>  </a:t>
            </a:r>
            <a:r>
              <a:rPr lang="en-US" sz="1200" dirty="0" err="1" smtClean="0"/>
              <a:t>GMOSArrayGaps.py</a:t>
            </a:r>
            <a:r>
              <a:rPr lang="en-US" sz="1200" dirty="0" smtClean="0"/>
              <a:t>  </a:t>
            </a:r>
            <a:r>
              <a:rPr lang="en-US" sz="1200" dirty="0" err="1" smtClean="0"/>
              <a:t>GMOSReadModes.py</a:t>
            </a:r>
            <a:endParaRPr lang="en-US" sz="1200" dirty="0" smtClean="0"/>
          </a:p>
          <a:p>
            <a:r>
              <a:rPr lang="en-US" sz="1200" dirty="0" smtClean="0"/>
              <a:t>   </a:t>
            </a:r>
            <a:r>
              <a:rPr lang="en-US" sz="1200" dirty="0" err="1" smtClean="0"/>
              <a:t>GMOSThresholdValues.py</a:t>
            </a:r>
            <a:r>
              <a:rPr lang="en-US" sz="1200" dirty="0"/>
              <a:t> </a:t>
            </a:r>
            <a:r>
              <a:rPr lang="en-US" sz="1200" dirty="0" smtClean="0"/>
              <a:t> </a:t>
            </a:r>
            <a:r>
              <a:rPr lang="en-US" sz="1200" dirty="0" err="1" smtClean="0"/>
              <a:t>Nominal_Zeropoints.py</a:t>
            </a:r>
            <a:endParaRPr lang="en-US" sz="1200" dirty="0" smtClean="0"/>
          </a:p>
          <a:p>
            <a:r>
              <a:rPr lang="en-US" sz="1200" b="1" dirty="0" smtClean="0"/>
              <a:t>Parameters</a:t>
            </a:r>
            <a:r>
              <a:rPr lang="en-US" sz="1200" dirty="0" smtClean="0"/>
              <a:t>/</a:t>
            </a:r>
          </a:p>
          <a:p>
            <a:r>
              <a:rPr lang="en-US" sz="1200" dirty="0"/>
              <a:t> </a:t>
            </a:r>
            <a:r>
              <a:rPr lang="en-US" sz="1200" dirty="0" smtClean="0"/>
              <a:t>               </a:t>
            </a:r>
            <a:r>
              <a:rPr lang="en-US" sz="1200" dirty="0" err="1" smtClean="0"/>
              <a:t>parameters_GMOS.ParametersGMOS</a:t>
            </a:r>
            <a:r>
              <a:rPr lang="en-US" sz="1200" dirty="0" smtClean="0"/>
              <a:t>(</a:t>
            </a:r>
            <a:r>
              <a:rPr lang="en-US" sz="1200" dirty="0" err="1" smtClean="0"/>
              <a:t>ParametersGemini</a:t>
            </a:r>
            <a:r>
              <a:rPr lang="en-US" sz="1200" dirty="0" smtClean="0"/>
              <a:t>)</a:t>
            </a:r>
            <a:endParaRPr lang="en-US" sz="1200" dirty="0"/>
          </a:p>
          <a:p>
            <a:r>
              <a:rPr lang="en-US" sz="1200" dirty="0" smtClean="0"/>
              <a:t>                    </a:t>
            </a:r>
            <a:r>
              <a:rPr lang="en-US" sz="1200" dirty="0" err="1" smtClean="0"/>
              <a:t>parameters_IMAGE.ParametersIMAGE</a:t>
            </a:r>
            <a:r>
              <a:rPr lang="en-US" sz="1200" dirty="0" smtClean="0"/>
              <a:t>(</a:t>
            </a:r>
            <a:r>
              <a:rPr lang="en-US" sz="1200" dirty="0" err="1" smtClean="0"/>
              <a:t>ParametersGMOS</a:t>
            </a:r>
            <a:r>
              <a:rPr lang="en-US" sz="1200" dirty="0" smtClean="0"/>
              <a:t>)</a:t>
            </a:r>
            <a:endParaRPr lang="en-US" sz="1200" dirty="0"/>
          </a:p>
          <a:p>
            <a:r>
              <a:rPr lang="en-US" sz="1200" dirty="0" smtClean="0"/>
              <a:t>                    </a:t>
            </a:r>
            <a:r>
              <a:rPr lang="en-US" sz="1200" dirty="0" err="1" smtClean="0"/>
              <a:t>parameters_SPECT.ParametersSPECT</a:t>
            </a:r>
            <a:r>
              <a:rPr lang="en-US" sz="1200" dirty="0" smtClean="0"/>
              <a:t>(</a:t>
            </a:r>
            <a:r>
              <a:rPr lang="en-US" sz="1200" dirty="0" err="1" smtClean="0"/>
              <a:t>ParametersGMOS</a:t>
            </a:r>
            <a:r>
              <a:rPr lang="en-US" sz="1200" dirty="0" smtClean="0"/>
              <a:t>)</a:t>
            </a:r>
          </a:p>
          <a:p>
            <a:r>
              <a:rPr lang="en-US" sz="1200" b="1" dirty="0" smtClean="0"/>
              <a:t>Primitives</a:t>
            </a:r>
            <a:r>
              <a:rPr lang="en-US" sz="1200" dirty="0" smtClean="0"/>
              <a:t>/</a:t>
            </a:r>
          </a:p>
          <a:p>
            <a:r>
              <a:rPr lang="en-US" sz="1200" dirty="0" smtClean="0"/>
              <a:t>                </a:t>
            </a:r>
            <a:r>
              <a:rPr lang="en-US" sz="1200" dirty="0" err="1" smtClean="0"/>
              <a:t>primitives_GMOS.PrimitivesGMOS</a:t>
            </a:r>
            <a:r>
              <a:rPr lang="en-US" sz="1200" dirty="0" smtClean="0"/>
              <a:t>(</a:t>
            </a:r>
            <a:r>
              <a:rPr lang="en-US" sz="1200" dirty="0" err="1" smtClean="0"/>
              <a:t>PrimitivesGemini</a:t>
            </a:r>
            <a:r>
              <a:rPr lang="en-US" sz="1200" dirty="0" smtClean="0"/>
              <a:t>)</a:t>
            </a:r>
          </a:p>
          <a:p>
            <a:r>
              <a:rPr lang="en-US" sz="1200" dirty="0" smtClean="0"/>
              <a:t>                </a:t>
            </a:r>
            <a:r>
              <a:rPr lang="en-US" sz="1200" dirty="0"/>
              <a:t> </a:t>
            </a:r>
            <a:r>
              <a:rPr lang="en-US" sz="1200" dirty="0" smtClean="0"/>
              <a:t>   </a:t>
            </a:r>
            <a:r>
              <a:rPr lang="en-US" sz="1200" dirty="0" err="1" smtClean="0"/>
              <a:t>primitives_IMAGE.PrmitivesIMAGE</a:t>
            </a:r>
            <a:r>
              <a:rPr lang="en-US" sz="1200" dirty="0" smtClean="0"/>
              <a:t>(</a:t>
            </a:r>
            <a:r>
              <a:rPr lang="en-US" sz="1200" dirty="0" err="1" smtClean="0"/>
              <a:t>PrimitivesGMOS</a:t>
            </a:r>
            <a:r>
              <a:rPr lang="en-US" sz="1200" dirty="0" smtClean="0"/>
              <a:t>)</a:t>
            </a:r>
            <a:endParaRPr lang="en-US" sz="1200" dirty="0"/>
          </a:p>
          <a:p>
            <a:r>
              <a:rPr lang="en-US" sz="1200" dirty="0" smtClean="0"/>
              <a:t>                    </a:t>
            </a:r>
            <a:r>
              <a:rPr lang="en-US" sz="1200" dirty="0" err="1" smtClean="0"/>
              <a:t>primitives_SPECT.PrimitivesSPECT</a:t>
            </a:r>
            <a:r>
              <a:rPr lang="en-US" sz="1200" dirty="0" smtClean="0"/>
              <a:t>(</a:t>
            </a:r>
            <a:r>
              <a:rPr lang="en-US" sz="1200" dirty="0" err="1" smtClean="0"/>
              <a:t>PrimitivesGemini</a:t>
            </a:r>
            <a:r>
              <a:rPr lang="en-US" sz="1200" dirty="0" smtClean="0"/>
              <a:t>)</a:t>
            </a:r>
          </a:p>
          <a:p>
            <a:r>
              <a:rPr lang="en-US" sz="1200" dirty="0"/>
              <a:t> </a:t>
            </a:r>
            <a:r>
              <a:rPr lang="en-US" sz="1200" dirty="0" smtClean="0"/>
              <a:t>                   etc. </a:t>
            </a:r>
          </a:p>
          <a:p>
            <a:r>
              <a:rPr lang="en-US" sz="1200" b="1" dirty="0" smtClean="0"/>
              <a:t>Recipes</a:t>
            </a:r>
            <a:r>
              <a:rPr lang="en-US" sz="1200" dirty="0" smtClean="0"/>
              <a:t>/</a:t>
            </a:r>
          </a:p>
          <a:p>
            <a:r>
              <a:rPr lang="en-US" sz="1200" dirty="0" smtClean="0"/>
              <a:t>             </a:t>
            </a:r>
            <a:r>
              <a:rPr lang="en-US" sz="1200" dirty="0" err="1" smtClean="0"/>
              <a:t>recipe_qaReduce.py</a:t>
            </a:r>
            <a:endParaRPr lang="en-US" sz="1200" dirty="0" smtClean="0"/>
          </a:p>
          <a:p>
            <a:r>
              <a:rPr lang="en-US" sz="1200" dirty="0"/>
              <a:t> </a:t>
            </a:r>
            <a:r>
              <a:rPr lang="en-US" sz="1200" dirty="0" smtClean="0"/>
              <a:t>            </a:t>
            </a:r>
            <a:r>
              <a:rPr lang="en-US" sz="1200" dirty="0" err="1" smtClean="0"/>
              <a:t>recipeIndex.py</a:t>
            </a:r>
            <a:r>
              <a:rPr lang="en-US" sz="1200" dirty="0" smtClean="0"/>
              <a:t> (??)</a:t>
            </a:r>
          </a:p>
          <a:p>
            <a:r>
              <a:rPr lang="en-US" sz="1200" dirty="0"/>
              <a:t> </a:t>
            </a:r>
            <a:r>
              <a:rPr lang="en-US" sz="1200" dirty="0" smtClean="0"/>
              <a:t>            etc. </a:t>
            </a:r>
          </a:p>
          <a:p>
            <a:r>
              <a:rPr lang="en-US" sz="1200" b="1" dirty="0" smtClean="0"/>
              <a:t>Tags</a:t>
            </a:r>
            <a:r>
              <a:rPr lang="en-US" sz="1200" dirty="0" smtClean="0"/>
              <a:t>/</a:t>
            </a:r>
          </a:p>
          <a:p>
            <a:r>
              <a:rPr lang="en-US" dirty="0" smtClean="0"/>
              <a:t>    </a:t>
            </a:r>
            <a:r>
              <a:rPr lang="en-US" sz="1200" dirty="0" smtClean="0"/>
              <a:t>tag definitions here. </a:t>
            </a:r>
            <a:endParaRPr lang="en-US" dirty="0"/>
          </a:p>
        </p:txBody>
      </p:sp>
    </p:spTree>
    <p:extLst>
      <p:ext uri="{BB962C8B-B14F-4D97-AF65-F5344CB8AC3E}">
        <p14:creationId xmlns:p14="http://schemas.microsoft.com/office/powerpoint/2010/main" val="215313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15970" y="2557597"/>
            <a:ext cx="2348833"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ParametersGMOS</a:t>
            </a:r>
            <a:endParaRPr lang="en-US" dirty="0"/>
          </a:p>
        </p:txBody>
      </p:sp>
      <p:sp>
        <p:nvSpPr>
          <p:cNvPr id="5" name="Rounded Rectangle 4"/>
          <p:cNvSpPr/>
          <p:nvPr/>
        </p:nvSpPr>
        <p:spPr>
          <a:xfrm>
            <a:off x="5512190" y="2557597"/>
            <a:ext cx="2667121"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rimitivesGMOS</a:t>
            </a:r>
            <a:endParaRPr lang="en-US" dirty="0"/>
          </a:p>
        </p:txBody>
      </p:sp>
      <p:sp>
        <p:nvSpPr>
          <p:cNvPr id="6" name="Rounded Rectangle 5"/>
          <p:cNvSpPr/>
          <p:nvPr/>
        </p:nvSpPr>
        <p:spPr>
          <a:xfrm>
            <a:off x="165887" y="3968466"/>
            <a:ext cx="2054339" cy="5606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ParametersIMAGE</a:t>
            </a:r>
            <a:endParaRPr lang="en-US" dirty="0"/>
          </a:p>
        </p:txBody>
      </p:sp>
      <p:sp>
        <p:nvSpPr>
          <p:cNvPr id="7" name="Rounded Rectangle 6"/>
          <p:cNvSpPr/>
          <p:nvPr/>
        </p:nvSpPr>
        <p:spPr>
          <a:xfrm>
            <a:off x="1372811" y="4900925"/>
            <a:ext cx="2035151" cy="5606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ParametersSPECT</a:t>
            </a:r>
            <a:endParaRPr lang="en-US" dirty="0"/>
          </a:p>
        </p:txBody>
      </p:sp>
      <p:sp>
        <p:nvSpPr>
          <p:cNvPr id="8" name="Rounded Rectangle 7"/>
          <p:cNvSpPr/>
          <p:nvPr/>
        </p:nvSpPr>
        <p:spPr>
          <a:xfrm>
            <a:off x="4684128" y="3968467"/>
            <a:ext cx="2035151" cy="5606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PrimitivesIMAGE</a:t>
            </a:r>
            <a:endParaRPr lang="en-US" dirty="0"/>
          </a:p>
        </p:txBody>
      </p:sp>
      <p:sp>
        <p:nvSpPr>
          <p:cNvPr id="9" name="Rounded Rectangle 8"/>
          <p:cNvSpPr/>
          <p:nvPr/>
        </p:nvSpPr>
        <p:spPr>
          <a:xfrm>
            <a:off x="5975421" y="4900925"/>
            <a:ext cx="2035151" cy="5606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PrimitivesSPECT</a:t>
            </a:r>
            <a:endParaRPr lang="en-US" dirty="0"/>
          </a:p>
        </p:txBody>
      </p:sp>
      <p:sp>
        <p:nvSpPr>
          <p:cNvPr id="16" name="Rounded Rectangle 15"/>
          <p:cNvSpPr/>
          <p:nvPr/>
        </p:nvSpPr>
        <p:spPr>
          <a:xfrm>
            <a:off x="1215970" y="782918"/>
            <a:ext cx="2348833"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ParametersGemini</a:t>
            </a:r>
            <a:endParaRPr lang="en-US" dirty="0"/>
          </a:p>
        </p:txBody>
      </p:sp>
      <p:sp>
        <p:nvSpPr>
          <p:cNvPr id="17" name="Rounded Rectangle 16"/>
          <p:cNvSpPr/>
          <p:nvPr/>
        </p:nvSpPr>
        <p:spPr>
          <a:xfrm>
            <a:off x="5512190" y="782918"/>
            <a:ext cx="2667121"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PrimitivesGemini</a:t>
            </a:r>
            <a:endParaRPr lang="en-US" dirty="0"/>
          </a:p>
        </p:txBody>
      </p:sp>
      <p:cxnSp>
        <p:nvCxnSpPr>
          <p:cNvPr id="19" name="Straight Arrow Connector 18"/>
          <p:cNvCxnSpPr>
            <a:stCxn id="16" idx="2"/>
            <a:endCxn id="4" idx="0"/>
          </p:cNvCxnSpPr>
          <p:nvPr/>
        </p:nvCxnSpPr>
        <p:spPr>
          <a:xfrm>
            <a:off x="2390387" y="1697318"/>
            <a:ext cx="0" cy="8602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899034" y="1697318"/>
            <a:ext cx="0" cy="8602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4" idx="2"/>
            <a:endCxn id="7" idx="0"/>
          </p:cNvCxnSpPr>
          <p:nvPr/>
        </p:nvCxnSpPr>
        <p:spPr>
          <a:xfrm>
            <a:off x="2390387" y="3471997"/>
            <a:ext cx="0" cy="1428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899034" y="3471998"/>
            <a:ext cx="0" cy="1428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3564803" y="1240118"/>
            <a:ext cx="19473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564803" y="3062061"/>
            <a:ext cx="19473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6" idx="3"/>
            <a:endCxn id="8" idx="1"/>
          </p:cNvCxnSpPr>
          <p:nvPr/>
        </p:nvCxnSpPr>
        <p:spPr>
          <a:xfrm>
            <a:off x="2220226" y="4248771"/>
            <a:ext cx="246390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3407962" y="5173779"/>
            <a:ext cx="2643657" cy="13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4" idx="2"/>
            <a:endCxn id="6" idx="0"/>
          </p:cNvCxnSpPr>
          <p:nvPr/>
        </p:nvCxnSpPr>
        <p:spPr>
          <a:xfrm rot="5400000">
            <a:off x="1543488" y="3121566"/>
            <a:ext cx="496469" cy="119733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p:nvPr/>
        </p:nvCxnSpPr>
        <p:spPr>
          <a:xfrm rot="5400000">
            <a:off x="6052135" y="3121568"/>
            <a:ext cx="496469" cy="119733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174025" y="873882"/>
            <a:ext cx="610113" cy="276999"/>
          </a:xfrm>
          <a:prstGeom prst="rect">
            <a:avLst/>
          </a:prstGeom>
          <a:noFill/>
        </p:spPr>
        <p:txBody>
          <a:bodyPr wrap="none" rtlCol="0">
            <a:spAutoFit/>
          </a:bodyPr>
          <a:lstStyle/>
          <a:p>
            <a:r>
              <a:rPr lang="en-US" sz="1200" dirty="0" smtClean="0"/>
              <a:t>import</a:t>
            </a:r>
            <a:endParaRPr lang="en-US" sz="1200" dirty="0"/>
          </a:p>
        </p:txBody>
      </p:sp>
      <p:sp>
        <p:nvSpPr>
          <p:cNvPr id="49" name="TextBox 48"/>
          <p:cNvSpPr txBox="1"/>
          <p:nvPr/>
        </p:nvSpPr>
        <p:spPr>
          <a:xfrm>
            <a:off x="4174025" y="2755262"/>
            <a:ext cx="610113" cy="276999"/>
          </a:xfrm>
          <a:prstGeom prst="rect">
            <a:avLst/>
          </a:prstGeom>
          <a:noFill/>
        </p:spPr>
        <p:txBody>
          <a:bodyPr wrap="none" rtlCol="0">
            <a:spAutoFit/>
          </a:bodyPr>
          <a:lstStyle/>
          <a:p>
            <a:r>
              <a:rPr lang="en-US" sz="1200" dirty="0" smtClean="0"/>
              <a:t>import</a:t>
            </a:r>
            <a:endParaRPr lang="en-US" sz="1200" dirty="0"/>
          </a:p>
        </p:txBody>
      </p:sp>
      <p:sp>
        <p:nvSpPr>
          <p:cNvPr id="50" name="TextBox 49"/>
          <p:cNvSpPr txBox="1"/>
          <p:nvPr/>
        </p:nvSpPr>
        <p:spPr>
          <a:xfrm>
            <a:off x="4305994" y="4896780"/>
            <a:ext cx="610113" cy="276999"/>
          </a:xfrm>
          <a:prstGeom prst="rect">
            <a:avLst/>
          </a:prstGeom>
          <a:noFill/>
        </p:spPr>
        <p:txBody>
          <a:bodyPr wrap="none" rtlCol="0">
            <a:spAutoFit/>
          </a:bodyPr>
          <a:lstStyle/>
          <a:p>
            <a:r>
              <a:rPr lang="en-US" sz="1200" dirty="0" smtClean="0"/>
              <a:t>import</a:t>
            </a:r>
            <a:endParaRPr lang="en-US" sz="1200" dirty="0"/>
          </a:p>
        </p:txBody>
      </p:sp>
      <p:sp>
        <p:nvSpPr>
          <p:cNvPr id="51" name="TextBox 50"/>
          <p:cNvSpPr txBox="1"/>
          <p:nvPr/>
        </p:nvSpPr>
        <p:spPr>
          <a:xfrm>
            <a:off x="3259746" y="3894833"/>
            <a:ext cx="610113" cy="276999"/>
          </a:xfrm>
          <a:prstGeom prst="rect">
            <a:avLst/>
          </a:prstGeom>
          <a:noFill/>
        </p:spPr>
        <p:txBody>
          <a:bodyPr wrap="none" rtlCol="0">
            <a:spAutoFit/>
          </a:bodyPr>
          <a:lstStyle/>
          <a:p>
            <a:r>
              <a:rPr lang="en-US" sz="1200" dirty="0" smtClean="0"/>
              <a:t>import</a:t>
            </a:r>
            <a:endParaRPr lang="en-US" sz="1200" dirty="0"/>
          </a:p>
        </p:txBody>
      </p:sp>
      <p:sp>
        <p:nvSpPr>
          <p:cNvPr id="52" name="TextBox 51"/>
          <p:cNvSpPr txBox="1"/>
          <p:nvPr/>
        </p:nvSpPr>
        <p:spPr>
          <a:xfrm>
            <a:off x="2418172" y="2069167"/>
            <a:ext cx="598767" cy="276999"/>
          </a:xfrm>
          <a:prstGeom prst="rect">
            <a:avLst/>
          </a:prstGeom>
          <a:noFill/>
        </p:spPr>
        <p:txBody>
          <a:bodyPr wrap="none" rtlCol="0">
            <a:spAutoFit/>
          </a:bodyPr>
          <a:lstStyle/>
          <a:p>
            <a:r>
              <a:rPr lang="en-US" sz="1200" dirty="0" smtClean="0"/>
              <a:t>inherit</a:t>
            </a:r>
            <a:endParaRPr lang="en-US" sz="1200" dirty="0"/>
          </a:p>
        </p:txBody>
      </p:sp>
      <p:sp>
        <p:nvSpPr>
          <p:cNvPr id="53" name="TextBox 52"/>
          <p:cNvSpPr txBox="1"/>
          <p:nvPr/>
        </p:nvSpPr>
        <p:spPr>
          <a:xfrm>
            <a:off x="2390387" y="4390576"/>
            <a:ext cx="598767" cy="276999"/>
          </a:xfrm>
          <a:prstGeom prst="rect">
            <a:avLst/>
          </a:prstGeom>
          <a:noFill/>
        </p:spPr>
        <p:txBody>
          <a:bodyPr wrap="none" rtlCol="0">
            <a:spAutoFit/>
          </a:bodyPr>
          <a:lstStyle/>
          <a:p>
            <a:r>
              <a:rPr lang="en-US" sz="1200" dirty="0" smtClean="0"/>
              <a:t>inherit</a:t>
            </a:r>
            <a:endParaRPr lang="en-US" sz="1200" dirty="0"/>
          </a:p>
        </p:txBody>
      </p:sp>
      <p:sp>
        <p:nvSpPr>
          <p:cNvPr id="54" name="TextBox 53"/>
          <p:cNvSpPr txBox="1"/>
          <p:nvPr/>
        </p:nvSpPr>
        <p:spPr>
          <a:xfrm>
            <a:off x="5975421" y="3471996"/>
            <a:ext cx="598767" cy="276999"/>
          </a:xfrm>
          <a:prstGeom prst="rect">
            <a:avLst/>
          </a:prstGeom>
          <a:noFill/>
        </p:spPr>
        <p:txBody>
          <a:bodyPr wrap="none" rtlCol="0">
            <a:spAutoFit/>
          </a:bodyPr>
          <a:lstStyle/>
          <a:p>
            <a:r>
              <a:rPr lang="en-US" sz="1200" dirty="0" smtClean="0"/>
              <a:t>inherit</a:t>
            </a:r>
            <a:endParaRPr lang="en-US" sz="1200" dirty="0"/>
          </a:p>
        </p:txBody>
      </p:sp>
      <p:sp>
        <p:nvSpPr>
          <p:cNvPr id="55" name="TextBox 54"/>
          <p:cNvSpPr txBox="1"/>
          <p:nvPr/>
        </p:nvSpPr>
        <p:spPr>
          <a:xfrm>
            <a:off x="6966902" y="4033332"/>
            <a:ext cx="598767" cy="276999"/>
          </a:xfrm>
          <a:prstGeom prst="rect">
            <a:avLst/>
          </a:prstGeom>
          <a:noFill/>
        </p:spPr>
        <p:txBody>
          <a:bodyPr wrap="none" rtlCol="0">
            <a:spAutoFit/>
          </a:bodyPr>
          <a:lstStyle/>
          <a:p>
            <a:r>
              <a:rPr lang="en-US" sz="1200" dirty="0" smtClean="0"/>
              <a:t>inherit</a:t>
            </a:r>
            <a:endParaRPr lang="en-US" sz="1200" dirty="0"/>
          </a:p>
        </p:txBody>
      </p:sp>
      <p:sp>
        <p:nvSpPr>
          <p:cNvPr id="56" name="TextBox 55"/>
          <p:cNvSpPr txBox="1"/>
          <p:nvPr/>
        </p:nvSpPr>
        <p:spPr>
          <a:xfrm>
            <a:off x="6204568" y="1950291"/>
            <a:ext cx="598767" cy="276999"/>
          </a:xfrm>
          <a:prstGeom prst="rect">
            <a:avLst/>
          </a:prstGeom>
          <a:noFill/>
        </p:spPr>
        <p:txBody>
          <a:bodyPr wrap="none" rtlCol="0">
            <a:spAutoFit/>
          </a:bodyPr>
          <a:lstStyle/>
          <a:p>
            <a:r>
              <a:rPr lang="en-US" sz="1200" dirty="0" smtClean="0"/>
              <a:t>inherit</a:t>
            </a:r>
            <a:endParaRPr lang="en-US" sz="1200" dirty="0"/>
          </a:p>
        </p:txBody>
      </p:sp>
      <p:sp>
        <p:nvSpPr>
          <p:cNvPr id="57" name="TextBox 56"/>
          <p:cNvSpPr txBox="1"/>
          <p:nvPr/>
        </p:nvSpPr>
        <p:spPr>
          <a:xfrm>
            <a:off x="1449011" y="3471996"/>
            <a:ext cx="598767" cy="276999"/>
          </a:xfrm>
          <a:prstGeom prst="rect">
            <a:avLst/>
          </a:prstGeom>
          <a:noFill/>
        </p:spPr>
        <p:txBody>
          <a:bodyPr wrap="none" rtlCol="0">
            <a:spAutoFit/>
          </a:bodyPr>
          <a:lstStyle/>
          <a:p>
            <a:r>
              <a:rPr lang="en-US" sz="1200" dirty="0" smtClean="0"/>
              <a:t>inherit</a:t>
            </a:r>
            <a:endParaRPr lang="en-US" sz="1200" dirty="0"/>
          </a:p>
        </p:txBody>
      </p:sp>
      <p:sp>
        <p:nvSpPr>
          <p:cNvPr id="58" name="TextBox 57"/>
          <p:cNvSpPr txBox="1"/>
          <p:nvPr/>
        </p:nvSpPr>
        <p:spPr>
          <a:xfrm>
            <a:off x="3438260" y="206078"/>
            <a:ext cx="2073930" cy="369332"/>
          </a:xfrm>
          <a:prstGeom prst="rect">
            <a:avLst/>
          </a:prstGeom>
          <a:noFill/>
        </p:spPr>
        <p:txBody>
          <a:bodyPr wrap="none" rtlCol="0">
            <a:spAutoFit/>
          </a:bodyPr>
          <a:lstStyle/>
          <a:p>
            <a:r>
              <a:rPr lang="en-US" dirty="0" smtClean="0"/>
              <a:t>Package Inheritance</a:t>
            </a:r>
            <a:endParaRPr lang="en-US" dirty="0"/>
          </a:p>
        </p:txBody>
      </p:sp>
    </p:spTree>
    <p:extLst>
      <p:ext uri="{BB962C8B-B14F-4D97-AF65-F5344CB8AC3E}">
        <p14:creationId xmlns:p14="http://schemas.microsoft.com/office/powerpoint/2010/main" val="27421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24487</TotalTime>
  <Words>517</Words>
  <Application>Microsoft Macintosh PowerPoint</Application>
  <PresentationFormat>On-screen Show (4:3)</PresentationFormat>
  <Paragraphs>107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GeminiDR Packages</vt:lpstr>
      <vt:lpstr>PowerPoint Presentation</vt:lpstr>
      <vt:lpstr>PowerPoint Presentation</vt:lpstr>
      <vt:lpstr>PowerPoint Presentation</vt:lpstr>
      <vt:lpstr>PowerPoint Presentation</vt:lpstr>
    </vt:vector>
  </TitlesOfParts>
  <Company>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avoid information</dc:creator>
  <cp:lastModifiedBy>avoid information</cp:lastModifiedBy>
  <cp:revision>52</cp:revision>
  <dcterms:created xsi:type="dcterms:W3CDTF">2016-06-07T19:23:30Z</dcterms:created>
  <dcterms:modified xsi:type="dcterms:W3CDTF">2016-06-24T19:45:36Z</dcterms:modified>
</cp:coreProperties>
</file>