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62"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12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1407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98245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48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25602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E1F0D-679A-F54A-A6A8-51318776C59E}"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82766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E1F0D-679A-F54A-A6A8-51318776C59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77031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E1F0D-679A-F54A-A6A8-51318776C59E}"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27544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E1F0D-679A-F54A-A6A8-51318776C59E}"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50149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E1F0D-679A-F54A-A6A8-51318776C59E}"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35147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25173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1442980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E1F0D-679A-F54A-A6A8-51318776C59E}" type="datetimeFigureOut">
              <a:rPr lang="en-US" smtClean="0"/>
              <a:t>1/11/17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9175A-7350-564C-BD26-F9F171A89102}" type="slidenum">
              <a:rPr lang="en-US" smtClean="0"/>
              <a:t>‹#›</a:t>
            </a:fld>
            <a:endParaRPr lang="en-US"/>
          </a:p>
        </p:txBody>
      </p:sp>
    </p:spTree>
    <p:extLst>
      <p:ext uri="{BB962C8B-B14F-4D97-AF65-F5344CB8AC3E}">
        <p14:creationId xmlns:p14="http://schemas.microsoft.com/office/powerpoint/2010/main" val="75978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462"/>
            <a:ext cx="8229600" cy="5788702"/>
          </a:xfrm>
        </p:spPr>
        <p:txBody>
          <a:bodyPr>
            <a:normAutofit/>
          </a:bodyPr>
          <a:lstStyle/>
          <a:p>
            <a:pPr marL="0" indent="0" algn="ctr">
              <a:buNone/>
            </a:pPr>
            <a:endParaRPr lang="en-US" sz="2400"/>
          </a:p>
          <a:p>
            <a:pPr marL="0" indent="0" algn="ctr">
              <a:buNone/>
            </a:pPr>
            <a:r>
              <a:rPr lang="en-US" smtClean="0"/>
              <a:t>Recipe System (2) prototype</a:t>
            </a:r>
          </a:p>
          <a:p>
            <a:pPr marL="0" indent="0" algn="ctr">
              <a:buNone/>
            </a:pPr>
            <a:endParaRPr lang="en-US" sz="2400"/>
          </a:p>
          <a:p>
            <a:pPr marL="0" indent="0">
              <a:buNone/>
            </a:pPr>
            <a:r>
              <a:rPr lang="en-US" sz="1800" smtClean="0">
                <a:sym typeface="Wingdings"/>
              </a:rPr>
              <a:t>The prototype recipe system is written to exploit the new GeminiDR packages. Because GeminiDR instrument packages (prototype is GMOS package) are self-contained and uncontaminated by other instrument recipes, parameters, or primitives, the namespace of an instrument package ensures that only those recipes, parameters, and primitives defined within the package are used. As the Zen of Python always says, “</a:t>
            </a:r>
            <a:r>
              <a:rPr lang="en-US" sz="1800" smtClean="0"/>
              <a:t>Namespaces </a:t>
            </a:r>
            <a:r>
              <a:rPr lang="en-US" sz="1800"/>
              <a:t>are one honking great idea -- let's do more of those</a:t>
            </a:r>
            <a:r>
              <a:rPr lang="en-US" sz="1800" smtClean="0"/>
              <a:t>!”</a:t>
            </a:r>
          </a:p>
          <a:p>
            <a:pPr marL="0" indent="0">
              <a:buNone/>
            </a:pPr>
            <a:endParaRPr lang="en-US" sz="1800"/>
          </a:p>
          <a:p>
            <a:pPr marL="0" indent="0">
              <a:buNone/>
            </a:pPr>
            <a:r>
              <a:rPr lang="en-US" sz="1800" smtClean="0"/>
              <a:t>Those interested can find both the prototype packages and recipe system on the Gemini gitlab at</a:t>
            </a:r>
          </a:p>
          <a:p>
            <a:pPr marL="0" indent="0">
              <a:buNone/>
            </a:pPr>
            <a:endParaRPr lang="en-US" sz="1800" smtClean="0"/>
          </a:p>
          <a:p>
            <a:pPr marL="0" indent="0">
              <a:buNone/>
            </a:pPr>
            <a:r>
              <a:rPr lang="en-US" sz="1800" smtClean="0"/>
              <a:t>                          https://gitlab.gemini.edu/kanderso/recipeSystem2</a:t>
            </a:r>
            <a:endParaRPr lang="en-US" sz="1800"/>
          </a:p>
          <a:p>
            <a:pPr marL="0" indent="0">
              <a:buNone/>
            </a:pPr>
            <a:endParaRPr lang="en-US" sz="1800" smtClean="0"/>
          </a:p>
          <a:p>
            <a:pPr marL="0" indent="0">
              <a:buNone/>
            </a:pPr>
            <a:r>
              <a:rPr lang="en-US" sz="1800" smtClean="0"/>
              <a:t>The following slides provide illustration of the ideas and some examples using the prototype  RecipeMapper class. </a:t>
            </a:r>
          </a:p>
          <a:p>
            <a:pPr marL="0" indent="0">
              <a:buNone/>
            </a:pPr>
            <a:endParaRPr lang="en-US" sz="2400"/>
          </a:p>
        </p:txBody>
      </p:sp>
    </p:spTree>
    <p:extLst>
      <p:ext uri="{BB962C8B-B14F-4D97-AF65-F5344CB8AC3E}">
        <p14:creationId xmlns:p14="http://schemas.microsoft.com/office/powerpoint/2010/main" val="9329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5372"/>
            <a:ext cx="9144000" cy="6491678"/>
          </a:xfrm>
        </p:spPr>
        <p:txBody>
          <a:bodyPr>
            <a:normAutofit/>
          </a:bodyPr>
          <a:lstStyle/>
          <a:p>
            <a:pPr marL="0" indent="0" algn="just">
              <a:buNone/>
            </a:pPr>
            <a:r>
              <a:rPr lang="en-US" sz="1800" smtClean="0"/>
              <a:t>    ‘</a:t>
            </a:r>
            <a:r>
              <a:rPr lang="en-US" sz="1800" dirty="0" smtClean="0"/>
              <a:t>reduce’ </a:t>
            </a:r>
            <a:r>
              <a:rPr lang="en-US" sz="1800" smtClean="0"/>
              <a:t>cli                            Recipe/Primitive Mappers</a:t>
            </a:r>
            <a:endParaRPr lang="en-US" sz="1800" dirty="0" smtClean="0"/>
          </a:p>
          <a:p>
            <a:pPr marL="0" indent="0" algn="just">
              <a:buNone/>
            </a:pPr>
            <a:r>
              <a:rPr lang="en-US" sz="1800" dirty="0" smtClean="0"/>
              <a:t>           </a:t>
            </a:r>
            <a:endParaRPr lang="en-US" sz="1800" dirty="0"/>
          </a:p>
        </p:txBody>
      </p:sp>
      <p:sp>
        <p:nvSpPr>
          <p:cNvPr id="4" name="Rounded Rectangle 3"/>
          <p:cNvSpPr/>
          <p:nvPr/>
        </p:nvSpPr>
        <p:spPr>
          <a:xfrm>
            <a:off x="228429" y="692681"/>
            <a:ext cx="992527"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08488" y="692681"/>
            <a:ext cx="2908863"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rPr>
              <a:t>The m</a:t>
            </a:r>
            <a:r>
              <a:rPr lang="en-US" sz="1200" smtClean="0">
                <a:solidFill>
                  <a:schemeClr val="tx1"/>
                </a:solidFill>
              </a:rPr>
              <a:t>appers </a:t>
            </a:r>
            <a:r>
              <a:rPr lang="en-US" sz="1200" dirty="0" smtClean="0">
                <a:solidFill>
                  <a:schemeClr val="tx1"/>
                </a:solidFill>
              </a:rPr>
              <a:t>receive an ‘ad’ instance providing a set of astrodata ‘tags’</a:t>
            </a:r>
            <a:r>
              <a:rPr lang="en-US" sz="1000" dirty="0" smtClean="0">
                <a:solidFill>
                  <a:schemeClr val="tx1"/>
                </a:solidFill>
                <a:latin typeface="Lucida Sans Typewriter"/>
                <a:cs typeface="Lucida Sans Typewriter"/>
              </a:rPr>
              <a:t>.</a:t>
            </a:r>
            <a:r>
              <a:rPr lang="en-US" sz="1200" dirty="0" smtClean="0">
                <a:solidFill>
                  <a:schemeClr val="tx1"/>
                </a:solidFill>
              </a:rPr>
              <a:t> This </a:t>
            </a:r>
            <a:r>
              <a:rPr lang="en-US" sz="1200" smtClean="0">
                <a:solidFill>
                  <a:schemeClr val="tx1"/>
                </a:solidFill>
              </a:rPr>
              <a:t>tag set determines </a:t>
            </a:r>
            <a:r>
              <a:rPr lang="en-US" sz="1200" dirty="0" smtClean="0">
                <a:solidFill>
                  <a:schemeClr val="tx1"/>
                </a:solidFill>
              </a:rPr>
              <a:t>the </a:t>
            </a:r>
            <a:r>
              <a:rPr lang="en-US" sz="1200">
                <a:solidFill>
                  <a:schemeClr val="tx1"/>
                </a:solidFill>
              </a:rPr>
              <a:t>instrument</a:t>
            </a:r>
            <a:r>
              <a:rPr lang="en-US" sz="1200" smtClean="0">
                <a:solidFill>
                  <a:schemeClr val="tx1"/>
                </a:solidFill>
              </a:rPr>
              <a:t> package, recipes, and specific primitive class; imports.</a:t>
            </a:r>
          </a:p>
          <a:p>
            <a:pPr algn="ctr"/>
            <a:r>
              <a:rPr lang="en-US" sz="1200">
                <a:solidFill>
                  <a:schemeClr val="tx1"/>
                </a:solidFill>
              </a:rPr>
              <a:t>Eg. (GMOS, IMAGE) in ad.tags </a:t>
            </a:r>
            <a:r>
              <a:rPr lang="en-US" sz="1200">
                <a:solidFill>
                  <a:schemeClr val="tx1"/>
                </a:solidFill>
                <a:sym typeface="Wingdings"/>
              </a:rPr>
              <a:t></a:t>
            </a:r>
            <a:endParaRPr lang="en-US" sz="1200">
              <a:solidFill>
                <a:schemeClr val="tx1"/>
              </a:solidFill>
            </a:endParaRPr>
          </a:p>
          <a:p>
            <a:pPr algn="ctr"/>
            <a:r>
              <a:rPr lang="en-US" sz="1200">
                <a:solidFill>
                  <a:schemeClr val="tx1"/>
                </a:solidFill>
              </a:rPr>
              <a:t>GMOS.recipes.Image</a:t>
            </a:r>
            <a:endParaRPr lang="en-US" sz="1200" smtClean="0">
              <a:solidFill>
                <a:schemeClr val="tx1"/>
              </a:solidFill>
            </a:endParaRPr>
          </a:p>
          <a:p>
            <a:pPr algn="ctr"/>
            <a:endParaRPr lang="en-US" sz="1200">
              <a:solidFill>
                <a:schemeClr val="tx1"/>
              </a:solidFill>
            </a:endParaRPr>
          </a:p>
          <a:p>
            <a:pPr algn="ctr"/>
            <a:r>
              <a:rPr lang="en-US" sz="1200" dirty="0" smtClean="0">
                <a:solidFill>
                  <a:schemeClr val="tx1"/>
                </a:solidFill>
              </a:rPr>
              <a:t>A user recipe is specified recipe overrides any default recipe. </a:t>
            </a:r>
            <a:endParaRPr lang="en-US" sz="1200" dirty="0">
              <a:solidFill>
                <a:schemeClr val="tx1"/>
              </a:solidFill>
              <a:sym typeface="Wingdings"/>
            </a:endParaRPr>
          </a:p>
        </p:txBody>
      </p:sp>
      <p:sp>
        <p:nvSpPr>
          <p:cNvPr id="7" name="Rounded Rectangle 6"/>
          <p:cNvSpPr/>
          <p:nvPr/>
        </p:nvSpPr>
        <p:spPr>
          <a:xfrm>
            <a:off x="7389705" y="195372"/>
            <a:ext cx="1396050" cy="6393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Parameters</a:t>
            </a:r>
          </a:p>
          <a:p>
            <a:pPr algn="ctr"/>
            <a:r>
              <a:rPr lang="en-US" sz="1400" dirty="0" smtClean="0">
                <a:solidFill>
                  <a:schemeClr val="tx1"/>
                </a:solidFill>
              </a:rPr>
              <a:t>GMOS</a:t>
            </a:r>
            <a:endParaRPr lang="en-US" sz="1400" dirty="0">
              <a:solidFill>
                <a:schemeClr val="tx1"/>
              </a:solidFill>
            </a:endParaRPr>
          </a:p>
        </p:txBody>
      </p:sp>
      <p:sp>
        <p:nvSpPr>
          <p:cNvPr id="8" name="Rounded Rectangle 7"/>
          <p:cNvSpPr/>
          <p:nvPr/>
        </p:nvSpPr>
        <p:spPr>
          <a:xfrm>
            <a:off x="7143580" y="1010817"/>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Primitives</a:t>
            </a:r>
          </a:p>
          <a:p>
            <a:pPr algn="ctr"/>
            <a:r>
              <a:rPr lang="en-US" dirty="0" smtClean="0">
                <a:solidFill>
                  <a:schemeClr val="tx1"/>
                </a:solidFill>
              </a:rPr>
              <a:t>GMOS</a:t>
            </a:r>
          </a:p>
        </p:txBody>
      </p:sp>
      <p:cxnSp>
        <p:nvCxnSpPr>
          <p:cNvPr id="10" name="Straight Connector 9"/>
          <p:cNvCxnSpPr/>
          <p:nvPr/>
        </p:nvCxnSpPr>
        <p:spPr>
          <a:xfrm>
            <a:off x="5754824" y="195372"/>
            <a:ext cx="17762" cy="6269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20956" y="2356339"/>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234088" y="2550601"/>
            <a:ext cx="1236236" cy="276999"/>
          </a:xfrm>
          <a:prstGeom prst="rect">
            <a:avLst/>
          </a:prstGeom>
          <a:noFill/>
        </p:spPr>
        <p:txBody>
          <a:bodyPr wrap="none" rtlCol="0">
            <a:spAutoFit/>
          </a:bodyPr>
          <a:lstStyle/>
          <a:p>
            <a:r>
              <a:rPr lang="en-US" sz="1200" dirty="0" smtClean="0"/>
              <a:t>User parameters</a:t>
            </a:r>
            <a:endParaRPr lang="en-US" sz="1200" dirty="0"/>
          </a:p>
        </p:txBody>
      </p:sp>
      <p:sp>
        <p:nvSpPr>
          <p:cNvPr id="19" name="TextBox 18"/>
          <p:cNvSpPr txBox="1"/>
          <p:nvPr/>
        </p:nvSpPr>
        <p:spPr>
          <a:xfrm>
            <a:off x="1220956" y="2079340"/>
            <a:ext cx="1287532" cy="276999"/>
          </a:xfrm>
          <a:prstGeom prst="rect">
            <a:avLst/>
          </a:prstGeom>
          <a:noFill/>
        </p:spPr>
        <p:txBody>
          <a:bodyPr wrap="none" rtlCol="0">
            <a:spAutoFit/>
          </a:bodyPr>
          <a:lstStyle/>
          <a:p>
            <a:r>
              <a:rPr lang="en-US" sz="1200" dirty="0" err="1" smtClean="0"/>
              <a:t>Astrodata</a:t>
            </a:r>
            <a:r>
              <a:rPr lang="en-US" sz="1200" dirty="0" smtClean="0"/>
              <a:t> objects</a:t>
            </a:r>
            <a:endParaRPr lang="en-US" sz="1200" dirty="0"/>
          </a:p>
        </p:txBody>
      </p:sp>
      <p:cxnSp>
        <p:nvCxnSpPr>
          <p:cNvPr id="23" name="Straight Arrow Connector 22"/>
          <p:cNvCxnSpPr/>
          <p:nvPr/>
        </p:nvCxnSpPr>
        <p:spPr>
          <a:xfrm>
            <a:off x="1220956" y="2829030"/>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1220956" y="3344712"/>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487383" y="3044028"/>
            <a:ext cx="659155" cy="276999"/>
          </a:xfrm>
          <a:prstGeom prst="rect">
            <a:avLst/>
          </a:prstGeom>
          <a:noFill/>
        </p:spPr>
        <p:txBody>
          <a:bodyPr wrap="none" rtlCol="0">
            <a:spAutoFit/>
          </a:bodyPr>
          <a:lstStyle/>
          <a:p>
            <a:r>
              <a:rPr lang="en-US" sz="1200" dirty="0" smtClean="0"/>
              <a:t>context</a:t>
            </a:r>
            <a:endParaRPr lang="en-US" sz="1200" dirty="0"/>
          </a:p>
        </p:txBody>
      </p:sp>
      <p:cxnSp>
        <p:nvCxnSpPr>
          <p:cNvPr id="49" name="Straight Arrow Connector 48"/>
          <p:cNvCxnSpPr>
            <a:stCxn id="7" idx="2"/>
            <a:endCxn id="8" idx="0"/>
          </p:cNvCxnSpPr>
          <p:nvPr/>
        </p:nvCxnSpPr>
        <p:spPr>
          <a:xfrm>
            <a:off x="8087730" y="834771"/>
            <a:ext cx="0" cy="176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7134698" y="3812843"/>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GMOS </a:t>
            </a:r>
          </a:p>
          <a:p>
            <a:pPr algn="ctr"/>
            <a:r>
              <a:rPr lang="en-US" dirty="0" smtClean="0">
                <a:solidFill>
                  <a:srgbClr val="000000"/>
                </a:solidFill>
              </a:rPr>
              <a:t>recipes</a:t>
            </a:r>
          </a:p>
          <a:p>
            <a:pPr algn="ctr"/>
            <a:endParaRPr lang="en-US" sz="1000" dirty="0"/>
          </a:p>
        </p:txBody>
      </p:sp>
      <p:sp>
        <p:nvSpPr>
          <p:cNvPr id="52" name="Rounded Rectangle 51"/>
          <p:cNvSpPr/>
          <p:nvPr/>
        </p:nvSpPr>
        <p:spPr>
          <a:xfrm>
            <a:off x="7134698" y="5716075"/>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GMOS </a:t>
            </a:r>
            <a:r>
              <a:rPr lang="en-US" dirty="0" err="1" smtClean="0">
                <a:solidFill>
                  <a:srgbClr val="000000"/>
                </a:solidFill>
              </a:rPr>
              <a:t>Spect</a:t>
            </a:r>
            <a:r>
              <a:rPr lang="en-US" dirty="0" smtClean="0">
                <a:solidFill>
                  <a:srgbClr val="000000"/>
                </a:solidFill>
              </a:rPr>
              <a:t> </a:t>
            </a:r>
          </a:p>
          <a:p>
            <a:pPr algn="ctr"/>
            <a:r>
              <a:rPr lang="en-US" dirty="0" smtClean="0">
                <a:solidFill>
                  <a:srgbClr val="000000"/>
                </a:solidFill>
              </a:rPr>
              <a:t>recipes</a:t>
            </a:r>
          </a:p>
        </p:txBody>
      </p:sp>
      <p:sp>
        <p:nvSpPr>
          <p:cNvPr id="53" name="Rounded Rectangle 52"/>
          <p:cNvSpPr/>
          <p:nvPr/>
        </p:nvSpPr>
        <p:spPr>
          <a:xfrm>
            <a:off x="7134698" y="4743641"/>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GMOS Image </a:t>
            </a:r>
          </a:p>
          <a:p>
            <a:pPr algn="ctr"/>
            <a:r>
              <a:rPr lang="en-US" dirty="0" smtClean="0">
                <a:solidFill>
                  <a:srgbClr val="000000"/>
                </a:solidFill>
              </a:rPr>
              <a:t>recipes</a:t>
            </a:r>
          </a:p>
        </p:txBody>
      </p:sp>
      <p:sp>
        <p:nvSpPr>
          <p:cNvPr id="55" name="Left Brace 54"/>
          <p:cNvSpPr/>
          <p:nvPr/>
        </p:nvSpPr>
        <p:spPr>
          <a:xfrm>
            <a:off x="5942961" y="4076169"/>
            <a:ext cx="1108475" cy="21224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Left Brace 55"/>
          <p:cNvSpPr/>
          <p:nvPr/>
        </p:nvSpPr>
        <p:spPr>
          <a:xfrm>
            <a:off x="5942962" y="1092306"/>
            <a:ext cx="1108475" cy="23133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Rounded Rectangle 56"/>
          <p:cNvSpPr/>
          <p:nvPr/>
        </p:nvSpPr>
        <p:spPr>
          <a:xfrm>
            <a:off x="7143580" y="1940140"/>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Primitives</a:t>
            </a:r>
          </a:p>
          <a:p>
            <a:pPr algn="ctr"/>
            <a:r>
              <a:rPr lang="en-US" dirty="0" smtClean="0">
                <a:solidFill>
                  <a:schemeClr val="tx1"/>
                </a:solidFill>
              </a:rPr>
              <a:t>GMOS Image</a:t>
            </a:r>
          </a:p>
        </p:txBody>
      </p:sp>
      <p:sp>
        <p:nvSpPr>
          <p:cNvPr id="58" name="Rounded Rectangle 57"/>
          <p:cNvSpPr/>
          <p:nvPr/>
        </p:nvSpPr>
        <p:spPr>
          <a:xfrm>
            <a:off x="7143580" y="2889038"/>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Primitives</a:t>
            </a:r>
          </a:p>
          <a:p>
            <a:pPr algn="ctr"/>
            <a:r>
              <a:rPr lang="en-US" dirty="0" smtClean="0">
                <a:solidFill>
                  <a:srgbClr val="000000"/>
                </a:solidFill>
              </a:rPr>
              <a:t>GMOS </a:t>
            </a:r>
            <a:r>
              <a:rPr lang="en-US" dirty="0" err="1" smtClean="0">
                <a:solidFill>
                  <a:srgbClr val="000000"/>
                </a:solidFill>
              </a:rPr>
              <a:t>Spect</a:t>
            </a:r>
            <a:endParaRPr lang="en-US" dirty="0" smtClean="0">
              <a:solidFill>
                <a:srgbClr val="000000"/>
              </a:solidFill>
            </a:endParaRPr>
          </a:p>
        </p:txBody>
      </p:sp>
      <p:sp>
        <p:nvSpPr>
          <p:cNvPr id="64" name="TextBox 63"/>
          <p:cNvSpPr txBox="1"/>
          <p:nvPr/>
        </p:nvSpPr>
        <p:spPr>
          <a:xfrm>
            <a:off x="5772586" y="1709307"/>
            <a:ext cx="748923" cy="461665"/>
          </a:xfrm>
          <a:prstGeom prst="rect">
            <a:avLst/>
          </a:prstGeom>
          <a:noFill/>
        </p:spPr>
        <p:txBody>
          <a:bodyPr wrap="none" rtlCol="0">
            <a:spAutoFit/>
          </a:bodyPr>
          <a:lstStyle/>
          <a:p>
            <a:r>
              <a:rPr lang="en-US" sz="1200" dirty="0" smtClean="0"/>
              <a:t>Primitive</a:t>
            </a:r>
          </a:p>
          <a:p>
            <a:r>
              <a:rPr lang="en-US" sz="1200" dirty="0" smtClean="0"/>
              <a:t>instance</a:t>
            </a:r>
            <a:endParaRPr lang="en-US" sz="1200" dirty="0"/>
          </a:p>
        </p:txBody>
      </p:sp>
      <p:sp>
        <p:nvSpPr>
          <p:cNvPr id="65" name="TextBox 64"/>
          <p:cNvSpPr txBox="1"/>
          <p:nvPr/>
        </p:nvSpPr>
        <p:spPr>
          <a:xfrm>
            <a:off x="5757750" y="4512808"/>
            <a:ext cx="706143" cy="461665"/>
          </a:xfrm>
          <a:prstGeom prst="rect">
            <a:avLst/>
          </a:prstGeom>
          <a:noFill/>
        </p:spPr>
        <p:txBody>
          <a:bodyPr wrap="none" rtlCol="0">
            <a:spAutoFit/>
          </a:bodyPr>
          <a:lstStyle/>
          <a:p>
            <a:r>
              <a:rPr lang="en-US" sz="1200" dirty="0" smtClean="0"/>
              <a:t>Recipe</a:t>
            </a:r>
          </a:p>
          <a:p>
            <a:r>
              <a:rPr lang="en-US" sz="1200" dirty="0" smtClean="0"/>
              <a:t>function</a:t>
            </a:r>
          </a:p>
        </p:txBody>
      </p:sp>
      <p:sp>
        <p:nvSpPr>
          <p:cNvPr id="2" name="TextBox 1"/>
          <p:cNvSpPr txBox="1"/>
          <p:nvPr/>
        </p:nvSpPr>
        <p:spPr>
          <a:xfrm>
            <a:off x="5981882" y="96489"/>
            <a:ext cx="1079254" cy="923330"/>
          </a:xfrm>
          <a:prstGeom prst="rect">
            <a:avLst/>
          </a:prstGeom>
          <a:noFill/>
        </p:spPr>
        <p:txBody>
          <a:bodyPr wrap="none" rtlCol="0">
            <a:spAutoFit/>
          </a:bodyPr>
          <a:lstStyle/>
          <a:p>
            <a:r>
              <a:rPr lang="en-US" smtClean="0"/>
              <a:t>GeminiDr</a:t>
            </a:r>
          </a:p>
          <a:p>
            <a:r>
              <a:rPr lang="en-US" smtClean="0"/>
              <a:t>GMOS </a:t>
            </a:r>
          </a:p>
          <a:p>
            <a:r>
              <a:rPr lang="en-US" smtClean="0"/>
              <a:t>package</a:t>
            </a:r>
            <a:endParaRPr lang="en-US"/>
          </a:p>
        </p:txBody>
      </p:sp>
      <p:cxnSp>
        <p:nvCxnSpPr>
          <p:cNvPr id="25" name="Straight Arrow Connector 24"/>
          <p:cNvCxnSpPr/>
          <p:nvPr/>
        </p:nvCxnSpPr>
        <p:spPr>
          <a:xfrm rot="10800000">
            <a:off x="1220956" y="4974473"/>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rot="10800000">
            <a:off x="1220956" y="4409341"/>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234088" y="4057896"/>
            <a:ext cx="1302084" cy="276999"/>
          </a:xfrm>
          <a:prstGeom prst="rect">
            <a:avLst/>
          </a:prstGeom>
          <a:noFill/>
        </p:spPr>
        <p:txBody>
          <a:bodyPr wrap="none" rtlCol="0">
            <a:spAutoFit/>
          </a:bodyPr>
          <a:lstStyle/>
          <a:p>
            <a:r>
              <a:rPr lang="en-US" sz="1200"/>
              <a:t>Primitive instance</a:t>
            </a:r>
          </a:p>
        </p:txBody>
      </p:sp>
      <p:sp>
        <p:nvSpPr>
          <p:cNvPr id="30" name="TextBox 29"/>
          <p:cNvSpPr txBox="1"/>
          <p:nvPr/>
        </p:nvSpPr>
        <p:spPr>
          <a:xfrm>
            <a:off x="1311458" y="4605141"/>
            <a:ext cx="1158866" cy="276999"/>
          </a:xfrm>
          <a:prstGeom prst="rect">
            <a:avLst/>
          </a:prstGeom>
          <a:noFill/>
        </p:spPr>
        <p:txBody>
          <a:bodyPr wrap="none" rtlCol="0">
            <a:spAutoFit/>
          </a:bodyPr>
          <a:lstStyle/>
          <a:p>
            <a:r>
              <a:rPr lang="en-US" sz="1200"/>
              <a:t>Recipe function</a:t>
            </a:r>
          </a:p>
        </p:txBody>
      </p:sp>
      <p:sp>
        <p:nvSpPr>
          <p:cNvPr id="31" name="TextBox 30"/>
          <p:cNvSpPr txBox="1"/>
          <p:nvPr/>
        </p:nvSpPr>
        <p:spPr>
          <a:xfrm>
            <a:off x="228429" y="4235809"/>
            <a:ext cx="951475" cy="276999"/>
          </a:xfrm>
          <a:prstGeom prst="rect">
            <a:avLst/>
          </a:prstGeom>
          <a:noFill/>
        </p:spPr>
        <p:txBody>
          <a:bodyPr wrap="square" rtlCol="0">
            <a:spAutoFit/>
          </a:bodyPr>
          <a:lstStyle/>
          <a:p>
            <a:r>
              <a:rPr lang="en-US" sz="1200"/>
              <a:t>Primitive, p</a:t>
            </a:r>
          </a:p>
        </p:txBody>
      </p:sp>
      <p:sp>
        <p:nvSpPr>
          <p:cNvPr id="32" name="TextBox 31"/>
          <p:cNvSpPr txBox="1"/>
          <p:nvPr/>
        </p:nvSpPr>
        <p:spPr>
          <a:xfrm>
            <a:off x="269481" y="4697474"/>
            <a:ext cx="951475" cy="276999"/>
          </a:xfrm>
          <a:prstGeom prst="rect">
            <a:avLst/>
          </a:prstGeom>
          <a:noFill/>
        </p:spPr>
        <p:txBody>
          <a:bodyPr wrap="square" rtlCol="0">
            <a:spAutoFit/>
          </a:bodyPr>
          <a:lstStyle/>
          <a:p>
            <a:r>
              <a:rPr lang="en-US" sz="1200"/>
              <a:t>recipe(p)</a:t>
            </a:r>
          </a:p>
        </p:txBody>
      </p:sp>
      <p:cxnSp>
        <p:nvCxnSpPr>
          <p:cNvPr id="13" name="Straight Arrow Connector 12"/>
          <p:cNvCxnSpPr/>
          <p:nvPr/>
        </p:nvCxnSpPr>
        <p:spPr>
          <a:xfrm>
            <a:off x="667011" y="4449256"/>
            <a:ext cx="0" cy="320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319799" y="2685712"/>
            <a:ext cx="694423" cy="276999"/>
          </a:xfrm>
          <a:prstGeom prst="rect">
            <a:avLst/>
          </a:prstGeom>
          <a:noFill/>
        </p:spPr>
        <p:txBody>
          <a:bodyPr wrap="square" rtlCol="0">
            <a:spAutoFit/>
          </a:bodyPr>
          <a:lstStyle/>
          <a:p>
            <a:r>
              <a:rPr lang="en-US" sz="1200"/>
              <a:t>   args</a:t>
            </a:r>
          </a:p>
        </p:txBody>
      </p:sp>
      <p:sp>
        <p:nvSpPr>
          <p:cNvPr id="17" name="Left Brace 16"/>
          <p:cNvSpPr/>
          <p:nvPr/>
        </p:nvSpPr>
        <p:spPr>
          <a:xfrm>
            <a:off x="796663" y="2356339"/>
            <a:ext cx="355828" cy="9646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7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92"/>
            <a:ext cx="8229600" cy="5939672"/>
          </a:xfrm>
        </p:spPr>
        <p:txBody>
          <a:bodyPr>
            <a:normAutofit lnSpcReduction="10000"/>
          </a:bodyPr>
          <a:lstStyle/>
          <a:p>
            <a:pPr marL="0" indent="0">
              <a:buNone/>
            </a:pPr>
            <a:endParaRPr lang="en-US" sz="1400" dirty="0"/>
          </a:p>
          <a:p>
            <a:pPr marL="0" indent="0">
              <a:buNone/>
            </a:pPr>
            <a:r>
              <a:rPr lang="en-US" sz="1400" dirty="0" smtClean="0"/>
              <a:t>As currently prototyped, recipes are now implemented as simple </a:t>
            </a:r>
            <a:r>
              <a:rPr lang="en-US" sz="1400" smtClean="0"/>
              <a:t>functions that </a:t>
            </a:r>
            <a:r>
              <a:rPr lang="en-US" sz="1400" dirty="0" smtClean="0"/>
              <a:t>receive an instance of the primitive set appropriate to the dataset(s) passed to the system. Keyword arguments are passed in the nominal way and are treated directly as such by the primitives</a:t>
            </a:r>
            <a:r>
              <a:rPr lang="en-US" sz="1400" smtClean="0"/>
              <a:t>. </a:t>
            </a:r>
          </a:p>
          <a:p>
            <a:pPr marL="0" indent="0">
              <a:buNone/>
            </a:pPr>
            <a:endParaRPr lang="en-US" sz="1400" dirty="0" smtClean="0"/>
          </a:p>
          <a:p>
            <a:pPr marL="0" indent="0">
              <a:buNone/>
            </a:pPr>
            <a:r>
              <a:rPr lang="en-US" sz="1400" dirty="0" smtClean="0"/>
              <a:t>E.g., </a:t>
            </a:r>
          </a:p>
          <a:p>
            <a:pPr marL="457200" lvl="1" indent="0">
              <a:buNone/>
            </a:pPr>
            <a:r>
              <a:rPr lang="de-DE" sz="1000" b="1" dirty="0" err="1">
                <a:latin typeface="Lucida Sans Typewriter"/>
                <a:cs typeface="Lucida Sans Typewriter"/>
              </a:rPr>
              <a:t>def</a:t>
            </a:r>
            <a:r>
              <a:rPr lang="de-DE" sz="1000" dirty="0">
                <a:latin typeface="Lucida Sans Typewriter"/>
                <a:cs typeface="Lucida Sans Typewriter"/>
              </a:rPr>
              <a:t> </a:t>
            </a:r>
            <a:r>
              <a:rPr lang="de-DE" sz="1000" b="1" dirty="0" err="1">
                <a:latin typeface="Lucida Sans Typewriter"/>
                <a:cs typeface="Lucida Sans Typewriter"/>
              </a:rPr>
              <a:t>treduce</a:t>
            </a:r>
            <a:r>
              <a:rPr lang="de-DE" sz="1000" dirty="0">
                <a:latin typeface="Lucida Sans Typewriter"/>
                <a:cs typeface="Lucida Sans Typewriter"/>
              </a:rPr>
              <a:t>(p):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p.prepare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p.addDQ</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p.addVAR</a:t>
            </a:r>
            <a:r>
              <a:rPr lang="de-DE" sz="1000" dirty="0" smtClean="0">
                <a:latin typeface="Lucida Sans Typewriter"/>
                <a:cs typeface="Lucida Sans Typewriter"/>
              </a:rPr>
              <a:t>(</a:t>
            </a:r>
            <a:r>
              <a:rPr lang="de-DE" sz="1000" dirty="0" err="1" smtClean="0"/>
              <a:t>read_noise</a:t>
            </a:r>
            <a:r>
              <a:rPr lang="de-DE" sz="1000" dirty="0" smtClean="0"/>
              <a:t>=True</a:t>
            </a:r>
            <a:r>
              <a:rPr lang="de-DE" sz="1000" dirty="0" smtClean="0">
                <a:latin typeface="Lucida Sans Typewriter"/>
                <a:cs typeface="Lucida Sans Typewriter"/>
              </a:rPr>
              <a:t>)                                                                                                      </a:t>
            </a:r>
            <a:endParaRPr lang="de-DE" sz="10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p.ADUToElectrons</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p.getProcessedBias</a:t>
            </a:r>
            <a:r>
              <a:rPr lang="de-DE" sz="1000" dirty="0">
                <a:latin typeface="Lucida Sans Typewriter"/>
                <a:cs typeface="Lucida Sans Typewriter"/>
              </a:rPr>
              <a:t>(</a:t>
            </a:r>
            <a:r>
              <a:rPr lang="de-DE" sz="1000" dirty="0" smtClean="0">
                <a:latin typeface="Lucida Sans Typewriter"/>
                <a:cs typeface="Lucida Sans Typewriter"/>
              </a:rPr>
              <a:t>)</a:t>
            </a:r>
          </a:p>
          <a:p>
            <a:pPr marL="457200" lvl="1" indent="0">
              <a:buNone/>
            </a:pPr>
            <a:r>
              <a:rPr lang="de-DE" sz="1000" dirty="0" smtClean="0">
                <a:latin typeface="Lucida Sans Typewriter"/>
                <a:cs typeface="Lucida Sans Typewriter"/>
              </a:rPr>
              <a:t>    </a:t>
            </a:r>
            <a:r>
              <a:rPr lang="de-DE" sz="1000" dirty="0" err="1" smtClean="0">
                <a:latin typeface="Lucida Sans Typewriter"/>
                <a:cs typeface="Lucida Sans Typewriter"/>
              </a:rPr>
              <a:t>p.biasCorrect</a:t>
            </a:r>
            <a:r>
              <a:rPr lang="de-DE" sz="1000" dirty="0" smtClean="0">
                <a:latin typeface="Lucida Sans Typewriter"/>
                <a:cs typeface="Lucida Sans Typewriter"/>
              </a:rPr>
              <a:t>()</a:t>
            </a:r>
            <a:r>
              <a:rPr lang="de-DE" sz="600" dirty="0" smtClean="0">
                <a:latin typeface="Lucida Sans Typewriter"/>
                <a:cs typeface="Lucida Sans Typewriter"/>
              </a:rPr>
              <a:t>                                                                                            </a:t>
            </a:r>
            <a:endParaRPr lang="de-DE" sz="6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p.correctWCSToReferenceFrame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p.display</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b="1" dirty="0" err="1">
                <a:latin typeface="Lucida Sans Typewriter"/>
                <a:cs typeface="Lucida Sans Typewriter"/>
              </a:rPr>
              <a:t>return</a:t>
            </a:r>
            <a:r>
              <a:rPr lang="de-DE" sz="1000" dirty="0">
                <a:latin typeface="Lucida Sans Typewriter"/>
                <a:cs typeface="Lucida Sans Typewriter"/>
              </a:rPr>
              <a:t> </a:t>
            </a:r>
            <a:endParaRPr lang="de-DE" sz="1000" dirty="0" smtClean="0">
              <a:latin typeface="Lucida Sans Typewriter"/>
              <a:cs typeface="Lucida Sans Typewriter"/>
            </a:endParaRPr>
          </a:p>
          <a:p>
            <a:endParaRPr lang="de-DE" sz="1100" dirty="0" smtClean="0">
              <a:cs typeface="Lucida Sans Typewriter"/>
            </a:endParaRPr>
          </a:p>
          <a:p>
            <a:pPr marL="0" indent="0">
              <a:buNone/>
            </a:pPr>
            <a:r>
              <a:rPr lang="de-DE" sz="1400" dirty="0" err="1" smtClean="0">
                <a:cs typeface="Lucida Sans Typewriter"/>
              </a:rPr>
              <a:t>where</a:t>
            </a:r>
            <a:r>
              <a:rPr lang="de-DE" sz="1400" dirty="0" smtClean="0">
                <a:cs typeface="Lucida Sans Typewriter"/>
              </a:rPr>
              <a:t> `p` </a:t>
            </a:r>
            <a:r>
              <a:rPr lang="de-DE" sz="1400" dirty="0" err="1" smtClean="0">
                <a:cs typeface="Lucida Sans Typewriter"/>
              </a:rPr>
              <a:t>is</a:t>
            </a:r>
            <a:r>
              <a:rPr lang="de-DE" sz="1400" dirty="0" smtClean="0">
                <a:cs typeface="Lucida Sans Typewriter"/>
              </a:rPr>
              <a:t> an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of</a:t>
            </a:r>
            <a:r>
              <a:rPr lang="de-DE" sz="1400" dirty="0" smtClean="0">
                <a:cs typeface="Lucida Sans Typewriter"/>
              </a:rPr>
              <a:t> a primitive </a:t>
            </a:r>
            <a:r>
              <a:rPr lang="de-DE" sz="1400" dirty="0" err="1" smtClean="0">
                <a:cs typeface="Lucida Sans Typewriter"/>
              </a:rPr>
              <a:t>class</a:t>
            </a:r>
            <a:r>
              <a:rPr lang="de-DE" sz="1400" dirty="0" smtClean="0">
                <a:cs typeface="Lucida Sans Typewriter"/>
              </a:rPr>
              <a:t>.</a:t>
            </a:r>
          </a:p>
          <a:p>
            <a:endParaRPr lang="de-DE" sz="1100" dirty="0" smtClean="0">
              <a:cs typeface="Lucida Sans Typewriter"/>
            </a:endParaRPr>
          </a:p>
          <a:p>
            <a:pPr marL="0" indent="0">
              <a:buNone/>
            </a:pPr>
            <a:r>
              <a:rPr lang="de-DE" sz="1100" b="1" dirty="0" smtClean="0">
                <a:cs typeface="Lucida Sans Typewriter"/>
              </a:rPr>
              <a:t>Note:</a:t>
            </a:r>
            <a:r>
              <a:rPr lang="de-DE" sz="1100" dirty="0" smtClean="0">
                <a:cs typeface="Lucida Sans Typewriter"/>
              </a:rPr>
              <a:t> This </a:t>
            </a:r>
            <a:r>
              <a:rPr lang="de-DE" sz="1100" dirty="0" err="1" smtClean="0">
                <a:cs typeface="Lucida Sans Typewriter"/>
              </a:rPr>
              <a:t>does</a:t>
            </a:r>
            <a:r>
              <a:rPr lang="de-DE" sz="1100" dirty="0" smtClean="0">
                <a:cs typeface="Lucida Sans Typewriter"/>
              </a:rPr>
              <a:t> not </a:t>
            </a:r>
            <a:r>
              <a:rPr lang="de-DE" sz="1100" dirty="0" err="1" smtClean="0">
                <a:cs typeface="Lucida Sans Typewriter"/>
              </a:rPr>
              <a:t>look</a:t>
            </a:r>
            <a:r>
              <a:rPr lang="de-DE" sz="1100" dirty="0" smtClean="0">
                <a:cs typeface="Lucida Sans Typewriter"/>
              </a:rPr>
              <a:t> </a:t>
            </a:r>
            <a:r>
              <a:rPr lang="de-DE" sz="1100" dirty="0" err="1" smtClean="0">
                <a:cs typeface="Lucida Sans Typewriter"/>
              </a:rPr>
              <a:t>much</a:t>
            </a:r>
            <a:r>
              <a:rPr lang="de-DE" sz="1100" dirty="0" smtClean="0">
                <a:cs typeface="Lucida Sans Typewriter"/>
              </a:rPr>
              <a:t> different </a:t>
            </a:r>
            <a:r>
              <a:rPr lang="de-DE" sz="1100" dirty="0" err="1" smtClean="0">
                <a:cs typeface="Lucida Sans Typewriter"/>
              </a:rPr>
              <a:t>that</a:t>
            </a:r>
            <a:r>
              <a:rPr lang="de-DE" sz="1100" dirty="0" smtClean="0">
                <a:cs typeface="Lucida Sans Typewriter"/>
              </a:rPr>
              <a:t> </a:t>
            </a:r>
            <a:r>
              <a:rPr lang="de-DE" sz="1100" dirty="0" err="1" smtClean="0">
                <a:cs typeface="Lucida Sans Typewriter"/>
              </a:rPr>
              <a:t>what</a:t>
            </a:r>
            <a:r>
              <a:rPr lang="de-DE" sz="1100" dirty="0" smtClean="0">
                <a:cs typeface="Lucida Sans Typewriter"/>
              </a:rPr>
              <a:t> a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already</a:t>
            </a:r>
            <a:r>
              <a:rPr lang="de-DE" sz="1100" dirty="0" smtClean="0">
                <a:cs typeface="Lucida Sans Typewriter"/>
              </a:rPr>
              <a:t> </a:t>
            </a:r>
            <a:r>
              <a:rPr lang="de-DE" sz="1100" dirty="0" err="1" smtClean="0">
                <a:cs typeface="Lucida Sans Typewriter"/>
              </a:rPr>
              <a:t>looks</a:t>
            </a:r>
            <a:r>
              <a:rPr lang="de-DE" sz="1100" dirty="0" smtClean="0">
                <a:cs typeface="Lucida Sans Typewriter"/>
              </a:rPr>
              <a:t> </a:t>
            </a:r>
            <a:r>
              <a:rPr lang="de-DE" sz="1100" dirty="0" err="1" smtClean="0">
                <a:cs typeface="Lucida Sans Typewriter"/>
              </a:rPr>
              <a:t>like</a:t>
            </a:r>
            <a:r>
              <a:rPr lang="de-DE" sz="1100" dirty="0" smtClean="0">
                <a:cs typeface="Lucida Sans Typewriter"/>
              </a:rPr>
              <a:t>. But </a:t>
            </a:r>
            <a:r>
              <a:rPr lang="de-DE" sz="1100" dirty="0" err="1" smtClean="0">
                <a:cs typeface="Lucida Sans Typewriter"/>
              </a:rPr>
              <a:t>because</a:t>
            </a:r>
            <a:r>
              <a:rPr lang="de-DE" sz="1100" dirty="0" smtClean="0">
                <a:cs typeface="Lucida Sans Typewriter"/>
              </a:rPr>
              <a:t> </a:t>
            </a:r>
            <a:r>
              <a:rPr lang="de-DE" sz="1100" dirty="0" err="1" smtClean="0">
                <a:cs typeface="Lucida Sans Typewriter"/>
              </a:rPr>
              <a:t>we</a:t>
            </a:r>
            <a:r>
              <a:rPr lang="de-DE" sz="1100" dirty="0" smtClean="0">
                <a:cs typeface="Lucida Sans Typewriter"/>
              </a:rPr>
              <a:t> </a:t>
            </a:r>
            <a:r>
              <a:rPr lang="de-DE" sz="1100" dirty="0" err="1" smtClean="0">
                <a:cs typeface="Lucida Sans Typewriter"/>
              </a:rPr>
              <a:t>are</a:t>
            </a:r>
            <a:r>
              <a:rPr lang="de-DE" sz="1100" dirty="0" smtClean="0">
                <a:cs typeface="Lucida Sans Typewriter"/>
              </a:rPr>
              <a:t> </a:t>
            </a:r>
            <a:r>
              <a:rPr lang="de-DE" sz="1100" dirty="0" err="1" smtClean="0">
                <a:cs typeface="Lucida Sans Typewriter"/>
              </a:rPr>
              <a:t>now</a:t>
            </a:r>
            <a:r>
              <a:rPr lang="de-DE" sz="1100" dirty="0" smtClean="0">
                <a:cs typeface="Lucida Sans Typewriter"/>
              </a:rPr>
              <a:t> </a:t>
            </a:r>
            <a:r>
              <a:rPr lang="de-DE" sz="1100" dirty="0" err="1" smtClean="0">
                <a:cs typeface="Lucida Sans Typewriter"/>
              </a:rPr>
              <a:t>employing</a:t>
            </a:r>
            <a:r>
              <a:rPr lang="de-DE" sz="1100" dirty="0" smtClean="0">
                <a:cs typeface="Lucida Sans Typewriter"/>
              </a:rPr>
              <a:t> </a:t>
            </a:r>
            <a:r>
              <a:rPr lang="de-DE" sz="1100" dirty="0" err="1" smtClean="0">
                <a:cs typeface="Lucida Sans Typewriter"/>
              </a:rPr>
              <a:t>python</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object</a:t>
            </a:r>
            <a:r>
              <a:rPr lang="de-DE" sz="1100" dirty="0" smtClean="0">
                <a:cs typeface="Lucida Sans Typewriter"/>
              </a:rPr>
              <a:t> </a:t>
            </a:r>
            <a:r>
              <a:rPr lang="de-DE" sz="1100" dirty="0" err="1" smtClean="0">
                <a:cs typeface="Lucida Sans Typewriter"/>
              </a:rPr>
              <a:t>oriented</a:t>
            </a:r>
            <a:r>
              <a:rPr lang="de-DE" sz="1100" dirty="0" smtClean="0">
                <a:cs typeface="Lucida Sans Typewriter"/>
              </a:rPr>
              <a:t> </a:t>
            </a:r>
            <a:r>
              <a:rPr lang="de-DE" sz="1100" dirty="0" err="1" smtClean="0">
                <a:cs typeface="Lucida Sans Typewriter"/>
              </a:rPr>
              <a:t>programming</a:t>
            </a:r>
            <a:r>
              <a:rPr lang="de-DE" sz="1100" dirty="0" smtClean="0">
                <a:cs typeface="Lucida Sans Typewriter"/>
              </a:rPr>
              <a:t>, </a:t>
            </a:r>
            <a:r>
              <a:rPr lang="de-DE" sz="1100" dirty="0" err="1" smtClean="0">
                <a:cs typeface="Lucida Sans Typewriter"/>
              </a:rPr>
              <a:t>it</a:t>
            </a:r>
            <a:r>
              <a:rPr lang="de-DE" sz="1100" dirty="0" smtClean="0">
                <a:cs typeface="Lucida Sans Typewriter"/>
              </a:rPr>
              <a:t> all </a:t>
            </a:r>
            <a:r>
              <a:rPr lang="de-DE" sz="1100" dirty="0" err="1" smtClean="0">
                <a:cs typeface="Lucida Sans Typewriter"/>
              </a:rPr>
              <a:t>works</a:t>
            </a:r>
            <a:r>
              <a:rPr lang="de-DE" sz="1100" dirty="0" smtClean="0">
                <a:cs typeface="Lucida Sans Typewriter"/>
              </a:rPr>
              <a:t> </a:t>
            </a:r>
            <a:r>
              <a:rPr lang="de-DE" sz="1100" dirty="0" err="1" smtClean="0">
                <a:cs typeface="Lucida Sans Typewriter"/>
              </a:rPr>
              <a:t>as</a:t>
            </a:r>
            <a:r>
              <a:rPr lang="de-DE" sz="1100" dirty="0" smtClean="0">
                <a:cs typeface="Lucida Sans Typewriter"/>
              </a:rPr>
              <a:t> </a:t>
            </a:r>
            <a:r>
              <a:rPr lang="de-DE" sz="1100" dirty="0" err="1" smtClean="0">
                <a:cs typeface="Lucida Sans Typewriter"/>
              </a:rPr>
              <a:t>expected</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entirely</a:t>
            </a:r>
            <a:r>
              <a:rPr lang="de-DE" sz="1100" dirty="0" smtClean="0">
                <a:cs typeface="Lucida Sans Typewriter"/>
              </a:rPr>
              <a:t> </a:t>
            </a:r>
            <a:r>
              <a:rPr lang="de-DE" sz="1100" dirty="0" err="1" smtClean="0">
                <a:cs typeface="Lucida Sans Typewriter"/>
              </a:rPr>
              <a:t>without</a:t>
            </a:r>
            <a:r>
              <a:rPr lang="de-DE" sz="1100" dirty="0" smtClean="0">
                <a:cs typeface="Lucida Sans Typewriter"/>
              </a:rPr>
              <a:t> </a:t>
            </a:r>
            <a:r>
              <a:rPr lang="de-DE" sz="1100" dirty="0" err="1" smtClean="0">
                <a:cs typeface="Lucida Sans Typewriter"/>
              </a:rPr>
              <a:t>any</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the</a:t>
            </a:r>
            <a:r>
              <a:rPr lang="de-DE" sz="1100" dirty="0" smtClean="0">
                <a:cs typeface="Lucida Sans Typewriter"/>
              </a:rPr>
              <a:t> </a:t>
            </a:r>
            <a:r>
              <a:rPr lang="de-DE" sz="1100" dirty="0" err="1" smtClean="0">
                <a:cs typeface="Lucida Sans Typewriter"/>
              </a:rPr>
              <a:t>overwrought</a:t>
            </a:r>
            <a:r>
              <a:rPr lang="de-DE" sz="1100" dirty="0" smtClean="0">
                <a:cs typeface="Lucida Sans Typewriter"/>
              </a:rPr>
              <a:t> </a:t>
            </a:r>
            <a:r>
              <a:rPr lang="de-DE" sz="1100" dirty="0" err="1" smtClean="0">
                <a:cs typeface="Lucida Sans Typewriter"/>
              </a:rPr>
              <a:t>layers</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system</a:t>
            </a:r>
            <a:r>
              <a:rPr lang="de-DE" sz="1100" dirty="0" smtClean="0">
                <a:cs typeface="Lucida Sans Typewriter"/>
              </a:rPr>
              <a:t>.</a:t>
            </a:r>
            <a:endParaRPr lang="de-DE" sz="1400" b="1" dirty="0">
              <a:cs typeface="Lucida Sans Typewriter"/>
            </a:endParaRPr>
          </a:p>
          <a:p>
            <a:pPr marL="457200" lvl="1" indent="0">
              <a:buNone/>
            </a:pPr>
            <a:endParaRPr lang="de-DE" sz="1400" b="1" dirty="0" smtClean="0">
              <a:cs typeface="Lucida Sans Typewriter"/>
            </a:endParaRPr>
          </a:p>
          <a:p>
            <a:pPr marL="457200" lvl="1" indent="0">
              <a:buNone/>
            </a:pPr>
            <a:r>
              <a:rPr lang="de-DE" sz="1400" b="1" smtClean="0">
                <a:cs typeface="Lucida Sans Typewriter"/>
              </a:rPr>
              <a:t>Use </a:t>
            </a:r>
            <a:r>
              <a:rPr lang="de-DE" sz="1400" b="1" dirty="0" err="1" smtClean="0">
                <a:cs typeface="Lucida Sans Typewriter"/>
              </a:rPr>
              <a:t>the</a:t>
            </a:r>
            <a:r>
              <a:rPr lang="de-DE" sz="1400" b="1" dirty="0" smtClean="0">
                <a:cs typeface="Lucida Sans Typewriter"/>
              </a:rPr>
              <a:t> primitives </a:t>
            </a:r>
            <a:r>
              <a:rPr lang="de-DE" sz="1400" b="1" dirty="0" err="1" smtClean="0">
                <a:cs typeface="Lucida Sans Typewriter"/>
              </a:rPr>
              <a:t>programmatically</a:t>
            </a:r>
            <a:endParaRPr lang="de-DE" sz="1400" dirty="0" smtClean="0">
              <a:cs typeface="Lucida Sans Typewriter"/>
            </a:endParaRPr>
          </a:p>
          <a:p>
            <a:pPr marL="0" indent="0">
              <a:buNone/>
            </a:pPr>
            <a:endParaRPr lang="de-DE" sz="1400" dirty="0">
              <a:cs typeface="Lucida Sans Typewriter"/>
            </a:endParaRPr>
          </a:p>
          <a:p>
            <a:pPr marL="0" indent="0">
              <a:buNone/>
            </a:pPr>
            <a:r>
              <a:rPr lang="de-DE" sz="1400" dirty="0" smtClean="0">
                <a:cs typeface="Lucida Sans Typewriter"/>
              </a:rPr>
              <a:t>A </a:t>
            </a:r>
            <a:r>
              <a:rPr lang="de-DE" sz="1400" dirty="0" err="1" smtClean="0">
                <a:cs typeface="Lucida Sans Typewriter"/>
              </a:rPr>
              <a:t>fuller</a:t>
            </a:r>
            <a:r>
              <a:rPr lang="de-DE" sz="1400" dirty="0" smtClean="0">
                <a:cs typeface="Lucida Sans Typewriter"/>
              </a:rPr>
              <a:t> </a:t>
            </a:r>
            <a:r>
              <a:rPr lang="de-DE" sz="1400" dirty="0" err="1" smtClean="0">
                <a:cs typeface="Lucida Sans Typewriter"/>
              </a:rPr>
              <a:t>example</a:t>
            </a:r>
            <a:r>
              <a:rPr lang="de-DE" sz="1400" smtClean="0">
                <a:cs typeface="Lucida Sans Typewriter"/>
              </a:rPr>
              <a:t>: The RecipeMapper class prototype emulates the final </a:t>
            </a:r>
            <a:r>
              <a:rPr lang="de-DE" sz="1400" err="1" smtClean="0">
                <a:cs typeface="Lucida Sans Typewriter"/>
              </a:rPr>
              <a:t>recipe</a:t>
            </a:r>
            <a:r>
              <a:rPr lang="de-DE" sz="1400" smtClean="0">
                <a:cs typeface="Lucida Sans Typewriter"/>
              </a:rPr>
              <a:t> system. The class </a:t>
            </a:r>
            <a:r>
              <a:rPr lang="de-DE" sz="1400" dirty="0" err="1" smtClean="0">
                <a:cs typeface="Lucida Sans Typewriter"/>
              </a:rPr>
              <a:t>receives</a:t>
            </a:r>
            <a:r>
              <a:rPr lang="de-DE" sz="1400" dirty="0" smtClean="0">
                <a:cs typeface="Lucida Sans Typewriter"/>
              </a:rPr>
              <a:t> an </a:t>
            </a:r>
            <a:r>
              <a:rPr lang="de-DE" sz="1400" dirty="0" err="1" smtClean="0">
                <a:cs typeface="Lucida Sans Typewriter"/>
              </a:rPr>
              <a:t>AstroData</a:t>
            </a:r>
            <a:r>
              <a:rPr lang="de-DE" sz="1400" dirty="0" smtClean="0">
                <a:cs typeface="Lucida Sans Typewriter"/>
              </a:rPr>
              <a:t> </a:t>
            </a:r>
            <a:r>
              <a:rPr lang="de-DE" sz="1400" dirty="0" err="1" smtClean="0">
                <a:cs typeface="Lucida Sans Typewriter"/>
              </a:rPr>
              <a:t>object</a:t>
            </a:r>
            <a:r>
              <a:rPr lang="de-DE" sz="1400" dirty="0" smtClean="0">
                <a:cs typeface="Lucida Sans Typewriter"/>
              </a:rPr>
              <a:t>, `ad</a:t>
            </a:r>
            <a:r>
              <a:rPr lang="de-DE" sz="1400" smtClean="0">
                <a:cs typeface="Lucida Sans Typewriter"/>
              </a:rPr>
              <a:t>`. The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will </a:t>
            </a:r>
            <a:r>
              <a:rPr lang="de-DE" sz="1400" dirty="0" err="1" smtClean="0">
                <a:cs typeface="Lucida Sans Typewriter"/>
              </a:rPr>
              <a:t>employ</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new</a:t>
            </a:r>
            <a:r>
              <a:rPr lang="de-DE" sz="1400" dirty="0" smtClean="0">
                <a:cs typeface="Lucida Sans Typewriter"/>
              </a:rPr>
              <a:t> </a:t>
            </a:r>
            <a:r>
              <a:rPr lang="de-DE" sz="1400" err="1" smtClean="0">
                <a:cs typeface="Lucida Sans Typewriter"/>
              </a:rPr>
              <a:t>AstroData</a:t>
            </a:r>
            <a:r>
              <a:rPr lang="de-DE" sz="1400" smtClean="0">
                <a:cs typeface="Lucida Sans Typewriter"/>
              </a:rPr>
              <a:t> and </a:t>
            </a:r>
            <a:r>
              <a:rPr lang="de-DE" sz="1400" dirty="0" err="1" smtClean="0">
                <a:cs typeface="Lucida Sans Typewriter"/>
              </a:rPr>
              <a:t>determine</a:t>
            </a:r>
            <a:r>
              <a:rPr lang="de-DE" sz="1400" dirty="0" smtClean="0">
                <a:cs typeface="Lucida Sans Typewriter"/>
              </a:rPr>
              <a:t>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of</a:t>
            </a:r>
            <a:r>
              <a:rPr lang="de-DE" sz="1400" dirty="0" smtClean="0">
                <a:cs typeface="Lucida Sans Typewriter"/>
              </a:rPr>
              <a:t> type, </a:t>
            </a:r>
            <a:r>
              <a:rPr lang="de-DE" sz="1400" dirty="0" err="1" smtClean="0">
                <a:cs typeface="Lucida Sans Typewriter"/>
              </a:rPr>
              <a:t>say</a:t>
            </a:r>
            <a:r>
              <a:rPr lang="de-DE" sz="1400" b="1" dirty="0" smtClean="0">
                <a:cs typeface="Lucida Sans Typewriter"/>
              </a:rPr>
              <a:t>, </a:t>
            </a:r>
            <a:r>
              <a:rPr lang="de-DE" sz="1100" b="1" dirty="0" err="1" smtClean="0">
                <a:latin typeface="Lucida Sans Typewriter"/>
                <a:cs typeface="Lucida Sans Typewriter"/>
              </a:rPr>
              <a:t>AstroDataGMOS</a:t>
            </a:r>
            <a:r>
              <a:rPr lang="de-DE" sz="1400" b="1" dirty="0" smtClean="0">
                <a:cs typeface="Lucida Sans Typewriter"/>
              </a:rPr>
              <a:t> </a:t>
            </a:r>
            <a:r>
              <a:rPr lang="de-DE" sz="1400" dirty="0" smtClean="0">
                <a:cs typeface="Lucida Sans Typewriter"/>
              </a:rPr>
              <a:t>(</a:t>
            </a:r>
            <a:r>
              <a:rPr lang="de-DE" sz="1400" dirty="0" err="1" smtClean="0">
                <a:cs typeface="Lucida Sans Typewriter"/>
              </a:rPr>
              <a:t>or</a:t>
            </a:r>
            <a:r>
              <a:rPr lang="de-DE" sz="1400" dirty="0" smtClean="0">
                <a:cs typeface="Lucida Sans Typewriter"/>
              </a:rPr>
              <a:t> </a:t>
            </a:r>
            <a:r>
              <a:rPr lang="de-DE" sz="1400" dirty="0" err="1" smtClean="0">
                <a:cs typeface="Lucida Sans Typewriter"/>
              </a:rPr>
              <a:t>whatever</a:t>
            </a:r>
            <a:r>
              <a:rPr lang="de-DE" sz="1400" dirty="0" smtClean="0">
                <a:cs typeface="Lucida Sans Typewriter"/>
              </a:rPr>
              <a:t> </a:t>
            </a:r>
            <a:r>
              <a:rPr lang="de-DE" sz="1400" dirty="0" err="1" smtClean="0">
                <a:cs typeface="Lucida Sans Typewriter"/>
              </a:rPr>
              <a:t>naming</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finalised</a:t>
            </a:r>
            <a:r>
              <a:rPr lang="de-DE" sz="1400" smtClean="0">
                <a:cs typeface="Lucida Sans Typewriter"/>
              </a:rPr>
              <a:t>). This </a:t>
            </a:r>
            <a:r>
              <a:rPr lang="de-DE" sz="1400" dirty="0" err="1" smtClean="0">
                <a:cs typeface="Lucida Sans Typewriter"/>
              </a:rPr>
              <a:t>instance</a:t>
            </a:r>
            <a:r>
              <a:rPr lang="de-DE" sz="1400" dirty="0" smtClean="0">
                <a:cs typeface="Lucida Sans Typewriter"/>
              </a:rPr>
              <a:t> type </a:t>
            </a:r>
            <a:r>
              <a:rPr lang="de-DE" sz="1400" dirty="0" err="1" smtClean="0">
                <a:cs typeface="Lucida Sans Typewriter"/>
              </a:rPr>
              <a:t>informs</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use</a:t>
            </a:r>
            <a:r>
              <a:rPr lang="de-DE" sz="1400" dirty="0" smtClean="0">
                <a:cs typeface="Lucida Sans Typewriter"/>
              </a:rPr>
              <a:t>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smtClean="0">
                <a:cs typeface="Lucida Sans Typewriter"/>
              </a:rPr>
              <a:t>. A package container ensures </a:t>
            </a:r>
            <a:r>
              <a:rPr lang="de-DE" sz="1400" dirty="0" err="1" smtClean="0">
                <a:cs typeface="Lucida Sans Typewriter"/>
              </a:rPr>
              <a:t>that</a:t>
            </a:r>
            <a:r>
              <a:rPr lang="de-DE" sz="1400" dirty="0" smtClean="0">
                <a:cs typeface="Lucida Sans Typewriter"/>
              </a:rPr>
              <a:t> </a:t>
            </a:r>
            <a:r>
              <a:rPr lang="de-DE" sz="1400" err="1" smtClean="0">
                <a:cs typeface="Lucida Sans Typewriter"/>
              </a:rPr>
              <a:t>once</a:t>
            </a:r>
            <a:r>
              <a:rPr lang="de-DE" sz="1400" smtClean="0">
                <a:cs typeface="Lucida Sans Typewriter"/>
              </a:rPr>
              <a:t> the dataset(s) are determined as GMOS,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dirty="0" smtClean="0">
                <a:cs typeface="Lucida Sans Typewriter"/>
              </a:rPr>
              <a:t> </a:t>
            </a:r>
            <a:r>
              <a:rPr lang="de-DE" sz="1400" dirty="0" err="1" smtClean="0">
                <a:cs typeface="Lucida Sans Typewriter"/>
              </a:rPr>
              <a:t>provides</a:t>
            </a:r>
            <a:r>
              <a:rPr lang="de-DE" sz="1400" dirty="0" smtClean="0">
                <a:cs typeface="Lucida Sans Typewriter"/>
              </a:rPr>
              <a:t> </a:t>
            </a:r>
            <a:r>
              <a:rPr lang="de-DE" sz="1400" dirty="0" err="1" smtClean="0">
                <a:cs typeface="Lucida Sans Typewriter"/>
              </a:rPr>
              <a:t>only</a:t>
            </a:r>
            <a:r>
              <a:rPr lang="de-DE" sz="1400" dirty="0" smtClean="0">
                <a:cs typeface="Lucida Sans Typewriter"/>
              </a:rPr>
              <a:t> </a:t>
            </a:r>
            <a:r>
              <a:rPr lang="de-DE" sz="1400" dirty="0" err="1" smtClean="0">
                <a:cs typeface="Lucida Sans Typewriter"/>
              </a:rPr>
              <a:t>those</a:t>
            </a:r>
            <a:r>
              <a:rPr lang="de-DE" sz="1400" dirty="0" smtClean="0">
                <a:cs typeface="Lucida Sans Typewriter"/>
              </a:rPr>
              <a:t> </a:t>
            </a:r>
            <a:r>
              <a:rPr lang="de-DE" sz="1400" dirty="0" err="1" smtClean="0">
                <a:cs typeface="Lucida Sans Typewriter"/>
              </a:rPr>
              <a:t>recipes</a:t>
            </a:r>
            <a:r>
              <a:rPr lang="de-DE" sz="1400" dirty="0" smtClean="0">
                <a:cs typeface="Lucida Sans Typewriter"/>
              </a:rPr>
              <a:t>, </a:t>
            </a:r>
            <a:r>
              <a:rPr lang="de-DE" sz="1400" dirty="0" err="1" smtClean="0">
                <a:cs typeface="Lucida Sans Typewriter"/>
              </a:rPr>
              <a:t>parameters</a:t>
            </a:r>
            <a:r>
              <a:rPr lang="de-DE" sz="1400" dirty="0" smtClean="0">
                <a:cs typeface="Lucida Sans Typewriter"/>
              </a:rPr>
              <a:t>, </a:t>
            </a:r>
            <a:r>
              <a:rPr lang="de-DE" sz="1400" dirty="0" err="1" smtClean="0">
                <a:cs typeface="Lucida Sans Typewriter"/>
              </a:rPr>
              <a:t>and</a:t>
            </a:r>
            <a:r>
              <a:rPr lang="de-DE" sz="1400" dirty="0" smtClean="0">
                <a:cs typeface="Lucida Sans Typewriter"/>
              </a:rPr>
              <a:t> primitives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are</a:t>
            </a:r>
            <a:r>
              <a:rPr lang="de-DE" sz="1400" dirty="0" smtClean="0">
                <a:cs typeface="Lucida Sans Typewriter"/>
              </a:rPr>
              <a:t> </a:t>
            </a:r>
            <a:r>
              <a:rPr lang="de-DE" sz="1400" dirty="0" err="1" smtClean="0">
                <a:cs typeface="Lucida Sans Typewriter"/>
              </a:rPr>
              <a:t>appropriate</a:t>
            </a:r>
            <a:r>
              <a:rPr lang="de-DE" sz="1400" dirty="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dataset</a:t>
            </a:r>
            <a:r>
              <a:rPr lang="de-DE" sz="1100" dirty="0" smtClean="0">
                <a:cs typeface="Lucida Sans Typewriter"/>
              </a:rPr>
              <a:t>.</a:t>
            </a:r>
          </a:p>
          <a:p>
            <a:endParaRPr lang="de-DE" sz="1100" dirty="0">
              <a:cs typeface="Lucida Sans Typewriter"/>
            </a:endParaRPr>
          </a:p>
        </p:txBody>
      </p:sp>
    </p:spTree>
    <p:extLst>
      <p:ext uri="{BB962C8B-B14F-4D97-AF65-F5344CB8AC3E}">
        <p14:creationId xmlns:p14="http://schemas.microsoft.com/office/powerpoint/2010/main" val="22767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7536"/>
            <a:ext cx="8229600" cy="6402872"/>
          </a:xfrm>
        </p:spPr>
        <p:txBody>
          <a:bodyPr>
            <a:normAutofit fontScale="85000" lnSpcReduction="20000"/>
          </a:bodyPr>
          <a:lstStyle/>
          <a:p>
            <a:pPr marL="0" indent="0">
              <a:buNone/>
            </a:pPr>
            <a:r>
              <a:rPr lang="en-US" sz="1400" smtClean="0"/>
              <a:t>Here is a short demonstration of a prototype RecipeMapper class. This is fairly simple-minded at this level, but serves to illustrate the use of the class. The RecipeMapper class receives an ‘ad’ instance, and may receive a recipe name (recipename=), a context (context=),  and a set of user parameters (uparms=). These would be passed in by the `reduce` command line, or other programmatic interface. A default recipe and context are set if none are passed. In concert with the now pythonic instrument packages, it is noted that this RecipeMapper class comprises 55 lines of code, and essentially replaces the entirety of the RecipeLibrary (720 lines), the ReductionObject (664 lines), and ReductionContext (1600 lines) classes. It is anticipated that a more sophisticated RecipeMapper class will necessarily expand to implement more requirements than are currently satifisfied by this prototype.</a:t>
            </a:r>
          </a:p>
          <a:p>
            <a:pPr marL="0" indent="0">
              <a:buNone/>
            </a:pPr>
            <a:endParaRPr lang="en-US" sz="1400" smtClean="0"/>
          </a:p>
          <a:p>
            <a:pPr marL="0" indent="0">
              <a:buNone/>
            </a:pPr>
            <a:r>
              <a:rPr lang="en-US" sz="1400" smtClean="0"/>
              <a:t>E.g. 1, ‘ad’ is the usual AstroData instance, here a GMOS image.</a:t>
            </a:r>
          </a:p>
          <a:p>
            <a:pPr marL="0" indent="0">
              <a:buNone/>
            </a:pPr>
            <a:r>
              <a:rPr lang="en-US" sz="1400" smtClean="0"/>
              <a:t> </a:t>
            </a:r>
          </a:p>
          <a:p>
            <a:pPr marL="400050" lvl="1" indent="0">
              <a:buNone/>
            </a:pPr>
            <a:r>
              <a:rPr lang="en-US" sz="1200"/>
              <a:t>f</a:t>
            </a:r>
            <a:r>
              <a:rPr lang="en-US" sz="1200" smtClean="0"/>
              <a:t>rom recipeMapper import RecipeMapper</a:t>
            </a:r>
          </a:p>
          <a:p>
            <a:pPr marL="400050" lvl="1" indent="0">
              <a:buNone/>
            </a:pPr>
            <a:r>
              <a:rPr lang="en-US" sz="1200" smtClean="0"/>
              <a:t>rm = RecipeMapper(ad)</a:t>
            </a:r>
          </a:p>
          <a:p>
            <a:pPr marL="400050" lvl="1" indent="0">
              <a:buNone/>
            </a:pPr>
            <a:r>
              <a:rPr lang="en-US" sz="1200" smtClean="0"/>
              <a:t>rm.set_recipe_library()</a:t>
            </a:r>
          </a:p>
          <a:p>
            <a:pPr marL="400050" lvl="1" indent="0">
              <a:buNone/>
            </a:pPr>
            <a:r>
              <a:rPr lang="en-US" sz="1200" smtClean="0"/>
              <a:t>recipe = rm.get_recipe_actual()</a:t>
            </a:r>
          </a:p>
          <a:p>
            <a:pPr marL="400050" lvl="1" indent="0">
              <a:buNone/>
            </a:pPr>
            <a:r>
              <a:rPr lang="en-US" sz="1200" smtClean="0"/>
              <a:t>p = rm.get_applicable_primitives()</a:t>
            </a:r>
          </a:p>
          <a:p>
            <a:pPr marL="400050" lvl="1" indent="0">
              <a:buNone/>
            </a:pPr>
            <a:r>
              <a:rPr lang="en-US" sz="1200" smtClean="0"/>
              <a:t>recipe(p)</a:t>
            </a:r>
            <a:endParaRPr lang="en-US" sz="1200"/>
          </a:p>
          <a:p>
            <a:pPr marL="400050" lvl="1" indent="0">
              <a:buNone/>
            </a:pPr>
            <a:r>
              <a:rPr lang="en-US" sz="1200"/>
              <a:t> </a:t>
            </a:r>
            <a:r>
              <a:rPr lang="en-US" sz="1200" smtClean="0"/>
              <a:t>       -</a:t>
            </a:r>
            <a:r>
              <a:rPr lang="en-US" sz="1200"/>
              <a:t>-----------------</a:t>
            </a:r>
          </a:p>
          <a:p>
            <a:pPr marL="400050" lvl="1" indent="0">
              <a:buNone/>
            </a:pPr>
            <a:r>
              <a:rPr lang="en-US" sz="1200"/>
              <a:t>         PRIMITIVE::prepare</a:t>
            </a:r>
          </a:p>
          <a:p>
            <a:pPr marL="400050" lvl="1" indent="0">
              <a:buNone/>
            </a:pPr>
            <a:r>
              <a:rPr lang="en-US" sz="1200"/>
              <a:t>         ------------------</a:t>
            </a:r>
          </a:p>
          <a:p>
            <a:pPr marL="400050" lvl="1" indent="0">
              <a:buNone/>
            </a:pPr>
            <a:r>
              <a:rPr lang="en-US" sz="1200"/>
              <a:t>                  -----------------------</a:t>
            </a:r>
          </a:p>
          <a:p>
            <a:pPr marL="400050" lvl="1" indent="0">
              <a:buNone/>
            </a:pPr>
            <a:r>
              <a:rPr lang="ro-RO" sz="1200"/>
              <a:t>                  PRIMITIVE::validateData</a:t>
            </a:r>
          </a:p>
          <a:p>
            <a:pPr marL="400050" lvl="1" indent="0">
              <a:buNone/>
            </a:pPr>
            <a:r>
              <a:rPr lang="en-US" sz="1200"/>
              <a:t>                  -----------------------</a:t>
            </a:r>
          </a:p>
          <a:p>
            <a:pPr marL="400050" lvl="1" indent="0">
              <a:buNone/>
            </a:pPr>
            <a:r>
              <a:rPr lang="de-DE" sz="1200"/>
              <a:t>                  Parameters:</a:t>
            </a:r>
          </a:p>
          <a:p>
            <a:pPr marL="400050" lvl="1" indent="0">
              <a:buNone/>
            </a:pPr>
            <a:r>
              <a:rPr lang="en-US" sz="1200"/>
              <a:t>                  {'repair': False, 'suffix': '_dataValidated'}</a:t>
            </a:r>
          </a:p>
          <a:p>
            <a:pPr marL="400050" lvl="1" indent="0">
              <a:buNone/>
            </a:pPr>
            <a:r>
              <a:rPr lang="en-US" sz="1200"/>
              <a:t>                  S20150929S0151_dataValidated.fits</a:t>
            </a:r>
          </a:p>
          <a:p>
            <a:pPr marL="400050" lvl="1" indent="0">
              <a:buNone/>
            </a:pPr>
            <a:r>
              <a:rPr lang="en-US" sz="1200"/>
              <a:t>                  -------------------------------</a:t>
            </a:r>
          </a:p>
          <a:p>
            <a:pPr marL="400050" lvl="1" indent="0">
              <a:buNone/>
            </a:pPr>
            <a:r>
              <a:rPr lang="en-US" sz="1200"/>
              <a:t>                  PRIMITIVE::standardizeStructure</a:t>
            </a:r>
          </a:p>
          <a:p>
            <a:pPr marL="400050" lvl="1" indent="0">
              <a:buNone/>
            </a:pPr>
            <a:r>
              <a:rPr lang="en-US" sz="1200"/>
              <a:t>                  -------------------------------</a:t>
            </a:r>
          </a:p>
          <a:p>
            <a:pPr marL="400050" lvl="1" indent="0">
              <a:buNone/>
            </a:pPr>
            <a:r>
              <a:rPr lang="de-DE" sz="1200"/>
              <a:t>                  Parameters:</a:t>
            </a:r>
          </a:p>
          <a:p>
            <a:pPr marL="400050" lvl="1" indent="0">
              <a:buNone/>
            </a:pPr>
            <a:r>
              <a:rPr lang="de-DE" sz="1200"/>
              <a:t>                  {'attach_mdf': False, 'mdf': None, 'suffix': '_structureStandardized'}</a:t>
            </a:r>
          </a:p>
          <a:p>
            <a:pPr marL="400050" lvl="1" indent="0">
              <a:buNone/>
            </a:pPr>
            <a:r>
              <a:rPr lang="de-DE" sz="1200"/>
              <a:t>                  S20150929S0151_structureStandardized.fits</a:t>
            </a:r>
          </a:p>
          <a:p>
            <a:pPr marL="400050" lvl="1" indent="0">
              <a:buNone/>
            </a:pPr>
            <a:r>
              <a:rPr lang="en-US" sz="1200"/>
              <a:t>                  -----------------------------------</a:t>
            </a:r>
          </a:p>
          <a:p>
            <a:pPr marL="400050" lvl="1" indent="0">
              <a:buNone/>
            </a:pPr>
            <a:r>
              <a:rPr lang="en-US" sz="1200"/>
              <a:t>                  PRIMITIVE::standardizeGeminiHeaders</a:t>
            </a:r>
          </a:p>
          <a:p>
            <a:pPr marL="400050" lvl="1" indent="0">
              <a:buNone/>
            </a:pPr>
            <a:r>
              <a:rPr lang="en-US" sz="1200"/>
              <a:t>                  -----------------------------------</a:t>
            </a:r>
          </a:p>
          <a:p>
            <a:pPr marL="400050" lvl="1" indent="0">
              <a:buNone/>
            </a:pPr>
            <a:r>
              <a:rPr lang="de-DE" sz="1200"/>
              <a:t>                  Parameters:</a:t>
            </a:r>
          </a:p>
          <a:p>
            <a:pPr marL="400050" lvl="1" indent="0">
              <a:buNone/>
            </a:pPr>
            <a:r>
              <a:rPr lang="de-DE" sz="1200"/>
              <a:t>                  {'suffix': '_geminiHeadersStandardized'}</a:t>
            </a:r>
          </a:p>
          <a:p>
            <a:pPr marL="400050" lvl="1" indent="0">
              <a:buNone/>
            </a:pPr>
            <a:r>
              <a:rPr lang="de-DE" sz="1200"/>
              <a:t>                  S20150929S0151_geminiHeadersStandardized.fits</a:t>
            </a:r>
          </a:p>
          <a:p>
            <a:pPr marL="400050" lvl="1" indent="0">
              <a:buNone/>
            </a:pPr>
            <a:endParaRPr lang="is-IS" sz="1200" smtClean="0"/>
          </a:p>
          <a:p>
            <a:pPr marL="57150" indent="0">
              <a:buNone/>
            </a:pPr>
            <a:r>
              <a:rPr lang="is-IS" sz="1200" smtClean="0"/>
              <a:t>                       ...</a:t>
            </a:r>
            <a:endParaRPr lang="is-IS" sz="1200"/>
          </a:p>
          <a:p>
            <a:pPr marL="57150" indent="0">
              <a:buNone/>
            </a:pPr>
            <a:endParaRPr lang="is-IS" sz="1400" smtClean="0"/>
          </a:p>
        </p:txBody>
      </p:sp>
    </p:spTree>
    <p:extLst>
      <p:ext uri="{BB962C8B-B14F-4D97-AF65-F5344CB8AC3E}">
        <p14:creationId xmlns:p14="http://schemas.microsoft.com/office/powerpoint/2010/main" val="332387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06" y="330282"/>
            <a:ext cx="8229600" cy="6250201"/>
          </a:xfrm>
        </p:spPr>
        <p:txBody>
          <a:bodyPr>
            <a:normAutofit/>
          </a:bodyPr>
          <a:lstStyle/>
          <a:p>
            <a:pPr marL="0" indent="0">
              <a:buNone/>
            </a:pPr>
            <a:r>
              <a:rPr lang="en-US" sz="1400" smtClean="0"/>
              <a:t>E.g. 2,  Pass a recipe name to the class:</a:t>
            </a:r>
          </a:p>
          <a:p>
            <a:pPr marL="0" indent="0">
              <a:buNone/>
            </a:pPr>
            <a:endParaRPr lang="en-US" sz="1400"/>
          </a:p>
          <a:p>
            <a:pPr marL="400050" lvl="1" indent="0">
              <a:buNone/>
            </a:pPr>
            <a:r>
              <a:rPr lang="en-US" sz="1000" smtClean="0"/>
              <a:t>rm </a:t>
            </a:r>
            <a:r>
              <a:rPr lang="en-US" sz="1000"/>
              <a:t>= </a:t>
            </a:r>
            <a:r>
              <a:rPr lang="en-US" sz="1000" smtClean="0"/>
              <a:t>RecipeMapper(ad</a:t>
            </a:r>
            <a:r>
              <a:rPr lang="en-US" sz="1000"/>
              <a:t>, recipename='qaStack')</a:t>
            </a:r>
          </a:p>
          <a:p>
            <a:pPr marL="400050" lvl="1" indent="0">
              <a:buNone/>
            </a:pPr>
            <a:r>
              <a:rPr lang="en-US" sz="1000" smtClean="0"/>
              <a:t>rm.set_recipe_library</a:t>
            </a:r>
            <a:r>
              <a:rPr lang="en-US" sz="1000"/>
              <a:t>(</a:t>
            </a:r>
            <a:r>
              <a:rPr lang="en-US" sz="1000" smtClean="0"/>
              <a:t>)</a:t>
            </a:r>
          </a:p>
          <a:p>
            <a:pPr marL="400050" lvl="1" indent="0">
              <a:buNone/>
            </a:pPr>
            <a:r>
              <a:rPr lang="en-US" sz="1000" smtClean="0"/>
              <a:t>recipe </a:t>
            </a:r>
            <a:r>
              <a:rPr lang="en-US" sz="1000"/>
              <a:t>= rm.get_recipe_actual(</a:t>
            </a:r>
            <a:r>
              <a:rPr lang="en-US" sz="1000" smtClean="0"/>
              <a:t>)</a:t>
            </a:r>
          </a:p>
          <a:p>
            <a:pPr marL="400050" lvl="1" indent="0">
              <a:buNone/>
            </a:pPr>
            <a:r>
              <a:rPr lang="en-US" sz="1000" smtClean="0"/>
              <a:t>recipe.func_name                        </a:t>
            </a:r>
            <a:r>
              <a:rPr lang="en-US" sz="1000" i="1" smtClean="0">
                <a:solidFill>
                  <a:srgbClr val="FF0000"/>
                </a:solidFill>
              </a:rPr>
              <a:t># inspect the function name</a:t>
            </a:r>
          </a:p>
          <a:p>
            <a:pPr marL="400050" lvl="1" indent="0">
              <a:buNone/>
            </a:pPr>
            <a:r>
              <a:rPr lang="en-US" sz="1000" smtClean="0"/>
              <a:t>  ‘qaStack’</a:t>
            </a:r>
          </a:p>
          <a:p>
            <a:pPr marL="400050" lvl="1" indent="0">
              <a:buNone/>
            </a:pPr>
            <a:r>
              <a:rPr lang="en-US" sz="1000" smtClean="0"/>
              <a:t>p </a:t>
            </a:r>
            <a:r>
              <a:rPr lang="en-US" sz="1000"/>
              <a:t>= rm.get_applicable_primitives()</a:t>
            </a:r>
          </a:p>
          <a:p>
            <a:pPr marL="400050" lvl="1" indent="0">
              <a:buNone/>
            </a:pPr>
            <a:r>
              <a:rPr lang="en-US" sz="1000" smtClean="0"/>
              <a:t>recipe</a:t>
            </a:r>
            <a:r>
              <a:rPr lang="en-US" sz="1000"/>
              <a:t>(p)</a:t>
            </a:r>
          </a:p>
          <a:p>
            <a:pPr marL="400050" lvl="1" indent="0">
              <a:buNone/>
            </a:pPr>
            <a:r>
              <a:rPr lang="en-US" sz="1000"/>
              <a:t>     </a:t>
            </a:r>
            <a:r>
              <a:rPr lang="en-US" sz="1000" smtClean="0"/>
              <a:t> </a:t>
            </a:r>
            <a:r>
              <a:rPr lang="en-US" sz="800" smtClean="0"/>
              <a:t>   </a:t>
            </a:r>
            <a:r>
              <a:rPr lang="en-US" sz="800"/>
              <a:t>------------------</a:t>
            </a:r>
          </a:p>
          <a:p>
            <a:pPr marL="400050" lvl="1" indent="0">
              <a:buNone/>
            </a:pPr>
            <a:r>
              <a:rPr lang="en-US" sz="800"/>
              <a:t>         PRIMITIVE::getList</a:t>
            </a:r>
          </a:p>
          <a:p>
            <a:pPr marL="400050" lvl="1" indent="0">
              <a:buNone/>
            </a:pPr>
            <a:r>
              <a:rPr lang="en-US" sz="800"/>
              <a:t>         ------------------</a:t>
            </a:r>
          </a:p>
          <a:p>
            <a:pPr marL="400050" lvl="1" indent="0">
              <a:buNone/>
            </a:pPr>
            <a:r>
              <a:rPr lang="en-US" sz="800"/>
              <a:t>         Parameters available on getList</a:t>
            </a:r>
          </a:p>
          <a:p>
            <a:pPr marL="400050" lvl="1" indent="0">
              <a:buNone/>
            </a:pPr>
            <a:r>
              <a:rPr lang="en-US" sz="800"/>
              <a:t>         {'purpose': None}</a:t>
            </a:r>
          </a:p>
          <a:p>
            <a:pPr marL="400050" lvl="1" indent="0">
              <a:buNone/>
            </a:pPr>
            <a:r>
              <a:rPr lang="en-US" sz="800"/>
              <a:t>         working on ...</a:t>
            </a:r>
          </a:p>
          <a:p>
            <a:pPr marL="400050" lvl="1" indent="0">
              <a:buNone/>
            </a:pPr>
            <a:r>
              <a:rPr lang="de-DE" sz="800"/>
              <a:t>         S20150929S0151.fits</a:t>
            </a:r>
          </a:p>
          <a:p>
            <a:pPr marL="400050" lvl="1" indent="0">
              <a:buNone/>
            </a:pPr>
            <a:r>
              <a:rPr lang="en-US" sz="800" smtClean="0"/>
              <a:t>         -</a:t>
            </a:r>
            <a:r>
              <a:rPr lang="en-US" sz="800"/>
              <a:t>------------------------------------</a:t>
            </a:r>
          </a:p>
          <a:p>
            <a:pPr marL="400050" lvl="1" indent="0">
              <a:buNone/>
            </a:pPr>
            <a:r>
              <a:rPr lang="en-US" sz="800"/>
              <a:t>         PRIMITIVE::correctWCSToReferenceFrame</a:t>
            </a:r>
          </a:p>
          <a:p>
            <a:pPr marL="400050" lvl="1" indent="0">
              <a:buNone/>
            </a:pPr>
            <a:r>
              <a:rPr lang="en-US" sz="800"/>
              <a:t>         -------------------------------------</a:t>
            </a:r>
          </a:p>
          <a:p>
            <a:pPr marL="400050" lvl="1" indent="0">
              <a:buNone/>
            </a:pPr>
            <a:r>
              <a:rPr lang="en-US" sz="800"/>
              <a:t>         Parameters available on correctWCSToReferenceFrame</a:t>
            </a:r>
          </a:p>
          <a:p>
            <a:pPr marL="400050" lvl="1" indent="0">
              <a:buNone/>
            </a:pPr>
            <a:r>
              <a:rPr lang="de-DE" sz="800"/>
              <a:t>           rotate:  False</a:t>
            </a:r>
          </a:p>
          <a:p>
            <a:pPr marL="400050" lvl="1" indent="0">
              <a:buNone/>
            </a:pPr>
            <a:r>
              <a:rPr lang="de-DE" sz="800"/>
              <a:t>           suffix:  _wcsCorrected</a:t>
            </a:r>
          </a:p>
          <a:p>
            <a:pPr marL="400050" lvl="1" indent="0">
              <a:buNone/>
            </a:pPr>
            <a:r>
              <a:rPr lang="de-DE" sz="800"/>
              <a:t>           use_wcs:  True</a:t>
            </a:r>
          </a:p>
          <a:p>
            <a:pPr marL="400050" lvl="1" indent="0">
              <a:buNone/>
            </a:pPr>
            <a:r>
              <a:rPr lang="en-US" sz="800"/>
              <a:t>           first_pass:  10.0</a:t>
            </a:r>
          </a:p>
          <a:p>
            <a:pPr marL="400050" lvl="1" indent="0">
              <a:buNone/>
            </a:pPr>
            <a:r>
              <a:rPr lang="de-DE" sz="800"/>
              <a:t>           fallback:  None</a:t>
            </a:r>
          </a:p>
          <a:p>
            <a:pPr marL="400050" lvl="1" indent="0">
              <a:buNone/>
            </a:pPr>
            <a:r>
              <a:rPr lang="ro-RO" sz="800"/>
              <a:t>           cull_sources:  False</a:t>
            </a:r>
          </a:p>
          <a:p>
            <a:pPr marL="400050" lvl="1" indent="0">
              <a:buNone/>
            </a:pPr>
            <a:r>
              <a:rPr lang="de-DE" sz="800"/>
              <a:t>           min_sources:  3</a:t>
            </a:r>
          </a:p>
          <a:p>
            <a:pPr marL="400050" lvl="1" indent="0">
              <a:buNone/>
            </a:pPr>
            <a:r>
              <a:rPr lang="en-US" sz="800"/>
              <a:t>           method:  sources</a:t>
            </a:r>
          </a:p>
          <a:p>
            <a:pPr marL="400050" lvl="1" indent="0">
              <a:buNone/>
            </a:pPr>
            <a:r>
              <a:rPr lang="ro-RO" sz="800"/>
              <a:t>           scale:  False</a:t>
            </a:r>
          </a:p>
          <a:p>
            <a:pPr marL="400050" lvl="1" indent="0">
              <a:buNone/>
            </a:pPr>
            <a:r>
              <a:rPr lang="en-US" sz="800"/>
              <a:t>         working on ...</a:t>
            </a:r>
          </a:p>
          <a:p>
            <a:pPr marL="400050" lvl="1" indent="0">
              <a:buNone/>
            </a:pPr>
            <a:r>
              <a:rPr lang="de-DE" sz="800"/>
              <a:t>         S20150929S0151.fits</a:t>
            </a:r>
          </a:p>
          <a:p>
            <a:pPr marL="0" indent="0">
              <a:buNone/>
            </a:pPr>
            <a:endParaRPr lang="en-US" sz="1400"/>
          </a:p>
        </p:txBody>
      </p:sp>
    </p:spTree>
    <p:extLst>
      <p:ext uri="{BB962C8B-B14F-4D97-AF65-F5344CB8AC3E}">
        <p14:creationId xmlns:p14="http://schemas.microsoft.com/office/powerpoint/2010/main" val="270757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9700"/>
            <a:ext cx="8229600" cy="5806463"/>
          </a:xfrm>
        </p:spPr>
        <p:txBody>
          <a:bodyPr>
            <a:normAutofit/>
          </a:bodyPr>
          <a:lstStyle/>
          <a:p>
            <a:pPr marL="0" indent="0">
              <a:buNone/>
            </a:pPr>
            <a:r>
              <a:rPr lang="en-US" sz="1400" smtClean="0"/>
              <a:t>As implemented in this prototype, the recipe library is an actual function library comprising all currently defined recipes for the GMOS_IMAGE type (recipes for calibration types such as FLAT, BIAS, etc., are not implemented in this prototype). This allows easy access via getattr() to get the requested recipe function from the recipe module. Recipe modules are named according to an asserted ‘canonical’ type (tag) to which they apply.</a:t>
            </a:r>
          </a:p>
          <a:p>
            <a:pPr marL="0" indent="0">
              <a:buNone/>
            </a:pPr>
            <a:endParaRPr lang="en-US" sz="1400"/>
          </a:p>
          <a:p>
            <a:pPr marL="0" indent="0">
              <a:buNone/>
            </a:pPr>
            <a:r>
              <a:rPr lang="en-US" sz="1400" smtClean="0"/>
              <a:t>E.g., GMOS.recipes.IMAGE.py</a:t>
            </a:r>
          </a:p>
          <a:p>
            <a:pPr marL="0" indent="0">
              <a:buNone/>
            </a:pPr>
            <a:endParaRPr lang="en-US" sz="1400" smtClean="0"/>
          </a:p>
          <a:p>
            <a:pPr marL="400050" lvl="1" indent="0">
              <a:buNone/>
            </a:pPr>
            <a:r>
              <a:rPr lang="en-US" sz="1100" smtClean="0"/>
              <a:t>import GMOS.recipes.IMAGE</a:t>
            </a:r>
          </a:p>
          <a:p>
            <a:pPr marL="400050" lvl="1" indent="0">
              <a:buNone/>
            </a:pPr>
            <a:r>
              <a:rPr lang="en-US" sz="1100" i="1" smtClean="0">
                <a:solidFill>
                  <a:srgbClr val="FF0000"/>
                </a:solidFill>
              </a:rPr>
              <a:t># examine module object, list defined recipe functions:</a:t>
            </a:r>
          </a:p>
          <a:p>
            <a:pPr marL="400050" lvl="1" indent="0">
              <a:buNone/>
            </a:pPr>
            <a:r>
              <a:rPr lang="en-US" sz="1100" smtClean="0"/>
              <a:t>[ func for func in dir(IMAGE) if '__' not in func]</a:t>
            </a:r>
          </a:p>
          <a:p>
            <a:pPr marL="400050" lvl="1" indent="0">
              <a:buNone/>
            </a:pPr>
            <a:r>
              <a:rPr lang="en-US" sz="1100" smtClean="0"/>
              <a:t>['default', 'qaReduce', 'qaReduceAndStack', 'qaStack', 'reduce']</a:t>
            </a:r>
          </a:p>
          <a:p>
            <a:pPr marL="400050" lvl="1" indent="0">
              <a:buNone/>
            </a:pPr>
            <a:r>
              <a:rPr lang="en-US" sz="1100" i="1" smtClean="0">
                <a:solidFill>
                  <a:srgbClr val="FF0000"/>
                </a:solidFill>
              </a:rPr>
              <a:t># acquire recipe function</a:t>
            </a:r>
          </a:p>
          <a:p>
            <a:pPr marL="400050" lvl="1" indent="0">
              <a:buNone/>
            </a:pPr>
            <a:r>
              <a:rPr lang="en-US" sz="1100" smtClean="0"/>
              <a:t>recipe = getattr(IMAGE, ‘qaReduce’)</a:t>
            </a:r>
          </a:p>
          <a:p>
            <a:pPr marL="0" indent="0">
              <a:buNone/>
            </a:pPr>
            <a:endParaRPr lang="en-US" sz="1400" smtClean="0"/>
          </a:p>
          <a:p>
            <a:pPr marL="0" indent="0">
              <a:buNone/>
            </a:pPr>
            <a:endParaRPr lang="en-US" sz="1400" smtClean="0"/>
          </a:p>
          <a:p>
            <a:pPr marL="0" indent="0">
              <a:buNone/>
            </a:pPr>
            <a:endParaRPr lang="en-US" sz="1400"/>
          </a:p>
          <a:p>
            <a:pPr marL="0" indent="0">
              <a:buNone/>
            </a:pPr>
            <a:endParaRPr lang="en-US" sz="1400" smtClean="0"/>
          </a:p>
          <a:p>
            <a:pPr marL="0" indent="0">
              <a:buNone/>
            </a:pPr>
            <a:endParaRPr lang="en-US" sz="1400" smtClean="0"/>
          </a:p>
          <a:p>
            <a:pPr marL="400050" lvl="1" indent="0">
              <a:buNone/>
            </a:pPr>
            <a:endParaRPr lang="en-US" sz="1100"/>
          </a:p>
          <a:p>
            <a:pPr marL="400050" lvl="1" indent="0">
              <a:buNone/>
            </a:pPr>
            <a:endParaRPr lang="en-US" sz="1100"/>
          </a:p>
        </p:txBody>
      </p:sp>
    </p:spTree>
    <p:extLst>
      <p:ext uri="{BB962C8B-B14F-4D97-AF65-F5344CB8AC3E}">
        <p14:creationId xmlns:p14="http://schemas.microsoft.com/office/powerpoint/2010/main" val="46555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1693</TotalTime>
  <Words>1433</Words>
  <Application>Microsoft Macintosh PowerPoint</Application>
  <PresentationFormat>On-screen Show (4:3)</PresentationFormat>
  <Paragraphs>147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avoid information</dc:creator>
  <cp:lastModifiedBy>avoid information</cp:lastModifiedBy>
  <cp:revision>17</cp:revision>
  <dcterms:created xsi:type="dcterms:W3CDTF">2016-06-24T18:52:13Z</dcterms:created>
  <dcterms:modified xsi:type="dcterms:W3CDTF">2017-01-12T20:54:08Z</dcterms:modified>
</cp:coreProperties>
</file>