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873125"/>
          </a:xfrm>
        </p:spPr>
        <p:txBody>
          <a:bodyPr>
            <a:normAutofit fontScale="90000"/>
          </a:bodyPr>
          <a:p>
            <a:r>
              <a:rPr lang="en-US" altLang="zh-CN"/>
              <a:t>Groovy</a:t>
            </a:r>
            <a:r>
              <a:rPr lang="zh-CN" altLang="en-US"/>
              <a:t>脚本语言</a:t>
            </a:r>
            <a:endParaRPr lang="zh-CN" altLang="en-US"/>
          </a:p>
        </p:txBody>
      </p:sp>
      <p:sp>
        <p:nvSpPr>
          <p:cNvPr id="3" name="副标题 2"/>
          <p:cNvSpPr>
            <a:spLocks noGrp="1"/>
          </p:cNvSpPr>
          <p:nvPr>
            <p:ph type="subTitle" idx="1"/>
          </p:nvPr>
        </p:nvSpPr>
        <p:spPr>
          <a:xfrm>
            <a:off x="1524000" y="2614295"/>
            <a:ext cx="9144000" cy="3263900"/>
          </a:xfrm>
        </p:spPr>
        <p:txBody>
          <a:bodyPr>
            <a:noAutofit/>
          </a:bodyPr>
          <a:p>
            <a:pPr algn="l"/>
            <a:r>
              <a:rPr lang="zh-CN" altLang="en-US"/>
              <a:t>Groovy是一种基于JVM（Java虚拟机）的敏捷开发语言，它结合了</a:t>
            </a:r>
            <a:endParaRPr lang="zh-CN" altLang="en-US"/>
          </a:p>
          <a:p>
            <a:pPr algn="l"/>
            <a:r>
              <a:rPr lang="zh-CN" altLang="en-US"/>
              <a:t>Python、Ruby和Smalltalk的许多强大的特性</a:t>
            </a:r>
            <a:r>
              <a:rPr lang="en-US" altLang="zh-CN"/>
              <a:t>.</a:t>
            </a:r>
            <a:endParaRPr lang="en-US" altLang="zh-CN"/>
          </a:p>
          <a:p>
            <a:pPr algn="l"/>
            <a:endParaRPr lang="en-US" altLang="zh-CN"/>
          </a:p>
          <a:p>
            <a:pPr algn="l"/>
            <a:r>
              <a:rPr lang="en-US" altLang="zh-CN"/>
              <a:t>   </a:t>
            </a:r>
            <a:r>
              <a:rPr lang="zh-CN" altLang="en-US"/>
              <a:t>Groovy 代码能够与 Java 代码很好地结合，也能用于扩展现有代码。</a:t>
            </a:r>
            <a:endParaRPr lang="zh-CN" altLang="en-US"/>
          </a:p>
          <a:p>
            <a:pPr algn="l"/>
            <a:r>
              <a:rPr lang="zh-CN" altLang="en-US"/>
              <a:t>由于其运行在 JVM 上的特性，Groovy 可以使用其他 Java 语言编写</a:t>
            </a:r>
            <a:endParaRPr lang="zh-CN" altLang="en-US"/>
          </a:p>
          <a:p>
            <a:pPr algn="l"/>
            <a:r>
              <a:rPr lang="zh-CN" altLang="en-US"/>
              <a:t>的库</a:t>
            </a:r>
            <a:r>
              <a:rPr lang="en-US" altLang="zh-CN"/>
              <a:t>.</a:t>
            </a:r>
            <a:r>
              <a:rPr lang="en-US" altLang="zh-CN">
                <a:ln/>
                <a:solidFill>
                  <a:schemeClr val="accent1"/>
                </a:solidFill>
                <a:effectLst>
                  <a:outerShdw blurRad="38100" dist="25400" dir="5400000" algn="ctr" rotWithShape="0">
                    <a:srgbClr val="6E747A">
                      <a:alpha val="43000"/>
                    </a:srgbClr>
                  </a:outerShdw>
                </a:effectLst>
              </a:rPr>
              <a:t>动态类型转换、闭包和元编程（metaprogramming）支持</a:t>
            </a:r>
            <a:r>
              <a:rPr lang="zh-CN" altLang="en-US"/>
              <a:t>是最主要的脚本语言特性</a:t>
            </a:r>
            <a:r>
              <a:rPr lang="en-US" altLang="zh-CN"/>
              <a: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Groovy</a:t>
            </a:r>
            <a:r>
              <a:rPr lang="zh-CN" altLang="en-US"/>
              <a:t>是自动化构建项目</a:t>
            </a:r>
            <a:r>
              <a:rPr lang="en-US" altLang="zh-CN"/>
              <a:t>,</a:t>
            </a:r>
            <a:r>
              <a:rPr lang="zh-CN" altLang="en-US"/>
              <a:t>项目管理的</a:t>
            </a:r>
            <a:r>
              <a:rPr lang="en-US" altLang="zh-CN">
                <a:solidFill>
                  <a:srgbClr val="FF0000"/>
                </a:solidFill>
              </a:rPr>
              <a:t>Gradle</a:t>
            </a:r>
            <a:r>
              <a:rPr lang="zh-CN" altLang="en-US"/>
              <a:t>的基本语言</a:t>
            </a:r>
            <a:r>
              <a:rPr lang="en-US" altLang="zh-CN"/>
              <a:t>.</a:t>
            </a:r>
            <a:endParaRPr lang="en-US" altLang="zh-CN"/>
          </a:p>
        </p:txBody>
      </p:sp>
      <p:sp>
        <p:nvSpPr>
          <p:cNvPr id="3" name="内容占位符 2"/>
          <p:cNvSpPr>
            <a:spLocks noGrp="1"/>
          </p:cNvSpPr>
          <p:nvPr>
            <p:ph idx="1"/>
          </p:nvPr>
        </p:nvSpPr>
        <p:spPr/>
        <p:txBody>
          <a:bodyPr/>
          <a:p>
            <a:r>
              <a:rPr lang="zh-CN" altLang="en-US" sz="3200"/>
              <a:t>Gradle是一个基于Apache Ant和Apache Maven概念的项目自动化建构工具。它使用一种基于Groovy的特定领域语言(DSL)来声明项目设置，抛弃了基于XML的各种繁琐配置。</a:t>
            </a:r>
            <a:endParaRPr lang="zh-CN" altLang="en-US" sz="3200"/>
          </a:p>
          <a:p>
            <a:r>
              <a:rPr lang="zh-CN" altLang="en-US" sz="3200"/>
              <a:t>面向Java应用为主。当前其支持的语言限于Java、Groovy和Scala，计划未来将支持更多的语言</a:t>
            </a:r>
            <a:r>
              <a:rPr lang="en-US" altLang="zh-CN" sz="3200"/>
              <a:t>.</a:t>
            </a:r>
            <a:endParaRPr lang="en-US" altLang="zh-CN" sz="3200"/>
          </a:p>
          <a:p>
            <a:r>
              <a:rPr lang="zh-CN" altLang="en-US" sz="3200"/>
              <a:t>所以了解</a:t>
            </a:r>
            <a:r>
              <a:rPr lang="en-US" altLang="zh-CN" sz="3200"/>
              <a:t>Groovy</a:t>
            </a:r>
            <a:r>
              <a:rPr lang="zh-CN" altLang="en-US" sz="3200"/>
              <a:t>语言的目的可以为以后使用</a:t>
            </a:r>
            <a:r>
              <a:rPr lang="en-US" altLang="zh-CN" sz="3200"/>
              <a:t>Gradele</a:t>
            </a:r>
            <a:r>
              <a:rPr lang="zh-CN" altLang="en-US" sz="3200"/>
              <a:t>打下基础</a:t>
            </a:r>
            <a:r>
              <a:rPr lang="en-US" altLang="zh-CN" sz="3200"/>
              <a:t>.</a:t>
            </a:r>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Groovy</a:t>
            </a:r>
            <a:r>
              <a:rPr lang="zh-CN" altLang="en-US"/>
              <a:t>的主要用途和使用场景</a:t>
            </a:r>
            <a:endParaRPr lang="zh-CN" altLang="en-US"/>
          </a:p>
        </p:txBody>
      </p:sp>
      <p:sp>
        <p:nvSpPr>
          <p:cNvPr id="3" name="内容占位符 2"/>
          <p:cNvSpPr>
            <a:spLocks noGrp="1"/>
          </p:cNvSpPr>
          <p:nvPr>
            <p:ph idx="1"/>
          </p:nvPr>
        </p:nvSpPr>
        <p:spPr/>
        <p:txBody>
          <a:bodyPr>
            <a:normAutofit lnSpcReduction="10000"/>
          </a:bodyPr>
          <a:p>
            <a:r>
              <a:rPr lang="zh-CN" altLang="en-US"/>
              <a:t>Groovy这种脚本语言一般就是去当</a:t>
            </a:r>
            <a:r>
              <a:rPr lang="zh-CN" altLang="en-US">
                <a:solidFill>
                  <a:srgbClr val="FF0000"/>
                </a:solidFill>
              </a:rPr>
              <a:t>胶水</a:t>
            </a:r>
            <a:r>
              <a:rPr lang="zh-CN" altLang="en-US"/>
              <a:t>用的，比如连接各个Java组件，或者去实现一些易变性配置，比如用Groovy去写</a:t>
            </a:r>
            <a:r>
              <a:rPr lang="zh-CN" altLang="en-US">
                <a:solidFill>
                  <a:srgbClr val="FF0000"/>
                </a:solidFill>
              </a:rPr>
              <a:t>Maven插件</a:t>
            </a:r>
            <a:r>
              <a:rPr lang="zh-CN" altLang="en-US"/>
              <a:t>，或者测试Java模块的</a:t>
            </a:r>
            <a:r>
              <a:rPr lang="zh-CN" altLang="en-US">
                <a:solidFill>
                  <a:srgbClr val="FF0000"/>
                </a:solidFill>
              </a:rPr>
              <a:t>测试例</a:t>
            </a:r>
            <a:endParaRPr lang="zh-CN" altLang="en-US">
              <a:solidFill>
                <a:srgbClr val="FF0000"/>
              </a:solidFill>
            </a:endParaRPr>
          </a:p>
          <a:p>
            <a:r>
              <a:rPr lang="zh-CN" altLang="en-US"/>
              <a:t>使用Groovy语言的</a:t>
            </a:r>
            <a:r>
              <a:rPr lang="zh-CN" altLang="en-US">
                <a:solidFill>
                  <a:srgbClr val="FF0000"/>
                </a:solidFill>
              </a:rPr>
              <a:t>框架</a:t>
            </a:r>
            <a:r>
              <a:rPr lang="zh-CN" altLang="en-US"/>
              <a:t>:  注:主流框架:Grails(是java+Groovy)</a:t>
            </a:r>
            <a:endParaRPr lang="zh-CN" altLang="en-US"/>
          </a:p>
          <a:p>
            <a:pPr marL="0" indent="0">
              <a:buNone/>
            </a:pPr>
            <a:r>
              <a:rPr lang="zh-CN" altLang="en-US"/>
              <a:t>         Gradle，自动化构建工具，通过简单编写Groovy脚本，便可进行依赖管理并完成项目构建；</a:t>
            </a:r>
            <a:endParaRPr lang="zh-CN" altLang="en-US"/>
          </a:p>
          <a:p>
            <a:pPr marL="0" indent="0">
              <a:buNone/>
            </a:pPr>
            <a:r>
              <a:rPr lang="zh-CN" altLang="en-US"/>
              <a:t>         Spock，测试框架，可通过其特有的DSL编写测试案例；</a:t>
            </a:r>
            <a:endParaRPr lang="zh-CN" altLang="en-US"/>
          </a:p>
          <a:p>
            <a:pPr marL="0" indent="0">
              <a:buNone/>
            </a:pPr>
            <a:r>
              <a:rPr lang="zh-CN" altLang="en-US"/>
              <a:t>         Grails，Web开发框架，无需自行编写脚手架代码，可用来快速开发；</a:t>
            </a:r>
            <a:endParaRPr lang="zh-CN" altLang="en-US"/>
          </a:p>
          <a:p>
            <a:pPr marL="0" indent="0">
              <a:buNone/>
            </a:pPr>
            <a:r>
              <a:rPr lang="zh-CN" altLang="en-US"/>
              <a:t>         Griffon，Swing开发框架，其灵感来自于Grails。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为什么要使用</a:t>
            </a:r>
            <a:r>
              <a:rPr lang="en-US" altLang="zh-CN"/>
              <a:t>Groovy</a:t>
            </a:r>
            <a:r>
              <a:rPr lang="zh-CN" altLang="en-US"/>
              <a:t>脚本语言</a:t>
            </a:r>
            <a:r>
              <a:rPr lang="en-US" altLang="zh-CN"/>
              <a:t>?</a:t>
            </a:r>
            <a:endParaRPr lang="en-US" altLang="zh-CN"/>
          </a:p>
        </p:txBody>
      </p:sp>
      <p:sp>
        <p:nvSpPr>
          <p:cNvPr id="5" name="文本框 4"/>
          <p:cNvSpPr txBox="1"/>
          <p:nvPr/>
        </p:nvSpPr>
        <p:spPr>
          <a:xfrm>
            <a:off x="941070" y="1503045"/>
            <a:ext cx="10224135" cy="4972050"/>
          </a:xfrm>
          <a:prstGeom prst="rect">
            <a:avLst/>
          </a:prstGeom>
          <a:noFill/>
        </p:spPr>
        <p:txBody>
          <a:bodyPr wrap="square" rtlCol="0">
            <a:spAutoFit/>
          </a:bodyPr>
          <a:p>
            <a:r>
              <a:rPr lang="en-US" altLang="zh-CN" sz="2800"/>
              <a:t>1.Groovy</a:t>
            </a:r>
            <a:r>
              <a:rPr lang="zh-CN" altLang="en-US" sz="2800"/>
              <a:t>的目标是把大量开发者需要做的工作让语言本身来实现</a:t>
            </a:r>
            <a:r>
              <a:rPr lang="en-US" altLang="zh-CN" sz="2800"/>
              <a:t>.</a:t>
            </a:r>
            <a:r>
              <a:rPr lang="zh-CN" altLang="en-US" sz="2800"/>
              <a:t>比如</a:t>
            </a:r>
            <a:r>
              <a:rPr lang="en-US" altLang="zh-CN" sz="2800"/>
              <a:t>,</a:t>
            </a:r>
            <a:r>
              <a:rPr lang="zh-CN" altLang="en-US" sz="2800"/>
              <a:t>当往</a:t>
            </a:r>
            <a:r>
              <a:rPr lang="en-US" altLang="zh-CN" sz="2800"/>
              <a:t>GUI</a:t>
            </a:r>
            <a:r>
              <a:rPr lang="zh-CN" altLang="en-US" sz="2800"/>
              <a:t>添加一个按钮时</a:t>
            </a:r>
            <a:r>
              <a:rPr lang="en-US" altLang="zh-CN" sz="2800"/>
              <a:t>,</a:t>
            </a:r>
            <a:r>
              <a:rPr lang="zh-CN" altLang="en-US" sz="2800"/>
              <a:t>只需要提供当按钮被点击时要执行的代码</a:t>
            </a:r>
            <a:r>
              <a:rPr lang="en-US" altLang="zh-CN" sz="2800"/>
              <a:t>,</a:t>
            </a:r>
            <a:r>
              <a:rPr lang="zh-CN" altLang="en-US" sz="2800"/>
              <a:t>而无需给这个按钮添加一个事件处理器作为实现特定接口的类的实例</a:t>
            </a:r>
            <a:r>
              <a:rPr lang="en-US" altLang="zh-CN" sz="2800"/>
              <a:t>.</a:t>
            </a:r>
            <a:endParaRPr lang="en-US" altLang="zh-CN" sz="2800"/>
          </a:p>
          <a:p>
            <a:endParaRPr lang="en-US" altLang="zh-CN" sz="3200"/>
          </a:p>
          <a:p>
            <a:r>
              <a:rPr lang="en-US" altLang="zh-CN" sz="2800"/>
              <a:t>2.Groovy</a:t>
            </a:r>
            <a:r>
              <a:rPr lang="zh-CN" altLang="en-US" sz="2800"/>
              <a:t>是一种完全面向对象的脚本语言</a:t>
            </a:r>
            <a:r>
              <a:rPr lang="en-US" altLang="zh-CN" sz="2800"/>
              <a:t>,</a:t>
            </a:r>
            <a:r>
              <a:rPr lang="zh-CN" altLang="en-US" sz="2800"/>
              <a:t>这一点不像</a:t>
            </a:r>
            <a:r>
              <a:rPr lang="en-US" altLang="zh-CN" sz="2800"/>
              <a:t>java</a:t>
            </a:r>
            <a:r>
              <a:rPr lang="zh-CN" altLang="en-US" sz="2800"/>
              <a:t>语言</a:t>
            </a:r>
            <a:r>
              <a:rPr lang="en-US" altLang="zh-CN" sz="2800"/>
              <a:t>;Groovy</a:t>
            </a:r>
            <a:r>
              <a:rPr lang="zh-CN" altLang="en-US" sz="2800"/>
              <a:t>不要求声明变量的类型</a:t>
            </a:r>
            <a:r>
              <a:rPr lang="en-US" altLang="zh-CN" sz="2800"/>
              <a:t>/</a:t>
            </a:r>
            <a:r>
              <a:rPr lang="zh-CN" altLang="en-US" sz="2800"/>
              <a:t>方法的参数或者方法的返回值</a:t>
            </a:r>
            <a:r>
              <a:rPr lang="en-US" altLang="zh-CN" sz="2800"/>
              <a:t>,</a:t>
            </a:r>
            <a:r>
              <a:rPr lang="zh-CN" altLang="en-US" sz="2800"/>
              <a:t>这样可以大大缩短代码规模</a:t>
            </a:r>
            <a:r>
              <a:rPr lang="en-US" altLang="zh-CN" sz="2800"/>
              <a:t>,</a:t>
            </a:r>
            <a:r>
              <a:rPr lang="zh-CN" altLang="en-US" sz="2800"/>
              <a:t>并允许程序员把类型决定时间推迟到代码运行时</a:t>
            </a:r>
            <a:r>
              <a:rPr lang="en-US" altLang="zh-CN" sz="2800"/>
              <a:t>.</a:t>
            </a:r>
            <a:endParaRPr lang="en-US" altLang="zh-CN" sz="2800"/>
          </a:p>
          <a:p>
            <a:endParaRPr lang="en-US" altLang="zh-CN" sz="3200"/>
          </a:p>
          <a:p>
            <a:endParaRPr lang="en-US"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Words>
  <Application>WPS 演示</Application>
  <PresentationFormat>宽屏</PresentationFormat>
  <Paragraphs>32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ALLONE</cp:lastModifiedBy>
  <cp:revision>8</cp:revision>
  <dcterms:created xsi:type="dcterms:W3CDTF">2015-05-05T08:02:00Z</dcterms:created>
  <dcterms:modified xsi:type="dcterms:W3CDTF">2016-07-11T02:43:01Z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