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5" r:id="rId6"/>
    <p:sldId id="260" r:id="rId7"/>
    <p:sldId id="261" r:id="rId8"/>
    <p:sldId id="266" r:id="rId9"/>
    <p:sldId id="262" r:id="rId10"/>
    <p:sldId id="263"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A7DBC-0356-4522-7B90-274F72CF3646}" v="462" dt="2024-10-24T04:47:51.7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79ADA2-FC18-4130-8656-EFA173CDE2F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85D896CE-C602-4CE2-AEFA-90C3F339880B}">
      <dgm:prSet/>
      <dgm:spPr/>
      <dgm:t>
        <a:bodyPr/>
        <a:lstStyle/>
        <a:p>
          <a:pPr>
            <a:lnSpc>
              <a:spcPct val="100000"/>
            </a:lnSpc>
            <a:defRPr b="1"/>
          </a:pPr>
          <a:r>
            <a:rPr lang="en-US" b="1" dirty="0"/>
            <a:t>Consistent Long-Term Growth</a:t>
          </a:r>
          <a:r>
            <a:rPr lang="en-US" dirty="0"/>
            <a:t>:</a:t>
          </a:r>
        </a:p>
      </dgm:t>
    </dgm:pt>
    <dgm:pt modelId="{5F0BADE7-574C-486F-982D-5DCEA2A1EB44}" type="parTrans" cxnId="{DA52D91C-D0F5-40C6-ADE6-66F8EC443659}">
      <dgm:prSet/>
      <dgm:spPr/>
      <dgm:t>
        <a:bodyPr/>
        <a:lstStyle/>
        <a:p>
          <a:endParaRPr lang="en-US"/>
        </a:p>
      </dgm:t>
    </dgm:pt>
    <dgm:pt modelId="{B328B7D2-C1D8-469D-9990-6A6E700B834C}" type="sibTrans" cxnId="{DA52D91C-D0F5-40C6-ADE6-66F8EC443659}">
      <dgm:prSet/>
      <dgm:spPr/>
      <dgm:t>
        <a:bodyPr/>
        <a:lstStyle/>
        <a:p>
          <a:endParaRPr lang="en-US"/>
        </a:p>
      </dgm:t>
    </dgm:pt>
    <dgm:pt modelId="{67C76F86-1363-4D05-848E-5A71133DF8CD}">
      <dgm:prSet/>
      <dgm:spPr/>
      <dgm:t>
        <a:bodyPr/>
        <a:lstStyle/>
        <a:p>
          <a:pPr>
            <a:lnSpc>
              <a:spcPct val="100000"/>
            </a:lnSpc>
          </a:pPr>
          <a:r>
            <a:rPr lang="en-US" dirty="0"/>
            <a:t>The </a:t>
          </a:r>
          <a:r>
            <a:rPr lang="en-US" b="1" dirty="0"/>
            <a:t>mean daily return</a:t>
          </a:r>
          <a:r>
            <a:rPr lang="en-US" dirty="0"/>
            <a:t> of </a:t>
          </a:r>
          <a:r>
            <a:rPr lang="en-US" b="1" dirty="0"/>
            <a:t>0.08%</a:t>
          </a:r>
          <a:r>
            <a:rPr lang="en-US" dirty="0"/>
            <a:t> indicates steady long-term growth in Apple's stock price. Over time, the stock tends to appreciate, though daily changes are often small.</a:t>
          </a:r>
        </a:p>
      </dgm:t>
    </dgm:pt>
    <dgm:pt modelId="{B1AD4A49-51F7-42EB-AD5B-D2042F11D2FE}" type="parTrans" cxnId="{748B8939-06C4-45B8-9A43-D6DA6BECD505}">
      <dgm:prSet/>
      <dgm:spPr/>
      <dgm:t>
        <a:bodyPr/>
        <a:lstStyle/>
        <a:p>
          <a:endParaRPr lang="en-US"/>
        </a:p>
      </dgm:t>
    </dgm:pt>
    <dgm:pt modelId="{89BE45E4-E655-42A0-8C5E-DC104E0AEA8D}" type="sibTrans" cxnId="{748B8939-06C4-45B8-9A43-D6DA6BECD505}">
      <dgm:prSet/>
      <dgm:spPr/>
      <dgm:t>
        <a:bodyPr/>
        <a:lstStyle/>
        <a:p>
          <a:endParaRPr lang="en-US"/>
        </a:p>
      </dgm:t>
    </dgm:pt>
    <dgm:pt modelId="{DF7D3BB2-E557-494D-ADDC-23A6BD73ABBE}">
      <dgm:prSet/>
      <dgm:spPr/>
      <dgm:t>
        <a:bodyPr/>
        <a:lstStyle/>
        <a:p>
          <a:pPr>
            <a:lnSpc>
              <a:spcPct val="100000"/>
            </a:lnSpc>
            <a:defRPr b="1"/>
          </a:pPr>
          <a:r>
            <a:rPr lang="en-US" b="1" dirty="0"/>
            <a:t>Significant Daily Volatility</a:t>
          </a:r>
          <a:r>
            <a:rPr lang="en-US" dirty="0"/>
            <a:t>:</a:t>
          </a:r>
        </a:p>
      </dgm:t>
    </dgm:pt>
    <dgm:pt modelId="{71B8AF8F-8D43-490C-BBCF-5D0580F55FD8}" type="parTrans" cxnId="{1ABBC9BC-AD46-4D18-9D3A-BA5492EC6365}">
      <dgm:prSet/>
      <dgm:spPr/>
      <dgm:t>
        <a:bodyPr/>
        <a:lstStyle/>
        <a:p>
          <a:endParaRPr lang="en-US"/>
        </a:p>
      </dgm:t>
    </dgm:pt>
    <dgm:pt modelId="{D714095D-3758-4A11-BC85-C465642D3FF6}" type="sibTrans" cxnId="{1ABBC9BC-AD46-4D18-9D3A-BA5492EC6365}">
      <dgm:prSet/>
      <dgm:spPr/>
      <dgm:t>
        <a:bodyPr/>
        <a:lstStyle/>
        <a:p>
          <a:endParaRPr lang="en-US"/>
        </a:p>
      </dgm:t>
    </dgm:pt>
    <dgm:pt modelId="{6C1175A9-457D-41DB-9147-6B7686E89E23}">
      <dgm:prSet/>
      <dgm:spPr/>
      <dgm:t>
        <a:bodyPr/>
        <a:lstStyle/>
        <a:p>
          <a:pPr>
            <a:lnSpc>
              <a:spcPct val="100000"/>
            </a:lnSpc>
          </a:pPr>
          <a:r>
            <a:rPr lang="en-US" dirty="0"/>
            <a:t>With a </a:t>
          </a:r>
          <a:r>
            <a:rPr lang="en-US" b="1" dirty="0"/>
            <a:t>standard deviation of 2.97%</a:t>
          </a:r>
          <a:r>
            <a:rPr lang="en-US" dirty="0"/>
            <a:t>, Apple's stock shows considerable daily volatility. Although the mean return is small, there are frequent fluctuations, with potential for both gains and losses.</a:t>
          </a:r>
        </a:p>
      </dgm:t>
    </dgm:pt>
    <dgm:pt modelId="{50DB5C3B-4093-4C11-AA7B-F65937588CD6}" type="parTrans" cxnId="{363D6E88-9757-453B-A306-0F17E0DDD1D9}">
      <dgm:prSet/>
      <dgm:spPr/>
      <dgm:t>
        <a:bodyPr/>
        <a:lstStyle/>
        <a:p>
          <a:endParaRPr lang="en-US"/>
        </a:p>
      </dgm:t>
    </dgm:pt>
    <dgm:pt modelId="{9A366871-6022-4AE7-BC20-EA18DCF78F16}" type="sibTrans" cxnId="{363D6E88-9757-453B-A306-0F17E0DDD1D9}">
      <dgm:prSet/>
      <dgm:spPr/>
      <dgm:t>
        <a:bodyPr/>
        <a:lstStyle/>
        <a:p>
          <a:endParaRPr lang="en-US"/>
        </a:p>
      </dgm:t>
    </dgm:pt>
    <dgm:pt modelId="{139CC442-04EB-477E-B1F8-9A63CF3A5B15}">
      <dgm:prSet/>
      <dgm:spPr/>
      <dgm:t>
        <a:bodyPr/>
        <a:lstStyle/>
        <a:p>
          <a:pPr rtl="0">
            <a:lnSpc>
              <a:spcPct val="100000"/>
            </a:lnSpc>
          </a:pPr>
          <a:r>
            <a:rPr lang="en-US" dirty="0"/>
            <a:t>The </a:t>
          </a:r>
          <a:r>
            <a:rPr lang="en-US" b="1" dirty="0"/>
            <a:t>minimum return of -85.49%</a:t>
          </a:r>
          <a:r>
            <a:rPr lang="en-US" dirty="0"/>
            <a:t> and </a:t>
          </a:r>
          <a:r>
            <a:rPr lang="en-US" b="1" dirty="0"/>
            <a:t>maximum return of 13.90%</a:t>
          </a:r>
          <a:r>
            <a:rPr lang="en-US" dirty="0"/>
            <a:t> highlight some extreme days, likely driven by market-wide events or company-specific developments</a:t>
          </a:r>
          <a:r>
            <a:rPr lang="en-US" dirty="0">
              <a:latin typeface="Century Gothic" panose="020B0502020202020204"/>
            </a:rPr>
            <a:t> </a:t>
          </a:r>
          <a:r>
            <a:rPr lang="en-US" dirty="0">
              <a:solidFill>
                <a:schemeClr val="bg1"/>
              </a:solidFill>
              <a:latin typeface="Century Gothic" panose="020B0502020202020204"/>
            </a:rPr>
            <a:t>(Bodie et al., 2021).</a:t>
          </a:r>
          <a:endParaRPr lang="en-US" dirty="0"/>
        </a:p>
      </dgm:t>
    </dgm:pt>
    <dgm:pt modelId="{EE9C1AB6-8DCF-4F95-9C92-800652D9B43F}" type="parTrans" cxnId="{2ABB7E6D-8AE1-4CED-9B8A-83233A380FCC}">
      <dgm:prSet/>
      <dgm:spPr/>
      <dgm:t>
        <a:bodyPr/>
        <a:lstStyle/>
        <a:p>
          <a:endParaRPr lang="en-US"/>
        </a:p>
      </dgm:t>
    </dgm:pt>
    <dgm:pt modelId="{58FFB831-F377-4FC1-A347-34F8CAFF0A42}" type="sibTrans" cxnId="{2ABB7E6D-8AE1-4CED-9B8A-83233A380FCC}">
      <dgm:prSet/>
      <dgm:spPr/>
      <dgm:t>
        <a:bodyPr/>
        <a:lstStyle/>
        <a:p>
          <a:endParaRPr lang="en-US"/>
        </a:p>
      </dgm:t>
    </dgm:pt>
    <dgm:pt modelId="{B9685F56-B27D-4291-B578-7259B74907E8}">
      <dgm:prSet/>
      <dgm:spPr/>
      <dgm:t>
        <a:bodyPr/>
        <a:lstStyle/>
        <a:p>
          <a:pPr>
            <a:lnSpc>
              <a:spcPct val="100000"/>
            </a:lnSpc>
            <a:defRPr b="1"/>
          </a:pPr>
          <a:r>
            <a:rPr lang="en-US" b="1" dirty="0"/>
            <a:t>High Trading Volume</a:t>
          </a:r>
          <a:r>
            <a:rPr lang="en-US" dirty="0"/>
            <a:t>:</a:t>
          </a:r>
        </a:p>
      </dgm:t>
    </dgm:pt>
    <dgm:pt modelId="{C06C04D9-A959-41CE-9F5F-95228A17D581}" type="parTrans" cxnId="{41427025-122B-46F9-BCA5-5A6FBE059A5C}">
      <dgm:prSet/>
      <dgm:spPr/>
      <dgm:t>
        <a:bodyPr/>
        <a:lstStyle/>
        <a:p>
          <a:endParaRPr lang="en-US"/>
        </a:p>
      </dgm:t>
    </dgm:pt>
    <dgm:pt modelId="{3AB92CE9-D07B-411A-81C0-5DEE3E960864}" type="sibTrans" cxnId="{41427025-122B-46F9-BCA5-5A6FBE059A5C}">
      <dgm:prSet/>
      <dgm:spPr/>
      <dgm:t>
        <a:bodyPr/>
        <a:lstStyle/>
        <a:p>
          <a:endParaRPr lang="en-US"/>
        </a:p>
      </dgm:t>
    </dgm:pt>
    <dgm:pt modelId="{261974F7-F73E-4F4C-AE6A-CE083BA58F3A}">
      <dgm:prSet/>
      <dgm:spPr/>
      <dgm:t>
        <a:bodyPr/>
        <a:lstStyle/>
        <a:p>
          <a:pPr rtl="0">
            <a:lnSpc>
              <a:spcPct val="100000"/>
            </a:lnSpc>
          </a:pPr>
          <a:r>
            <a:rPr lang="en-US" dirty="0"/>
            <a:t>Apple’s stock sees robust investor interest, with an average daily trading volume of </a:t>
          </a:r>
          <a:r>
            <a:rPr lang="en-US" b="1" dirty="0"/>
            <a:t>33.1 million shares</a:t>
          </a:r>
          <a:r>
            <a:rPr lang="en-US" dirty="0"/>
            <a:t>. This high trading activity indicates strong liquidity and consistent market engagement</a:t>
          </a:r>
          <a:r>
            <a:rPr lang="en-US" dirty="0">
              <a:latin typeface="Century Gothic" panose="020B0502020202020204"/>
            </a:rPr>
            <a:t> (Fama, 1970).</a:t>
          </a:r>
          <a:endParaRPr lang="en-US" dirty="0"/>
        </a:p>
      </dgm:t>
    </dgm:pt>
    <dgm:pt modelId="{35845768-AA8B-44EE-B4F5-09C58801B3D6}" type="parTrans" cxnId="{C4C3B353-A0FE-4A9D-9769-9A2187565694}">
      <dgm:prSet/>
      <dgm:spPr/>
      <dgm:t>
        <a:bodyPr/>
        <a:lstStyle/>
        <a:p>
          <a:endParaRPr lang="en-US"/>
        </a:p>
      </dgm:t>
    </dgm:pt>
    <dgm:pt modelId="{E7136CF0-C5B9-410F-9DDA-43BEEDEC90BE}" type="sibTrans" cxnId="{C4C3B353-A0FE-4A9D-9769-9A2187565694}">
      <dgm:prSet/>
      <dgm:spPr/>
      <dgm:t>
        <a:bodyPr/>
        <a:lstStyle/>
        <a:p>
          <a:endParaRPr lang="en-US"/>
        </a:p>
      </dgm:t>
    </dgm:pt>
    <dgm:pt modelId="{35D50ECD-53AC-4C15-B85D-FF14970F2978}">
      <dgm:prSet/>
      <dgm:spPr/>
      <dgm:t>
        <a:bodyPr/>
        <a:lstStyle/>
        <a:p>
          <a:pPr>
            <a:lnSpc>
              <a:spcPct val="100000"/>
            </a:lnSpc>
            <a:defRPr b="1"/>
          </a:pPr>
          <a:r>
            <a:rPr lang="en-US" b="1" dirty="0"/>
            <a:t>Large Variations in Trading Volume</a:t>
          </a:r>
          <a:r>
            <a:rPr lang="en-US" dirty="0"/>
            <a:t>:</a:t>
          </a:r>
        </a:p>
      </dgm:t>
    </dgm:pt>
    <dgm:pt modelId="{3341F0CB-53A6-4998-9EBD-237B874FC145}" type="parTrans" cxnId="{98CE5E5E-62E6-4178-8009-B4A2916228DE}">
      <dgm:prSet/>
      <dgm:spPr/>
      <dgm:t>
        <a:bodyPr/>
        <a:lstStyle/>
        <a:p>
          <a:endParaRPr lang="en-US"/>
        </a:p>
      </dgm:t>
    </dgm:pt>
    <dgm:pt modelId="{E5732685-C856-4D80-9D53-3B98544DA4DC}" type="sibTrans" cxnId="{98CE5E5E-62E6-4178-8009-B4A2916228DE}">
      <dgm:prSet/>
      <dgm:spPr/>
      <dgm:t>
        <a:bodyPr/>
        <a:lstStyle/>
        <a:p>
          <a:endParaRPr lang="en-US"/>
        </a:p>
      </dgm:t>
    </dgm:pt>
    <dgm:pt modelId="{1FFCAAAD-A955-425F-89D4-DB3ECBFEE7D5}">
      <dgm:prSet/>
      <dgm:spPr/>
      <dgm:t>
        <a:bodyPr/>
        <a:lstStyle/>
        <a:p>
          <a:pPr rtl="0">
            <a:lnSpc>
              <a:spcPct val="100000"/>
            </a:lnSpc>
          </a:pPr>
          <a:r>
            <a:rPr lang="en-US" dirty="0"/>
            <a:t>The </a:t>
          </a:r>
          <a:r>
            <a:rPr lang="en-US" b="1" dirty="0"/>
            <a:t>standard deviation of 30.6 million shares</a:t>
          </a:r>
          <a:r>
            <a:rPr lang="en-US" dirty="0"/>
            <a:t> in trading volume shows that while trading is generally high, it can spike dramatically on certain days, likely in response to earnings reports, product launches, or macroeconomic factors</a:t>
          </a:r>
          <a:r>
            <a:rPr lang="en-US" dirty="0">
              <a:latin typeface="Century Gothic" panose="020B0502020202020204"/>
            </a:rPr>
            <a:t> </a:t>
          </a:r>
          <a:r>
            <a:rPr lang="en-US" dirty="0">
              <a:solidFill>
                <a:srgbClr val="000000"/>
              </a:solidFill>
              <a:latin typeface="Calibri"/>
              <a:cs typeface="Calibri"/>
            </a:rPr>
            <a:t>(Sharpe et al., 1999).</a:t>
          </a:r>
        </a:p>
      </dgm:t>
    </dgm:pt>
    <dgm:pt modelId="{9E8002F7-A52C-42B5-BE93-26EA49AE2E1C}" type="parTrans" cxnId="{8F996E29-EFB6-4971-B0FC-2B2D1C5FC0B2}">
      <dgm:prSet/>
      <dgm:spPr/>
      <dgm:t>
        <a:bodyPr/>
        <a:lstStyle/>
        <a:p>
          <a:endParaRPr lang="en-US"/>
        </a:p>
      </dgm:t>
    </dgm:pt>
    <dgm:pt modelId="{ADE5C08D-2C8E-4D0D-BCF0-53B714D81C8B}" type="sibTrans" cxnId="{8F996E29-EFB6-4971-B0FC-2B2D1C5FC0B2}">
      <dgm:prSet/>
      <dgm:spPr/>
      <dgm:t>
        <a:bodyPr/>
        <a:lstStyle/>
        <a:p>
          <a:endParaRPr lang="en-US"/>
        </a:p>
      </dgm:t>
    </dgm:pt>
    <dgm:pt modelId="{2BB51ECB-8C33-4EA7-B459-7E93446C5DA4}">
      <dgm:prSet/>
      <dgm:spPr/>
      <dgm:t>
        <a:bodyPr/>
        <a:lstStyle/>
        <a:p>
          <a:pPr>
            <a:lnSpc>
              <a:spcPct val="100000"/>
            </a:lnSpc>
            <a:defRPr b="1"/>
          </a:pPr>
          <a:r>
            <a:rPr lang="en-US" b="1" dirty="0"/>
            <a:t>Volume Spikes Align with Significant Events</a:t>
          </a:r>
          <a:r>
            <a:rPr lang="en-US" dirty="0"/>
            <a:t>:</a:t>
          </a:r>
        </a:p>
      </dgm:t>
    </dgm:pt>
    <dgm:pt modelId="{DEA40C41-0295-4139-AAE3-37ADE1DE6C41}" type="parTrans" cxnId="{63AFDE21-79FD-4B15-B058-285C3FD39CF9}">
      <dgm:prSet/>
      <dgm:spPr/>
      <dgm:t>
        <a:bodyPr/>
        <a:lstStyle/>
        <a:p>
          <a:endParaRPr lang="en-US"/>
        </a:p>
      </dgm:t>
    </dgm:pt>
    <dgm:pt modelId="{78BF277F-4BD7-4864-AEBA-3164D4335DF2}" type="sibTrans" cxnId="{63AFDE21-79FD-4B15-B058-285C3FD39CF9}">
      <dgm:prSet/>
      <dgm:spPr/>
      <dgm:t>
        <a:bodyPr/>
        <a:lstStyle/>
        <a:p>
          <a:endParaRPr lang="en-US"/>
        </a:p>
      </dgm:t>
    </dgm:pt>
    <dgm:pt modelId="{5C13F3CF-0565-4336-B5C4-5BB8879DE62C}">
      <dgm:prSet/>
      <dgm:spPr/>
      <dgm:t>
        <a:bodyPr/>
        <a:lstStyle/>
        <a:p>
          <a:pPr rtl="0">
            <a:lnSpc>
              <a:spcPct val="100000"/>
            </a:lnSpc>
          </a:pPr>
          <a:r>
            <a:rPr lang="en-US" dirty="0"/>
            <a:t>The </a:t>
          </a:r>
          <a:r>
            <a:rPr lang="en-US" b="1" dirty="0"/>
            <a:t>maximum trading volume</a:t>
          </a:r>
          <a:r>
            <a:rPr lang="en-US" dirty="0"/>
            <a:t> of </a:t>
          </a:r>
          <a:r>
            <a:rPr lang="en-US" b="1" dirty="0"/>
            <a:t>332.6 million shares</a:t>
          </a:r>
          <a:r>
            <a:rPr lang="en-US" dirty="0"/>
            <a:t> indicates major trading spikes, often seen during critical events like product releases or financial announcements, when investor activity surges</a:t>
          </a:r>
          <a:r>
            <a:rPr lang="en-US" dirty="0">
              <a:latin typeface="Century Gothic" panose="020B0502020202020204"/>
            </a:rPr>
            <a:t> </a:t>
          </a:r>
          <a:r>
            <a:rPr lang="en-US" b="0" dirty="0">
              <a:latin typeface="Century Gothic" panose="020B0502020202020204"/>
            </a:rPr>
            <a:t>(Hull, 2017).</a:t>
          </a:r>
        </a:p>
      </dgm:t>
    </dgm:pt>
    <dgm:pt modelId="{CB65DE9F-601B-4430-8BDC-C3B2AF9F8FD3}" type="parTrans" cxnId="{52B16685-A1E4-454B-BDDA-E82E57E9A632}">
      <dgm:prSet/>
      <dgm:spPr/>
      <dgm:t>
        <a:bodyPr/>
        <a:lstStyle/>
        <a:p>
          <a:endParaRPr lang="en-US"/>
        </a:p>
      </dgm:t>
    </dgm:pt>
    <dgm:pt modelId="{7F04809E-4099-467B-9C8D-C5C528014F12}" type="sibTrans" cxnId="{52B16685-A1E4-454B-BDDA-E82E57E9A632}">
      <dgm:prSet/>
      <dgm:spPr/>
      <dgm:t>
        <a:bodyPr/>
        <a:lstStyle/>
        <a:p>
          <a:endParaRPr lang="en-US"/>
        </a:p>
      </dgm:t>
    </dgm:pt>
    <dgm:pt modelId="{AF24A52B-EA10-4D71-9B3F-71FB042BB367}">
      <dgm:prSet phldr="0"/>
      <dgm:spPr/>
      <dgm:t>
        <a:bodyPr/>
        <a:lstStyle/>
        <a:p>
          <a:r>
            <a:rPr lang="en-US" b="1" dirty="0"/>
            <a:t>Weak Negative Correlation Between Price and Volume:</a:t>
          </a:r>
        </a:p>
      </dgm:t>
    </dgm:pt>
    <dgm:pt modelId="{F0DA4266-9593-46A0-8C3F-B33DB16D1C7A}" type="parTrans" cxnId="{3CCD510E-69FF-43CA-BA44-B90FDC7B5863}">
      <dgm:prSet/>
      <dgm:spPr/>
    </dgm:pt>
    <dgm:pt modelId="{CAA223F2-60C8-4B93-8A0A-059EBB057948}" type="sibTrans" cxnId="{3CCD510E-69FF-43CA-BA44-B90FDC7B5863}">
      <dgm:prSet/>
      <dgm:spPr/>
    </dgm:pt>
    <dgm:pt modelId="{CF9DE062-1AE8-4E63-B93C-6AC84C688000}">
      <dgm:prSet phldr="0"/>
      <dgm:spPr/>
      <dgm:t>
        <a:bodyPr/>
        <a:lstStyle/>
        <a:p>
          <a:pPr rtl="0"/>
          <a:r>
            <a:rPr lang="en-US" dirty="0"/>
            <a:t>The </a:t>
          </a:r>
          <a:r>
            <a:rPr lang="en-US" b="1" dirty="0"/>
            <a:t>correlation coefficient of -0.041</a:t>
          </a:r>
          <a:r>
            <a:rPr lang="en-US" dirty="0"/>
            <a:t> suggests a </a:t>
          </a:r>
          <a:r>
            <a:rPr lang="en-US" b="1" dirty="0"/>
            <a:t>weak negative relationship</a:t>
          </a:r>
          <a:r>
            <a:rPr lang="en-US" dirty="0"/>
            <a:t> between closing price and trading volume, meaning that </a:t>
          </a:r>
          <a:r>
            <a:rPr lang="en-US" b="1" dirty="0"/>
            <a:t>higher prices</a:t>
          </a:r>
          <a:r>
            <a:rPr lang="en-US" dirty="0"/>
            <a:t> may slightly correspond with </a:t>
          </a:r>
          <a:r>
            <a:rPr lang="en-US" b="1" dirty="0"/>
            <a:t>lower trading volumes</a:t>
          </a:r>
          <a:r>
            <a:rPr lang="en-US" dirty="0"/>
            <a:t> </a:t>
          </a:r>
          <a:r>
            <a:rPr lang="en-US" dirty="0">
              <a:latin typeface="Century Gothic" panose="020B0502020202020204"/>
            </a:rPr>
            <a:t>(Malkiel</a:t>
          </a:r>
          <a:r>
            <a:rPr lang="en-US" dirty="0"/>
            <a:t>, </a:t>
          </a:r>
          <a:r>
            <a:rPr lang="en-US" dirty="0">
              <a:latin typeface="Century Gothic" panose="020B0502020202020204"/>
            </a:rPr>
            <a:t>2019).</a:t>
          </a:r>
          <a:endParaRPr lang="en-US" dirty="0"/>
        </a:p>
      </dgm:t>
    </dgm:pt>
    <dgm:pt modelId="{C6A3E908-9634-4551-8793-BDACA46A2AFE}" type="parTrans" cxnId="{D289DF53-FDF4-4A8F-BD30-B02F489CF3E1}">
      <dgm:prSet/>
      <dgm:spPr/>
    </dgm:pt>
    <dgm:pt modelId="{289C6B6D-F37B-4B94-A09C-A8AF1CACED5C}" type="sibTrans" cxnId="{D289DF53-FDF4-4A8F-BD30-B02F489CF3E1}">
      <dgm:prSet/>
      <dgm:spPr/>
    </dgm:pt>
    <dgm:pt modelId="{C88433B8-FC6A-4EDE-BF20-BC5586CD9A42}" type="pres">
      <dgm:prSet presAssocID="{B779ADA2-FC18-4130-8656-EFA173CDE2F6}" presName="linear" presStyleCnt="0">
        <dgm:presLayoutVars>
          <dgm:dir/>
          <dgm:animLvl val="lvl"/>
          <dgm:resizeHandles val="exact"/>
        </dgm:presLayoutVars>
      </dgm:prSet>
      <dgm:spPr/>
    </dgm:pt>
    <dgm:pt modelId="{C9C85616-627E-4FA2-872D-77695BA6943D}" type="pres">
      <dgm:prSet presAssocID="{85D896CE-C602-4CE2-AEFA-90C3F339880B}" presName="parentLin" presStyleCnt="0"/>
      <dgm:spPr/>
    </dgm:pt>
    <dgm:pt modelId="{A1AC582A-E487-4B42-8092-1A7E9498F76A}" type="pres">
      <dgm:prSet presAssocID="{85D896CE-C602-4CE2-AEFA-90C3F339880B}" presName="parentLeftMargin" presStyleLbl="node1" presStyleIdx="0" presStyleCnt="6"/>
      <dgm:spPr/>
    </dgm:pt>
    <dgm:pt modelId="{657B7F6F-C421-4EDA-B22A-AF517B759E06}" type="pres">
      <dgm:prSet presAssocID="{85D896CE-C602-4CE2-AEFA-90C3F339880B}" presName="parentText" presStyleLbl="node1" presStyleIdx="0" presStyleCnt="6">
        <dgm:presLayoutVars>
          <dgm:chMax val="0"/>
          <dgm:bulletEnabled val="1"/>
        </dgm:presLayoutVars>
      </dgm:prSet>
      <dgm:spPr/>
    </dgm:pt>
    <dgm:pt modelId="{EC832C03-F6D8-41B0-9847-60B1E2654FFF}" type="pres">
      <dgm:prSet presAssocID="{85D896CE-C602-4CE2-AEFA-90C3F339880B}" presName="negativeSpace" presStyleCnt="0"/>
      <dgm:spPr/>
    </dgm:pt>
    <dgm:pt modelId="{0D0DB8AF-3564-4EE0-B5DC-4DD8301B0C7D}" type="pres">
      <dgm:prSet presAssocID="{85D896CE-C602-4CE2-AEFA-90C3F339880B}" presName="childText" presStyleLbl="conFgAcc1" presStyleIdx="0" presStyleCnt="6">
        <dgm:presLayoutVars>
          <dgm:bulletEnabled val="1"/>
        </dgm:presLayoutVars>
      </dgm:prSet>
      <dgm:spPr/>
    </dgm:pt>
    <dgm:pt modelId="{054A7941-49FC-454B-A303-9D41D2B61497}" type="pres">
      <dgm:prSet presAssocID="{B328B7D2-C1D8-469D-9990-6A6E700B834C}" presName="spaceBetweenRectangles" presStyleCnt="0"/>
      <dgm:spPr/>
    </dgm:pt>
    <dgm:pt modelId="{AC07EF03-7318-4778-A902-BE8F8B2AD7FB}" type="pres">
      <dgm:prSet presAssocID="{DF7D3BB2-E557-494D-ADDC-23A6BD73ABBE}" presName="parentLin" presStyleCnt="0"/>
      <dgm:spPr/>
    </dgm:pt>
    <dgm:pt modelId="{2A2E1A30-AC9D-404E-81B3-5413F2C92841}" type="pres">
      <dgm:prSet presAssocID="{DF7D3BB2-E557-494D-ADDC-23A6BD73ABBE}" presName="parentLeftMargin" presStyleLbl="node1" presStyleIdx="0" presStyleCnt="6"/>
      <dgm:spPr/>
    </dgm:pt>
    <dgm:pt modelId="{852039DB-5D8D-4A7B-AD61-472823DA24B8}" type="pres">
      <dgm:prSet presAssocID="{DF7D3BB2-E557-494D-ADDC-23A6BD73ABBE}" presName="parentText" presStyleLbl="node1" presStyleIdx="1" presStyleCnt="6">
        <dgm:presLayoutVars>
          <dgm:chMax val="0"/>
          <dgm:bulletEnabled val="1"/>
        </dgm:presLayoutVars>
      </dgm:prSet>
      <dgm:spPr/>
    </dgm:pt>
    <dgm:pt modelId="{F21EC695-71B8-45ED-9E1E-4B9FC9E43D29}" type="pres">
      <dgm:prSet presAssocID="{DF7D3BB2-E557-494D-ADDC-23A6BD73ABBE}" presName="negativeSpace" presStyleCnt="0"/>
      <dgm:spPr/>
    </dgm:pt>
    <dgm:pt modelId="{7BC2A1BC-C44D-4485-9DCE-A8E79A78AD51}" type="pres">
      <dgm:prSet presAssocID="{DF7D3BB2-E557-494D-ADDC-23A6BD73ABBE}" presName="childText" presStyleLbl="conFgAcc1" presStyleIdx="1" presStyleCnt="6">
        <dgm:presLayoutVars>
          <dgm:bulletEnabled val="1"/>
        </dgm:presLayoutVars>
      </dgm:prSet>
      <dgm:spPr/>
    </dgm:pt>
    <dgm:pt modelId="{1E546AD5-41F4-4F43-B91F-51DF355EBB87}" type="pres">
      <dgm:prSet presAssocID="{D714095D-3758-4A11-BC85-C465642D3FF6}" presName="spaceBetweenRectangles" presStyleCnt="0"/>
      <dgm:spPr/>
    </dgm:pt>
    <dgm:pt modelId="{8D4513AD-3456-4060-A21B-072A7821D803}" type="pres">
      <dgm:prSet presAssocID="{B9685F56-B27D-4291-B578-7259B74907E8}" presName="parentLin" presStyleCnt="0"/>
      <dgm:spPr/>
    </dgm:pt>
    <dgm:pt modelId="{0B019D48-BAA3-4762-B917-84F0F0EE206B}" type="pres">
      <dgm:prSet presAssocID="{B9685F56-B27D-4291-B578-7259B74907E8}" presName="parentLeftMargin" presStyleLbl="node1" presStyleIdx="1" presStyleCnt="6"/>
      <dgm:spPr/>
    </dgm:pt>
    <dgm:pt modelId="{77E54D9B-0407-4114-8749-D11A9C4D1F58}" type="pres">
      <dgm:prSet presAssocID="{B9685F56-B27D-4291-B578-7259B74907E8}" presName="parentText" presStyleLbl="node1" presStyleIdx="2" presStyleCnt="6">
        <dgm:presLayoutVars>
          <dgm:chMax val="0"/>
          <dgm:bulletEnabled val="1"/>
        </dgm:presLayoutVars>
      </dgm:prSet>
      <dgm:spPr/>
    </dgm:pt>
    <dgm:pt modelId="{0AB05399-C82E-453A-A796-3EE0EFA3FC6F}" type="pres">
      <dgm:prSet presAssocID="{B9685F56-B27D-4291-B578-7259B74907E8}" presName="negativeSpace" presStyleCnt="0"/>
      <dgm:spPr/>
    </dgm:pt>
    <dgm:pt modelId="{67D3847A-503A-4F7D-BDD5-7D93FE31FC7C}" type="pres">
      <dgm:prSet presAssocID="{B9685F56-B27D-4291-B578-7259B74907E8}" presName="childText" presStyleLbl="conFgAcc1" presStyleIdx="2" presStyleCnt="6">
        <dgm:presLayoutVars>
          <dgm:bulletEnabled val="1"/>
        </dgm:presLayoutVars>
      </dgm:prSet>
      <dgm:spPr/>
    </dgm:pt>
    <dgm:pt modelId="{0B0FBA26-B7C0-4FE2-8325-F07C039F7523}" type="pres">
      <dgm:prSet presAssocID="{3AB92CE9-D07B-411A-81C0-5DEE3E960864}" presName="spaceBetweenRectangles" presStyleCnt="0"/>
      <dgm:spPr/>
    </dgm:pt>
    <dgm:pt modelId="{CF80939C-C3E6-4C26-AF05-F01BA906C56B}" type="pres">
      <dgm:prSet presAssocID="{35D50ECD-53AC-4C15-B85D-FF14970F2978}" presName="parentLin" presStyleCnt="0"/>
      <dgm:spPr/>
    </dgm:pt>
    <dgm:pt modelId="{3DA2385E-6948-4C88-A3E0-90895567816C}" type="pres">
      <dgm:prSet presAssocID="{35D50ECD-53AC-4C15-B85D-FF14970F2978}" presName="parentLeftMargin" presStyleLbl="node1" presStyleIdx="2" presStyleCnt="6"/>
      <dgm:spPr/>
    </dgm:pt>
    <dgm:pt modelId="{16CF2519-0391-498C-ABBC-4615740FAA06}" type="pres">
      <dgm:prSet presAssocID="{35D50ECD-53AC-4C15-B85D-FF14970F2978}" presName="parentText" presStyleLbl="node1" presStyleIdx="3" presStyleCnt="6">
        <dgm:presLayoutVars>
          <dgm:chMax val="0"/>
          <dgm:bulletEnabled val="1"/>
        </dgm:presLayoutVars>
      </dgm:prSet>
      <dgm:spPr/>
    </dgm:pt>
    <dgm:pt modelId="{9CF4039B-557F-4255-9FBC-012C165863B3}" type="pres">
      <dgm:prSet presAssocID="{35D50ECD-53AC-4C15-B85D-FF14970F2978}" presName="negativeSpace" presStyleCnt="0"/>
      <dgm:spPr/>
    </dgm:pt>
    <dgm:pt modelId="{FA160E23-AAE0-45A5-9C0C-0DA46B8E7726}" type="pres">
      <dgm:prSet presAssocID="{35D50ECD-53AC-4C15-B85D-FF14970F2978}" presName="childText" presStyleLbl="conFgAcc1" presStyleIdx="3" presStyleCnt="6">
        <dgm:presLayoutVars>
          <dgm:bulletEnabled val="1"/>
        </dgm:presLayoutVars>
      </dgm:prSet>
      <dgm:spPr/>
    </dgm:pt>
    <dgm:pt modelId="{8E1410DA-19C2-4CF4-B92E-61713C72BD7B}" type="pres">
      <dgm:prSet presAssocID="{E5732685-C856-4D80-9D53-3B98544DA4DC}" presName="spaceBetweenRectangles" presStyleCnt="0"/>
      <dgm:spPr/>
    </dgm:pt>
    <dgm:pt modelId="{C16F988E-757B-4DEB-B246-8E8F300D3C2D}" type="pres">
      <dgm:prSet presAssocID="{2BB51ECB-8C33-4EA7-B459-7E93446C5DA4}" presName="parentLin" presStyleCnt="0"/>
      <dgm:spPr/>
    </dgm:pt>
    <dgm:pt modelId="{3F99E30E-171C-422D-A781-A4928899249C}" type="pres">
      <dgm:prSet presAssocID="{2BB51ECB-8C33-4EA7-B459-7E93446C5DA4}" presName="parentLeftMargin" presStyleLbl="node1" presStyleIdx="3" presStyleCnt="6"/>
      <dgm:spPr/>
    </dgm:pt>
    <dgm:pt modelId="{F8B4EFA6-4F46-4653-B177-C63ED50F9FEE}" type="pres">
      <dgm:prSet presAssocID="{2BB51ECB-8C33-4EA7-B459-7E93446C5DA4}" presName="parentText" presStyleLbl="node1" presStyleIdx="4" presStyleCnt="6">
        <dgm:presLayoutVars>
          <dgm:chMax val="0"/>
          <dgm:bulletEnabled val="1"/>
        </dgm:presLayoutVars>
      </dgm:prSet>
      <dgm:spPr/>
    </dgm:pt>
    <dgm:pt modelId="{53940837-12A9-4DE0-938E-F5C67B442920}" type="pres">
      <dgm:prSet presAssocID="{2BB51ECB-8C33-4EA7-B459-7E93446C5DA4}" presName="negativeSpace" presStyleCnt="0"/>
      <dgm:spPr/>
    </dgm:pt>
    <dgm:pt modelId="{1A89C659-2279-466E-B451-94249E3822FA}" type="pres">
      <dgm:prSet presAssocID="{2BB51ECB-8C33-4EA7-B459-7E93446C5DA4}" presName="childText" presStyleLbl="conFgAcc1" presStyleIdx="4" presStyleCnt="6">
        <dgm:presLayoutVars>
          <dgm:bulletEnabled val="1"/>
        </dgm:presLayoutVars>
      </dgm:prSet>
      <dgm:spPr/>
    </dgm:pt>
    <dgm:pt modelId="{BDAFA12B-B25A-41FB-87FD-C6F6062F477B}" type="pres">
      <dgm:prSet presAssocID="{78BF277F-4BD7-4864-AEBA-3164D4335DF2}" presName="spaceBetweenRectangles" presStyleCnt="0"/>
      <dgm:spPr/>
    </dgm:pt>
    <dgm:pt modelId="{AC356FDE-3965-4D75-9B09-194C0421DAB3}" type="pres">
      <dgm:prSet presAssocID="{AF24A52B-EA10-4D71-9B3F-71FB042BB367}" presName="parentLin" presStyleCnt="0"/>
      <dgm:spPr/>
    </dgm:pt>
    <dgm:pt modelId="{6DACF609-4F8D-4082-B7F0-CB1F7DBF1D35}" type="pres">
      <dgm:prSet presAssocID="{AF24A52B-EA10-4D71-9B3F-71FB042BB367}" presName="parentLeftMargin" presStyleLbl="node1" presStyleIdx="4" presStyleCnt="6"/>
      <dgm:spPr/>
    </dgm:pt>
    <dgm:pt modelId="{F6F245B4-9011-4A18-9612-5EBC9150DB85}" type="pres">
      <dgm:prSet presAssocID="{AF24A52B-EA10-4D71-9B3F-71FB042BB367}" presName="parentText" presStyleLbl="node1" presStyleIdx="5" presStyleCnt="6">
        <dgm:presLayoutVars>
          <dgm:chMax val="0"/>
          <dgm:bulletEnabled val="1"/>
        </dgm:presLayoutVars>
      </dgm:prSet>
      <dgm:spPr/>
    </dgm:pt>
    <dgm:pt modelId="{2C2140C5-0A91-4479-9398-2716739254C2}" type="pres">
      <dgm:prSet presAssocID="{AF24A52B-EA10-4D71-9B3F-71FB042BB367}" presName="negativeSpace" presStyleCnt="0"/>
      <dgm:spPr/>
    </dgm:pt>
    <dgm:pt modelId="{A62DCC4C-47CD-4062-9CCA-C5400ABEBBBF}" type="pres">
      <dgm:prSet presAssocID="{AF24A52B-EA10-4D71-9B3F-71FB042BB367}" presName="childText" presStyleLbl="conFgAcc1" presStyleIdx="5" presStyleCnt="6">
        <dgm:presLayoutVars>
          <dgm:bulletEnabled val="1"/>
        </dgm:presLayoutVars>
      </dgm:prSet>
      <dgm:spPr/>
    </dgm:pt>
  </dgm:ptLst>
  <dgm:cxnLst>
    <dgm:cxn modelId="{D62CB00C-F6E4-420B-8ECC-8C851829F9EA}" type="presOf" srcId="{2BB51ECB-8C33-4EA7-B459-7E93446C5DA4}" destId="{F8B4EFA6-4F46-4653-B177-C63ED50F9FEE}" srcOrd="1" destOrd="0" presId="urn:microsoft.com/office/officeart/2005/8/layout/list1"/>
    <dgm:cxn modelId="{3CCD510E-69FF-43CA-BA44-B90FDC7B5863}" srcId="{B779ADA2-FC18-4130-8656-EFA173CDE2F6}" destId="{AF24A52B-EA10-4D71-9B3F-71FB042BB367}" srcOrd="5" destOrd="0" parTransId="{F0DA4266-9593-46A0-8C3F-B33DB16D1C7A}" sibTransId="{CAA223F2-60C8-4B93-8A0A-059EBB057948}"/>
    <dgm:cxn modelId="{DD7D9012-F726-4C18-B40A-4D06B3C80C74}" type="presOf" srcId="{B9685F56-B27D-4291-B578-7259B74907E8}" destId="{0B019D48-BAA3-4762-B917-84F0F0EE206B}" srcOrd="0" destOrd="0" presId="urn:microsoft.com/office/officeart/2005/8/layout/list1"/>
    <dgm:cxn modelId="{DA52D91C-D0F5-40C6-ADE6-66F8EC443659}" srcId="{B779ADA2-FC18-4130-8656-EFA173CDE2F6}" destId="{85D896CE-C602-4CE2-AEFA-90C3F339880B}" srcOrd="0" destOrd="0" parTransId="{5F0BADE7-574C-486F-982D-5DCEA2A1EB44}" sibTransId="{B328B7D2-C1D8-469D-9990-6A6E700B834C}"/>
    <dgm:cxn modelId="{63AFDE21-79FD-4B15-B058-285C3FD39CF9}" srcId="{B779ADA2-FC18-4130-8656-EFA173CDE2F6}" destId="{2BB51ECB-8C33-4EA7-B459-7E93446C5DA4}" srcOrd="4" destOrd="0" parTransId="{DEA40C41-0295-4139-AAE3-37ADE1DE6C41}" sibTransId="{78BF277F-4BD7-4864-AEBA-3164D4335DF2}"/>
    <dgm:cxn modelId="{41427025-122B-46F9-BCA5-5A6FBE059A5C}" srcId="{B779ADA2-FC18-4130-8656-EFA173CDE2F6}" destId="{B9685F56-B27D-4291-B578-7259B74907E8}" srcOrd="2" destOrd="0" parTransId="{C06C04D9-A959-41CE-9F5F-95228A17D581}" sibTransId="{3AB92CE9-D07B-411A-81C0-5DEE3E960864}"/>
    <dgm:cxn modelId="{8F996E29-EFB6-4971-B0FC-2B2D1C5FC0B2}" srcId="{35D50ECD-53AC-4C15-B85D-FF14970F2978}" destId="{1FFCAAAD-A955-425F-89D4-DB3ECBFEE7D5}" srcOrd="0" destOrd="0" parTransId="{9E8002F7-A52C-42B5-BE93-26EA49AE2E1C}" sibTransId="{ADE5C08D-2C8E-4D0D-BCF0-53B714D81C8B}"/>
    <dgm:cxn modelId="{967A802D-1B2F-40B6-B75C-61B2BAEE77D1}" type="presOf" srcId="{67C76F86-1363-4D05-848E-5A71133DF8CD}" destId="{0D0DB8AF-3564-4EE0-B5DC-4DD8301B0C7D}" srcOrd="0" destOrd="0" presId="urn:microsoft.com/office/officeart/2005/8/layout/list1"/>
    <dgm:cxn modelId="{F62E4D35-CE73-4A82-98EA-ECBC5DCE6815}" type="presOf" srcId="{85D896CE-C602-4CE2-AEFA-90C3F339880B}" destId="{A1AC582A-E487-4B42-8092-1A7E9498F76A}" srcOrd="0" destOrd="0" presId="urn:microsoft.com/office/officeart/2005/8/layout/list1"/>
    <dgm:cxn modelId="{748B8939-06C4-45B8-9A43-D6DA6BECD505}" srcId="{85D896CE-C602-4CE2-AEFA-90C3F339880B}" destId="{67C76F86-1363-4D05-848E-5A71133DF8CD}" srcOrd="0" destOrd="0" parTransId="{B1AD4A49-51F7-42EB-AD5B-D2042F11D2FE}" sibTransId="{89BE45E4-E655-42A0-8C5E-DC104E0AEA8D}"/>
    <dgm:cxn modelId="{3D21623B-B632-4027-9371-D89E2FE0A0F3}" type="presOf" srcId="{1FFCAAAD-A955-425F-89D4-DB3ECBFEE7D5}" destId="{FA160E23-AAE0-45A5-9C0C-0DA46B8E7726}" srcOrd="0" destOrd="0" presId="urn:microsoft.com/office/officeart/2005/8/layout/list1"/>
    <dgm:cxn modelId="{98CE5E5E-62E6-4178-8009-B4A2916228DE}" srcId="{B779ADA2-FC18-4130-8656-EFA173CDE2F6}" destId="{35D50ECD-53AC-4C15-B85D-FF14970F2978}" srcOrd="3" destOrd="0" parTransId="{3341F0CB-53A6-4998-9EBD-237B874FC145}" sibTransId="{E5732685-C856-4D80-9D53-3B98544DA4DC}"/>
    <dgm:cxn modelId="{D4E6386A-AC2C-49A0-B43C-626408FF2427}" type="presOf" srcId="{DF7D3BB2-E557-494D-ADDC-23A6BD73ABBE}" destId="{2A2E1A30-AC9D-404E-81B3-5413F2C92841}" srcOrd="0" destOrd="0" presId="urn:microsoft.com/office/officeart/2005/8/layout/list1"/>
    <dgm:cxn modelId="{4801BC4C-5A49-4CEE-B04F-8542D80B1541}" type="presOf" srcId="{5C13F3CF-0565-4336-B5C4-5BB8879DE62C}" destId="{1A89C659-2279-466E-B451-94249E3822FA}" srcOrd="0" destOrd="0" presId="urn:microsoft.com/office/officeart/2005/8/layout/list1"/>
    <dgm:cxn modelId="{2ABB7E6D-8AE1-4CED-9B8A-83233A380FCC}" srcId="{DF7D3BB2-E557-494D-ADDC-23A6BD73ABBE}" destId="{139CC442-04EB-477E-B1F8-9A63CF3A5B15}" srcOrd="1" destOrd="0" parTransId="{EE9C1AB6-8DCF-4F95-9C92-800652D9B43F}" sibTransId="{58FFB831-F377-4FC1-A347-34F8CAFF0A42}"/>
    <dgm:cxn modelId="{C4C3B353-A0FE-4A9D-9769-9A2187565694}" srcId="{B9685F56-B27D-4291-B578-7259B74907E8}" destId="{261974F7-F73E-4F4C-AE6A-CE083BA58F3A}" srcOrd="0" destOrd="0" parTransId="{35845768-AA8B-44EE-B4F5-09C58801B3D6}" sibTransId="{E7136CF0-C5B9-410F-9DDA-43BEEDEC90BE}"/>
    <dgm:cxn modelId="{D289DF53-FDF4-4A8F-BD30-B02F489CF3E1}" srcId="{AF24A52B-EA10-4D71-9B3F-71FB042BB367}" destId="{CF9DE062-1AE8-4E63-B93C-6AC84C688000}" srcOrd="0" destOrd="0" parTransId="{C6A3E908-9634-4551-8793-BDACA46A2AFE}" sibTransId="{289C6B6D-F37B-4B94-A09C-A8AF1CACED5C}"/>
    <dgm:cxn modelId="{7B5C2478-0A81-4BA6-9A28-08CF5400FB49}" type="presOf" srcId="{B9685F56-B27D-4291-B578-7259B74907E8}" destId="{77E54D9B-0407-4114-8749-D11A9C4D1F58}" srcOrd="1" destOrd="0" presId="urn:microsoft.com/office/officeart/2005/8/layout/list1"/>
    <dgm:cxn modelId="{4F61077C-131B-4FA3-B3D5-990C52ED224A}" type="presOf" srcId="{CF9DE062-1AE8-4E63-B93C-6AC84C688000}" destId="{A62DCC4C-47CD-4062-9CCA-C5400ABEBBBF}" srcOrd="0" destOrd="0" presId="urn:microsoft.com/office/officeart/2005/8/layout/list1"/>
    <dgm:cxn modelId="{38107180-35F0-457D-A509-AEF52739F48A}" type="presOf" srcId="{35D50ECD-53AC-4C15-B85D-FF14970F2978}" destId="{16CF2519-0391-498C-ABBC-4615740FAA06}" srcOrd="1" destOrd="0" presId="urn:microsoft.com/office/officeart/2005/8/layout/list1"/>
    <dgm:cxn modelId="{52B16685-A1E4-454B-BDDA-E82E57E9A632}" srcId="{2BB51ECB-8C33-4EA7-B459-7E93446C5DA4}" destId="{5C13F3CF-0565-4336-B5C4-5BB8879DE62C}" srcOrd="0" destOrd="0" parTransId="{CB65DE9F-601B-4430-8BDC-C3B2AF9F8FD3}" sibTransId="{7F04809E-4099-467B-9C8D-C5C528014F12}"/>
    <dgm:cxn modelId="{74841186-5BA4-4642-8502-5CCDFDCAD7D2}" type="presOf" srcId="{6C1175A9-457D-41DB-9147-6B7686E89E23}" destId="{7BC2A1BC-C44D-4485-9DCE-A8E79A78AD51}" srcOrd="0" destOrd="0" presId="urn:microsoft.com/office/officeart/2005/8/layout/list1"/>
    <dgm:cxn modelId="{363D6E88-9757-453B-A306-0F17E0DDD1D9}" srcId="{DF7D3BB2-E557-494D-ADDC-23A6BD73ABBE}" destId="{6C1175A9-457D-41DB-9147-6B7686E89E23}" srcOrd="0" destOrd="0" parTransId="{50DB5C3B-4093-4C11-AA7B-F65937588CD6}" sibTransId="{9A366871-6022-4AE7-BC20-EA18DCF78F16}"/>
    <dgm:cxn modelId="{A12660A3-FC47-49D4-8220-77A8F17CDE9E}" type="presOf" srcId="{261974F7-F73E-4F4C-AE6A-CE083BA58F3A}" destId="{67D3847A-503A-4F7D-BDD5-7D93FE31FC7C}" srcOrd="0" destOrd="0" presId="urn:microsoft.com/office/officeart/2005/8/layout/list1"/>
    <dgm:cxn modelId="{0657B5AF-34FF-4CA8-8443-88304AF828E7}" type="presOf" srcId="{AF24A52B-EA10-4D71-9B3F-71FB042BB367}" destId="{F6F245B4-9011-4A18-9612-5EBC9150DB85}" srcOrd="1" destOrd="0" presId="urn:microsoft.com/office/officeart/2005/8/layout/list1"/>
    <dgm:cxn modelId="{9E412EB8-0366-419C-8B38-E744117ADF75}" type="presOf" srcId="{139CC442-04EB-477E-B1F8-9A63CF3A5B15}" destId="{7BC2A1BC-C44D-4485-9DCE-A8E79A78AD51}" srcOrd="0" destOrd="1" presId="urn:microsoft.com/office/officeart/2005/8/layout/list1"/>
    <dgm:cxn modelId="{539499BA-A8E4-456A-AFA6-F971788316CC}" type="presOf" srcId="{B779ADA2-FC18-4130-8656-EFA173CDE2F6}" destId="{C88433B8-FC6A-4EDE-BF20-BC5586CD9A42}" srcOrd="0" destOrd="0" presId="urn:microsoft.com/office/officeart/2005/8/layout/list1"/>
    <dgm:cxn modelId="{1ABBC9BC-AD46-4D18-9D3A-BA5492EC6365}" srcId="{B779ADA2-FC18-4130-8656-EFA173CDE2F6}" destId="{DF7D3BB2-E557-494D-ADDC-23A6BD73ABBE}" srcOrd="1" destOrd="0" parTransId="{71B8AF8F-8D43-490C-BBCF-5D0580F55FD8}" sibTransId="{D714095D-3758-4A11-BC85-C465642D3FF6}"/>
    <dgm:cxn modelId="{DD7B57CB-D121-4673-B062-27CBB50C3D32}" type="presOf" srcId="{85D896CE-C602-4CE2-AEFA-90C3F339880B}" destId="{657B7F6F-C421-4EDA-B22A-AF517B759E06}" srcOrd="1" destOrd="0" presId="urn:microsoft.com/office/officeart/2005/8/layout/list1"/>
    <dgm:cxn modelId="{D9D9EDD2-DAEF-424A-BA20-BE08D9CDA17D}" type="presOf" srcId="{DF7D3BB2-E557-494D-ADDC-23A6BD73ABBE}" destId="{852039DB-5D8D-4A7B-AD61-472823DA24B8}" srcOrd="1" destOrd="0" presId="urn:microsoft.com/office/officeart/2005/8/layout/list1"/>
    <dgm:cxn modelId="{C540DBF5-1A9B-415E-9A9D-0BE3D29E50C1}" type="presOf" srcId="{2BB51ECB-8C33-4EA7-B459-7E93446C5DA4}" destId="{3F99E30E-171C-422D-A781-A4928899249C}" srcOrd="0" destOrd="0" presId="urn:microsoft.com/office/officeart/2005/8/layout/list1"/>
    <dgm:cxn modelId="{7800A4F8-D528-45B4-BDA5-45BED7BE2FED}" type="presOf" srcId="{AF24A52B-EA10-4D71-9B3F-71FB042BB367}" destId="{6DACF609-4F8D-4082-B7F0-CB1F7DBF1D35}" srcOrd="0" destOrd="0" presId="urn:microsoft.com/office/officeart/2005/8/layout/list1"/>
    <dgm:cxn modelId="{EC7AD2FA-42CD-45BA-A6E3-6BEFA888F10D}" type="presOf" srcId="{35D50ECD-53AC-4C15-B85D-FF14970F2978}" destId="{3DA2385E-6948-4C88-A3E0-90895567816C}" srcOrd="0" destOrd="0" presId="urn:microsoft.com/office/officeart/2005/8/layout/list1"/>
    <dgm:cxn modelId="{6A577B9F-E677-406D-A4E2-3C927C264635}" type="presParOf" srcId="{C88433B8-FC6A-4EDE-BF20-BC5586CD9A42}" destId="{C9C85616-627E-4FA2-872D-77695BA6943D}" srcOrd="0" destOrd="0" presId="urn:microsoft.com/office/officeart/2005/8/layout/list1"/>
    <dgm:cxn modelId="{673B8BC1-4644-44DD-8D9D-4694689A65B2}" type="presParOf" srcId="{C9C85616-627E-4FA2-872D-77695BA6943D}" destId="{A1AC582A-E487-4B42-8092-1A7E9498F76A}" srcOrd="0" destOrd="0" presId="urn:microsoft.com/office/officeart/2005/8/layout/list1"/>
    <dgm:cxn modelId="{26E2D494-3B9B-4EBE-9434-C510E574C2B5}" type="presParOf" srcId="{C9C85616-627E-4FA2-872D-77695BA6943D}" destId="{657B7F6F-C421-4EDA-B22A-AF517B759E06}" srcOrd="1" destOrd="0" presId="urn:microsoft.com/office/officeart/2005/8/layout/list1"/>
    <dgm:cxn modelId="{4AD2B6A1-9FE9-4F81-BAA4-3A431ACB6396}" type="presParOf" srcId="{C88433B8-FC6A-4EDE-BF20-BC5586CD9A42}" destId="{EC832C03-F6D8-41B0-9847-60B1E2654FFF}" srcOrd="1" destOrd="0" presId="urn:microsoft.com/office/officeart/2005/8/layout/list1"/>
    <dgm:cxn modelId="{16D623D5-B0EF-4CEE-AB38-5683D4ED6720}" type="presParOf" srcId="{C88433B8-FC6A-4EDE-BF20-BC5586CD9A42}" destId="{0D0DB8AF-3564-4EE0-B5DC-4DD8301B0C7D}" srcOrd="2" destOrd="0" presId="urn:microsoft.com/office/officeart/2005/8/layout/list1"/>
    <dgm:cxn modelId="{70A79E0D-F0C9-4B44-876D-08B4487B13B9}" type="presParOf" srcId="{C88433B8-FC6A-4EDE-BF20-BC5586CD9A42}" destId="{054A7941-49FC-454B-A303-9D41D2B61497}" srcOrd="3" destOrd="0" presId="urn:microsoft.com/office/officeart/2005/8/layout/list1"/>
    <dgm:cxn modelId="{E06AAD2A-4F43-4279-81B8-A57BBCDDF009}" type="presParOf" srcId="{C88433B8-FC6A-4EDE-BF20-BC5586CD9A42}" destId="{AC07EF03-7318-4778-A902-BE8F8B2AD7FB}" srcOrd="4" destOrd="0" presId="urn:microsoft.com/office/officeart/2005/8/layout/list1"/>
    <dgm:cxn modelId="{7468B85B-8718-4014-91F2-F5A6D9D07B5A}" type="presParOf" srcId="{AC07EF03-7318-4778-A902-BE8F8B2AD7FB}" destId="{2A2E1A30-AC9D-404E-81B3-5413F2C92841}" srcOrd="0" destOrd="0" presId="urn:microsoft.com/office/officeart/2005/8/layout/list1"/>
    <dgm:cxn modelId="{2D41B896-B106-4BBF-97A5-88A676429CA9}" type="presParOf" srcId="{AC07EF03-7318-4778-A902-BE8F8B2AD7FB}" destId="{852039DB-5D8D-4A7B-AD61-472823DA24B8}" srcOrd="1" destOrd="0" presId="urn:microsoft.com/office/officeart/2005/8/layout/list1"/>
    <dgm:cxn modelId="{8ECD2FF7-8D3C-4F0B-BEDA-5DF2007ADDBE}" type="presParOf" srcId="{C88433B8-FC6A-4EDE-BF20-BC5586CD9A42}" destId="{F21EC695-71B8-45ED-9E1E-4B9FC9E43D29}" srcOrd="5" destOrd="0" presId="urn:microsoft.com/office/officeart/2005/8/layout/list1"/>
    <dgm:cxn modelId="{38719151-F14F-49DA-ACA8-6B0BD351CF6C}" type="presParOf" srcId="{C88433B8-FC6A-4EDE-BF20-BC5586CD9A42}" destId="{7BC2A1BC-C44D-4485-9DCE-A8E79A78AD51}" srcOrd="6" destOrd="0" presId="urn:microsoft.com/office/officeart/2005/8/layout/list1"/>
    <dgm:cxn modelId="{87266035-8E9D-469A-96C1-A83BC306FBE9}" type="presParOf" srcId="{C88433B8-FC6A-4EDE-BF20-BC5586CD9A42}" destId="{1E546AD5-41F4-4F43-B91F-51DF355EBB87}" srcOrd="7" destOrd="0" presId="urn:microsoft.com/office/officeart/2005/8/layout/list1"/>
    <dgm:cxn modelId="{F1F3FCD5-B238-49EF-A8B4-6729FD3F7AEC}" type="presParOf" srcId="{C88433B8-FC6A-4EDE-BF20-BC5586CD9A42}" destId="{8D4513AD-3456-4060-A21B-072A7821D803}" srcOrd="8" destOrd="0" presId="urn:microsoft.com/office/officeart/2005/8/layout/list1"/>
    <dgm:cxn modelId="{01AD725D-C24F-4B40-8B89-9400B3713817}" type="presParOf" srcId="{8D4513AD-3456-4060-A21B-072A7821D803}" destId="{0B019D48-BAA3-4762-B917-84F0F0EE206B}" srcOrd="0" destOrd="0" presId="urn:microsoft.com/office/officeart/2005/8/layout/list1"/>
    <dgm:cxn modelId="{AA05C0A1-A5FC-4768-8539-E3CA7B99CE69}" type="presParOf" srcId="{8D4513AD-3456-4060-A21B-072A7821D803}" destId="{77E54D9B-0407-4114-8749-D11A9C4D1F58}" srcOrd="1" destOrd="0" presId="urn:microsoft.com/office/officeart/2005/8/layout/list1"/>
    <dgm:cxn modelId="{61CBF37E-73FA-49FD-889D-ED06A84FA8B1}" type="presParOf" srcId="{C88433B8-FC6A-4EDE-BF20-BC5586CD9A42}" destId="{0AB05399-C82E-453A-A796-3EE0EFA3FC6F}" srcOrd="9" destOrd="0" presId="urn:microsoft.com/office/officeart/2005/8/layout/list1"/>
    <dgm:cxn modelId="{0426D8A5-F193-4903-BF84-71C326C66BF1}" type="presParOf" srcId="{C88433B8-FC6A-4EDE-BF20-BC5586CD9A42}" destId="{67D3847A-503A-4F7D-BDD5-7D93FE31FC7C}" srcOrd="10" destOrd="0" presId="urn:microsoft.com/office/officeart/2005/8/layout/list1"/>
    <dgm:cxn modelId="{69E83756-1FC8-43B4-A1DB-98CB51EC2CE8}" type="presParOf" srcId="{C88433B8-FC6A-4EDE-BF20-BC5586CD9A42}" destId="{0B0FBA26-B7C0-4FE2-8325-F07C039F7523}" srcOrd="11" destOrd="0" presId="urn:microsoft.com/office/officeart/2005/8/layout/list1"/>
    <dgm:cxn modelId="{8BEF62EB-FD44-4FFC-B459-FBB56AB3EE85}" type="presParOf" srcId="{C88433B8-FC6A-4EDE-BF20-BC5586CD9A42}" destId="{CF80939C-C3E6-4C26-AF05-F01BA906C56B}" srcOrd="12" destOrd="0" presId="urn:microsoft.com/office/officeart/2005/8/layout/list1"/>
    <dgm:cxn modelId="{8F710CF3-82A0-42A8-86A4-15A6388EBA6B}" type="presParOf" srcId="{CF80939C-C3E6-4C26-AF05-F01BA906C56B}" destId="{3DA2385E-6948-4C88-A3E0-90895567816C}" srcOrd="0" destOrd="0" presId="urn:microsoft.com/office/officeart/2005/8/layout/list1"/>
    <dgm:cxn modelId="{5A10F311-1B13-46E5-B49C-BD417B7A59BF}" type="presParOf" srcId="{CF80939C-C3E6-4C26-AF05-F01BA906C56B}" destId="{16CF2519-0391-498C-ABBC-4615740FAA06}" srcOrd="1" destOrd="0" presId="urn:microsoft.com/office/officeart/2005/8/layout/list1"/>
    <dgm:cxn modelId="{84764D7D-D40C-4CB7-8C50-BAF8EC070683}" type="presParOf" srcId="{C88433B8-FC6A-4EDE-BF20-BC5586CD9A42}" destId="{9CF4039B-557F-4255-9FBC-012C165863B3}" srcOrd="13" destOrd="0" presId="urn:microsoft.com/office/officeart/2005/8/layout/list1"/>
    <dgm:cxn modelId="{8B694A0E-F70D-42B3-9AA4-B1F138D7D7D9}" type="presParOf" srcId="{C88433B8-FC6A-4EDE-BF20-BC5586CD9A42}" destId="{FA160E23-AAE0-45A5-9C0C-0DA46B8E7726}" srcOrd="14" destOrd="0" presId="urn:microsoft.com/office/officeart/2005/8/layout/list1"/>
    <dgm:cxn modelId="{2CBDDAF2-9747-48FB-8722-B0308540ECD6}" type="presParOf" srcId="{C88433B8-FC6A-4EDE-BF20-BC5586CD9A42}" destId="{8E1410DA-19C2-4CF4-B92E-61713C72BD7B}" srcOrd="15" destOrd="0" presId="urn:microsoft.com/office/officeart/2005/8/layout/list1"/>
    <dgm:cxn modelId="{A39ECFF1-98B1-4793-AF01-E4AB750866DA}" type="presParOf" srcId="{C88433B8-FC6A-4EDE-BF20-BC5586CD9A42}" destId="{C16F988E-757B-4DEB-B246-8E8F300D3C2D}" srcOrd="16" destOrd="0" presId="urn:microsoft.com/office/officeart/2005/8/layout/list1"/>
    <dgm:cxn modelId="{371410C5-7617-4867-ADCD-FBDB9A1C3013}" type="presParOf" srcId="{C16F988E-757B-4DEB-B246-8E8F300D3C2D}" destId="{3F99E30E-171C-422D-A781-A4928899249C}" srcOrd="0" destOrd="0" presId="urn:microsoft.com/office/officeart/2005/8/layout/list1"/>
    <dgm:cxn modelId="{D8B4DAFE-83A6-4249-B7EF-F3BBD6E8DDB1}" type="presParOf" srcId="{C16F988E-757B-4DEB-B246-8E8F300D3C2D}" destId="{F8B4EFA6-4F46-4653-B177-C63ED50F9FEE}" srcOrd="1" destOrd="0" presId="urn:microsoft.com/office/officeart/2005/8/layout/list1"/>
    <dgm:cxn modelId="{024631F3-73B5-4AF8-8FEA-F28F9370C36A}" type="presParOf" srcId="{C88433B8-FC6A-4EDE-BF20-BC5586CD9A42}" destId="{53940837-12A9-4DE0-938E-F5C67B442920}" srcOrd="17" destOrd="0" presId="urn:microsoft.com/office/officeart/2005/8/layout/list1"/>
    <dgm:cxn modelId="{BF05CC0F-D863-4339-B41E-8E0B727FB037}" type="presParOf" srcId="{C88433B8-FC6A-4EDE-BF20-BC5586CD9A42}" destId="{1A89C659-2279-466E-B451-94249E3822FA}" srcOrd="18" destOrd="0" presId="urn:microsoft.com/office/officeart/2005/8/layout/list1"/>
    <dgm:cxn modelId="{C88FAD3C-61D0-4601-9815-01D5B142E371}" type="presParOf" srcId="{C88433B8-FC6A-4EDE-BF20-BC5586CD9A42}" destId="{BDAFA12B-B25A-41FB-87FD-C6F6062F477B}" srcOrd="19" destOrd="0" presId="urn:microsoft.com/office/officeart/2005/8/layout/list1"/>
    <dgm:cxn modelId="{691683FA-731A-48DE-A64F-A3471069D20F}" type="presParOf" srcId="{C88433B8-FC6A-4EDE-BF20-BC5586CD9A42}" destId="{AC356FDE-3965-4D75-9B09-194C0421DAB3}" srcOrd="20" destOrd="0" presId="urn:microsoft.com/office/officeart/2005/8/layout/list1"/>
    <dgm:cxn modelId="{3329E039-D088-4830-AD5B-B9A05038F0E7}" type="presParOf" srcId="{AC356FDE-3965-4D75-9B09-194C0421DAB3}" destId="{6DACF609-4F8D-4082-B7F0-CB1F7DBF1D35}" srcOrd="0" destOrd="0" presId="urn:microsoft.com/office/officeart/2005/8/layout/list1"/>
    <dgm:cxn modelId="{CD6F7009-8622-4716-AC5A-B13AC2E326C0}" type="presParOf" srcId="{AC356FDE-3965-4D75-9B09-194C0421DAB3}" destId="{F6F245B4-9011-4A18-9612-5EBC9150DB85}" srcOrd="1" destOrd="0" presId="urn:microsoft.com/office/officeart/2005/8/layout/list1"/>
    <dgm:cxn modelId="{DAEF12D5-D729-4989-809F-59D173BE53BE}" type="presParOf" srcId="{C88433B8-FC6A-4EDE-BF20-BC5586CD9A42}" destId="{2C2140C5-0A91-4479-9398-2716739254C2}" srcOrd="21" destOrd="0" presId="urn:microsoft.com/office/officeart/2005/8/layout/list1"/>
    <dgm:cxn modelId="{DAA75A6C-1012-48BE-B201-08B2039C4E41}" type="presParOf" srcId="{C88433B8-FC6A-4EDE-BF20-BC5586CD9A42}" destId="{A62DCC4C-47CD-4062-9CCA-C5400ABEBBBF}"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DB8AF-3564-4EE0-B5DC-4DD8301B0C7D}">
      <dsp:nvSpPr>
        <dsp:cNvPr id="0" name=""/>
        <dsp:cNvSpPr/>
      </dsp:nvSpPr>
      <dsp:spPr>
        <a:xfrm>
          <a:off x="0" y="313744"/>
          <a:ext cx="7682603" cy="65834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255" tIns="229108" rIns="596255" bIns="78232" numCol="1" spcCol="1270" anchor="t" anchorCtr="0">
          <a:noAutofit/>
        </a:bodyPr>
        <a:lstStyle/>
        <a:p>
          <a:pPr marL="57150" lvl="1" indent="-57150" algn="l" defTabSz="488950">
            <a:lnSpc>
              <a:spcPct val="100000"/>
            </a:lnSpc>
            <a:spcBef>
              <a:spcPct val="0"/>
            </a:spcBef>
            <a:spcAft>
              <a:spcPct val="15000"/>
            </a:spcAft>
            <a:buChar char="•"/>
          </a:pPr>
          <a:r>
            <a:rPr lang="en-US" sz="1100" kern="1200" dirty="0"/>
            <a:t>The </a:t>
          </a:r>
          <a:r>
            <a:rPr lang="en-US" sz="1100" b="1" kern="1200" dirty="0"/>
            <a:t>mean daily return</a:t>
          </a:r>
          <a:r>
            <a:rPr lang="en-US" sz="1100" kern="1200" dirty="0"/>
            <a:t> of </a:t>
          </a:r>
          <a:r>
            <a:rPr lang="en-US" sz="1100" b="1" kern="1200" dirty="0"/>
            <a:t>0.08%</a:t>
          </a:r>
          <a:r>
            <a:rPr lang="en-US" sz="1100" kern="1200" dirty="0"/>
            <a:t> indicates steady long-term growth in Apple's stock price. Over time, the stock tends to appreciate, though daily changes are often small.</a:t>
          </a:r>
        </a:p>
      </dsp:txBody>
      <dsp:txXfrm>
        <a:off x="0" y="313744"/>
        <a:ext cx="7682603" cy="658349"/>
      </dsp:txXfrm>
    </dsp:sp>
    <dsp:sp modelId="{657B7F6F-C421-4EDA-B22A-AF517B759E06}">
      <dsp:nvSpPr>
        <dsp:cNvPr id="0" name=""/>
        <dsp:cNvSpPr/>
      </dsp:nvSpPr>
      <dsp:spPr>
        <a:xfrm>
          <a:off x="384130" y="151384"/>
          <a:ext cx="5377822" cy="324720"/>
        </a:xfrm>
        <a:prstGeom prst="roundRect">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203269" tIns="0" rIns="203269" bIns="0" numCol="1" spcCol="1270" anchor="ctr" anchorCtr="0">
          <a:noAutofit/>
        </a:bodyPr>
        <a:lstStyle/>
        <a:p>
          <a:pPr marL="0" lvl="0" indent="0" algn="l" defTabSz="488950">
            <a:lnSpc>
              <a:spcPct val="100000"/>
            </a:lnSpc>
            <a:spcBef>
              <a:spcPct val="0"/>
            </a:spcBef>
            <a:spcAft>
              <a:spcPct val="35000"/>
            </a:spcAft>
            <a:buNone/>
            <a:defRPr b="1"/>
          </a:pPr>
          <a:r>
            <a:rPr lang="en-US" sz="1100" b="1" kern="1200" dirty="0"/>
            <a:t>Consistent Long-Term Growth</a:t>
          </a:r>
          <a:r>
            <a:rPr lang="en-US" sz="1100" kern="1200" dirty="0"/>
            <a:t>:</a:t>
          </a:r>
        </a:p>
      </dsp:txBody>
      <dsp:txXfrm>
        <a:off x="399982" y="167236"/>
        <a:ext cx="5346118" cy="293016"/>
      </dsp:txXfrm>
    </dsp:sp>
    <dsp:sp modelId="{7BC2A1BC-C44D-4485-9DCE-A8E79A78AD51}">
      <dsp:nvSpPr>
        <dsp:cNvPr id="0" name=""/>
        <dsp:cNvSpPr/>
      </dsp:nvSpPr>
      <dsp:spPr>
        <a:xfrm>
          <a:off x="0" y="1193854"/>
          <a:ext cx="7682603" cy="11781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255" tIns="229108" rIns="596255" bIns="78232" numCol="1" spcCol="1270" anchor="t" anchorCtr="0">
          <a:noAutofit/>
        </a:bodyPr>
        <a:lstStyle/>
        <a:p>
          <a:pPr marL="57150" lvl="1" indent="-57150" algn="l" defTabSz="488950">
            <a:lnSpc>
              <a:spcPct val="100000"/>
            </a:lnSpc>
            <a:spcBef>
              <a:spcPct val="0"/>
            </a:spcBef>
            <a:spcAft>
              <a:spcPct val="15000"/>
            </a:spcAft>
            <a:buChar char="•"/>
          </a:pPr>
          <a:r>
            <a:rPr lang="en-US" sz="1100" kern="1200" dirty="0"/>
            <a:t>With a </a:t>
          </a:r>
          <a:r>
            <a:rPr lang="en-US" sz="1100" b="1" kern="1200" dirty="0"/>
            <a:t>standard deviation of 2.97%</a:t>
          </a:r>
          <a:r>
            <a:rPr lang="en-US" sz="1100" kern="1200" dirty="0"/>
            <a:t>, Apple's stock shows considerable daily volatility. Although the mean return is small, there are frequent fluctuations, with potential for both gains and losses.</a:t>
          </a:r>
        </a:p>
        <a:p>
          <a:pPr marL="57150" lvl="1" indent="-57150" algn="l" defTabSz="488950" rtl="0">
            <a:lnSpc>
              <a:spcPct val="100000"/>
            </a:lnSpc>
            <a:spcBef>
              <a:spcPct val="0"/>
            </a:spcBef>
            <a:spcAft>
              <a:spcPct val="15000"/>
            </a:spcAft>
            <a:buChar char="•"/>
          </a:pPr>
          <a:r>
            <a:rPr lang="en-US" sz="1100" kern="1200" dirty="0"/>
            <a:t>The </a:t>
          </a:r>
          <a:r>
            <a:rPr lang="en-US" sz="1100" b="1" kern="1200" dirty="0"/>
            <a:t>minimum return of -85.49%</a:t>
          </a:r>
          <a:r>
            <a:rPr lang="en-US" sz="1100" kern="1200" dirty="0"/>
            <a:t> and </a:t>
          </a:r>
          <a:r>
            <a:rPr lang="en-US" sz="1100" b="1" kern="1200" dirty="0"/>
            <a:t>maximum return of 13.90%</a:t>
          </a:r>
          <a:r>
            <a:rPr lang="en-US" sz="1100" kern="1200" dirty="0"/>
            <a:t> highlight some extreme days, likely driven by market-wide events or company-specific developments</a:t>
          </a:r>
          <a:r>
            <a:rPr lang="en-US" sz="1100" kern="1200" dirty="0">
              <a:latin typeface="Century Gothic" panose="020B0502020202020204"/>
            </a:rPr>
            <a:t> </a:t>
          </a:r>
          <a:r>
            <a:rPr lang="en-US" sz="1100" kern="1200" dirty="0">
              <a:solidFill>
                <a:schemeClr val="bg1"/>
              </a:solidFill>
              <a:latin typeface="Century Gothic" panose="020B0502020202020204"/>
            </a:rPr>
            <a:t>(Bodie et al., 2021).</a:t>
          </a:r>
          <a:endParaRPr lang="en-US" sz="1100" kern="1200" dirty="0"/>
        </a:p>
      </dsp:txBody>
      <dsp:txXfrm>
        <a:off x="0" y="1193854"/>
        <a:ext cx="7682603" cy="1178100"/>
      </dsp:txXfrm>
    </dsp:sp>
    <dsp:sp modelId="{852039DB-5D8D-4A7B-AD61-472823DA24B8}">
      <dsp:nvSpPr>
        <dsp:cNvPr id="0" name=""/>
        <dsp:cNvSpPr/>
      </dsp:nvSpPr>
      <dsp:spPr>
        <a:xfrm>
          <a:off x="384130" y="1031494"/>
          <a:ext cx="5377822" cy="324720"/>
        </a:xfrm>
        <a:prstGeom prst="roundRect">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203269" tIns="0" rIns="203269" bIns="0" numCol="1" spcCol="1270" anchor="ctr" anchorCtr="0">
          <a:noAutofit/>
        </a:bodyPr>
        <a:lstStyle/>
        <a:p>
          <a:pPr marL="0" lvl="0" indent="0" algn="l" defTabSz="488950">
            <a:lnSpc>
              <a:spcPct val="100000"/>
            </a:lnSpc>
            <a:spcBef>
              <a:spcPct val="0"/>
            </a:spcBef>
            <a:spcAft>
              <a:spcPct val="35000"/>
            </a:spcAft>
            <a:buNone/>
            <a:defRPr b="1"/>
          </a:pPr>
          <a:r>
            <a:rPr lang="en-US" sz="1100" b="1" kern="1200" dirty="0"/>
            <a:t>Significant Daily Volatility</a:t>
          </a:r>
          <a:r>
            <a:rPr lang="en-US" sz="1100" kern="1200" dirty="0"/>
            <a:t>:</a:t>
          </a:r>
        </a:p>
      </dsp:txBody>
      <dsp:txXfrm>
        <a:off x="399982" y="1047346"/>
        <a:ext cx="5346118" cy="293016"/>
      </dsp:txXfrm>
    </dsp:sp>
    <dsp:sp modelId="{67D3847A-503A-4F7D-BDD5-7D93FE31FC7C}">
      <dsp:nvSpPr>
        <dsp:cNvPr id="0" name=""/>
        <dsp:cNvSpPr/>
      </dsp:nvSpPr>
      <dsp:spPr>
        <a:xfrm>
          <a:off x="0" y="2593714"/>
          <a:ext cx="7682603" cy="814274"/>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255" tIns="229108" rIns="596255" bIns="78232" numCol="1" spcCol="1270" anchor="t" anchorCtr="0">
          <a:noAutofit/>
        </a:bodyPr>
        <a:lstStyle/>
        <a:p>
          <a:pPr marL="57150" lvl="1" indent="-57150" algn="l" defTabSz="488950" rtl="0">
            <a:lnSpc>
              <a:spcPct val="100000"/>
            </a:lnSpc>
            <a:spcBef>
              <a:spcPct val="0"/>
            </a:spcBef>
            <a:spcAft>
              <a:spcPct val="15000"/>
            </a:spcAft>
            <a:buChar char="•"/>
          </a:pPr>
          <a:r>
            <a:rPr lang="en-US" sz="1100" kern="1200" dirty="0"/>
            <a:t>Apple’s stock sees robust investor interest, with an average daily trading volume of </a:t>
          </a:r>
          <a:r>
            <a:rPr lang="en-US" sz="1100" b="1" kern="1200" dirty="0"/>
            <a:t>33.1 million shares</a:t>
          </a:r>
          <a:r>
            <a:rPr lang="en-US" sz="1100" kern="1200" dirty="0"/>
            <a:t>. This high trading activity indicates strong liquidity and consistent market engagement</a:t>
          </a:r>
          <a:r>
            <a:rPr lang="en-US" sz="1100" kern="1200" dirty="0">
              <a:latin typeface="Century Gothic" panose="020B0502020202020204"/>
            </a:rPr>
            <a:t> (Fama, 1970).</a:t>
          </a:r>
          <a:endParaRPr lang="en-US" sz="1100" kern="1200" dirty="0"/>
        </a:p>
      </dsp:txBody>
      <dsp:txXfrm>
        <a:off x="0" y="2593714"/>
        <a:ext cx="7682603" cy="814274"/>
      </dsp:txXfrm>
    </dsp:sp>
    <dsp:sp modelId="{77E54D9B-0407-4114-8749-D11A9C4D1F58}">
      <dsp:nvSpPr>
        <dsp:cNvPr id="0" name=""/>
        <dsp:cNvSpPr/>
      </dsp:nvSpPr>
      <dsp:spPr>
        <a:xfrm>
          <a:off x="384130" y="2431354"/>
          <a:ext cx="5377822" cy="324720"/>
        </a:xfrm>
        <a:prstGeom prst="roundRect">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203269" tIns="0" rIns="203269" bIns="0" numCol="1" spcCol="1270" anchor="ctr" anchorCtr="0">
          <a:noAutofit/>
        </a:bodyPr>
        <a:lstStyle/>
        <a:p>
          <a:pPr marL="0" lvl="0" indent="0" algn="l" defTabSz="488950">
            <a:lnSpc>
              <a:spcPct val="100000"/>
            </a:lnSpc>
            <a:spcBef>
              <a:spcPct val="0"/>
            </a:spcBef>
            <a:spcAft>
              <a:spcPct val="35000"/>
            </a:spcAft>
            <a:buNone/>
            <a:defRPr b="1"/>
          </a:pPr>
          <a:r>
            <a:rPr lang="en-US" sz="1100" b="1" kern="1200" dirty="0"/>
            <a:t>High Trading Volume</a:t>
          </a:r>
          <a:r>
            <a:rPr lang="en-US" sz="1100" kern="1200" dirty="0"/>
            <a:t>:</a:t>
          </a:r>
        </a:p>
      </dsp:txBody>
      <dsp:txXfrm>
        <a:off x="399982" y="2447206"/>
        <a:ext cx="5346118" cy="293016"/>
      </dsp:txXfrm>
    </dsp:sp>
    <dsp:sp modelId="{FA160E23-AAE0-45A5-9C0C-0DA46B8E7726}">
      <dsp:nvSpPr>
        <dsp:cNvPr id="0" name=""/>
        <dsp:cNvSpPr/>
      </dsp:nvSpPr>
      <dsp:spPr>
        <a:xfrm>
          <a:off x="0" y="3629749"/>
          <a:ext cx="7682603" cy="831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255" tIns="229108" rIns="596255" bIns="78232" numCol="1" spcCol="1270" anchor="t" anchorCtr="0">
          <a:noAutofit/>
        </a:bodyPr>
        <a:lstStyle/>
        <a:p>
          <a:pPr marL="57150" lvl="1" indent="-57150" algn="l" defTabSz="488950" rtl="0">
            <a:lnSpc>
              <a:spcPct val="100000"/>
            </a:lnSpc>
            <a:spcBef>
              <a:spcPct val="0"/>
            </a:spcBef>
            <a:spcAft>
              <a:spcPct val="15000"/>
            </a:spcAft>
            <a:buChar char="•"/>
          </a:pPr>
          <a:r>
            <a:rPr lang="en-US" sz="1100" kern="1200" dirty="0"/>
            <a:t>The </a:t>
          </a:r>
          <a:r>
            <a:rPr lang="en-US" sz="1100" b="1" kern="1200" dirty="0"/>
            <a:t>standard deviation of 30.6 million shares</a:t>
          </a:r>
          <a:r>
            <a:rPr lang="en-US" sz="1100" kern="1200" dirty="0"/>
            <a:t> in trading volume shows that while trading is generally high, it can spike dramatically on certain days, likely in response to earnings reports, product launches, or macroeconomic factors</a:t>
          </a:r>
          <a:r>
            <a:rPr lang="en-US" sz="1100" kern="1200" dirty="0">
              <a:latin typeface="Century Gothic" panose="020B0502020202020204"/>
            </a:rPr>
            <a:t> </a:t>
          </a:r>
          <a:r>
            <a:rPr lang="en-US" sz="1100" kern="1200" dirty="0">
              <a:solidFill>
                <a:srgbClr val="000000"/>
              </a:solidFill>
              <a:latin typeface="Calibri"/>
              <a:cs typeface="Calibri"/>
            </a:rPr>
            <a:t>(Sharpe et al., 1999).</a:t>
          </a:r>
        </a:p>
      </dsp:txBody>
      <dsp:txXfrm>
        <a:off x="0" y="3629749"/>
        <a:ext cx="7682603" cy="831600"/>
      </dsp:txXfrm>
    </dsp:sp>
    <dsp:sp modelId="{16CF2519-0391-498C-ABBC-4615740FAA06}">
      <dsp:nvSpPr>
        <dsp:cNvPr id="0" name=""/>
        <dsp:cNvSpPr/>
      </dsp:nvSpPr>
      <dsp:spPr>
        <a:xfrm>
          <a:off x="384130" y="3467389"/>
          <a:ext cx="5377822" cy="324720"/>
        </a:xfrm>
        <a:prstGeom prst="roundRect">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203269" tIns="0" rIns="203269" bIns="0" numCol="1" spcCol="1270" anchor="ctr" anchorCtr="0">
          <a:noAutofit/>
        </a:bodyPr>
        <a:lstStyle/>
        <a:p>
          <a:pPr marL="0" lvl="0" indent="0" algn="l" defTabSz="488950">
            <a:lnSpc>
              <a:spcPct val="100000"/>
            </a:lnSpc>
            <a:spcBef>
              <a:spcPct val="0"/>
            </a:spcBef>
            <a:spcAft>
              <a:spcPct val="35000"/>
            </a:spcAft>
            <a:buNone/>
            <a:defRPr b="1"/>
          </a:pPr>
          <a:r>
            <a:rPr lang="en-US" sz="1100" b="1" kern="1200" dirty="0"/>
            <a:t>Large Variations in Trading Volume</a:t>
          </a:r>
          <a:r>
            <a:rPr lang="en-US" sz="1100" kern="1200" dirty="0"/>
            <a:t>:</a:t>
          </a:r>
        </a:p>
      </dsp:txBody>
      <dsp:txXfrm>
        <a:off x="399982" y="3483241"/>
        <a:ext cx="5346118" cy="293016"/>
      </dsp:txXfrm>
    </dsp:sp>
    <dsp:sp modelId="{1A89C659-2279-466E-B451-94249E3822FA}">
      <dsp:nvSpPr>
        <dsp:cNvPr id="0" name=""/>
        <dsp:cNvSpPr/>
      </dsp:nvSpPr>
      <dsp:spPr>
        <a:xfrm>
          <a:off x="0" y="4683109"/>
          <a:ext cx="7682603" cy="814274"/>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255" tIns="229108" rIns="596255" bIns="78232" numCol="1" spcCol="1270" anchor="t" anchorCtr="0">
          <a:noAutofit/>
        </a:bodyPr>
        <a:lstStyle/>
        <a:p>
          <a:pPr marL="57150" lvl="1" indent="-57150" algn="l" defTabSz="488950" rtl="0">
            <a:lnSpc>
              <a:spcPct val="100000"/>
            </a:lnSpc>
            <a:spcBef>
              <a:spcPct val="0"/>
            </a:spcBef>
            <a:spcAft>
              <a:spcPct val="15000"/>
            </a:spcAft>
            <a:buChar char="•"/>
          </a:pPr>
          <a:r>
            <a:rPr lang="en-US" sz="1100" kern="1200" dirty="0"/>
            <a:t>The </a:t>
          </a:r>
          <a:r>
            <a:rPr lang="en-US" sz="1100" b="1" kern="1200" dirty="0"/>
            <a:t>maximum trading volume</a:t>
          </a:r>
          <a:r>
            <a:rPr lang="en-US" sz="1100" kern="1200" dirty="0"/>
            <a:t> of </a:t>
          </a:r>
          <a:r>
            <a:rPr lang="en-US" sz="1100" b="1" kern="1200" dirty="0"/>
            <a:t>332.6 million shares</a:t>
          </a:r>
          <a:r>
            <a:rPr lang="en-US" sz="1100" kern="1200" dirty="0"/>
            <a:t> indicates major trading spikes, often seen during critical events like product releases or financial announcements, when investor activity surges</a:t>
          </a:r>
          <a:r>
            <a:rPr lang="en-US" sz="1100" kern="1200" dirty="0">
              <a:latin typeface="Century Gothic" panose="020B0502020202020204"/>
            </a:rPr>
            <a:t> </a:t>
          </a:r>
          <a:r>
            <a:rPr lang="en-US" sz="1100" b="0" kern="1200" dirty="0">
              <a:latin typeface="Century Gothic" panose="020B0502020202020204"/>
            </a:rPr>
            <a:t>(Hull, 2017).</a:t>
          </a:r>
        </a:p>
      </dsp:txBody>
      <dsp:txXfrm>
        <a:off x="0" y="4683109"/>
        <a:ext cx="7682603" cy="814274"/>
      </dsp:txXfrm>
    </dsp:sp>
    <dsp:sp modelId="{F8B4EFA6-4F46-4653-B177-C63ED50F9FEE}">
      <dsp:nvSpPr>
        <dsp:cNvPr id="0" name=""/>
        <dsp:cNvSpPr/>
      </dsp:nvSpPr>
      <dsp:spPr>
        <a:xfrm>
          <a:off x="384130" y="4520749"/>
          <a:ext cx="5377822" cy="324720"/>
        </a:xfrm>
        <a:prstGeom prst="roundRect">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203269" tIns="0" rIns="203269" bIns="0" numCol="1" spcCol="1270" anchor="ctr" anchorCtr="0">
          <a:noAutofit/>
        </a:bodyPr>
        <a:lstStyle/>
        <a:p>
          <a:pPr marL="0" lvl="0" indent="0" algn="l" defTabSz="488950">
            <a:lnSpc>
              <a:spcPct val="100000"/>
            </a:lnSpc>
            <a:spcBef>
              <a:spcPct val="0"/>
            </a:spcBef>
            <a:spcAft>
              <a:spcPct val="35000"/>
            </a:spcAft>
            <a:buNone/>
            <a:defRPr b="1"/>
          </a:pPr>
          <a:r>
            <a:rPr lang="en-US" sz="1100" b="1" kern="1200" dirty="0"/>
            <a:t>Volume Spikes Align with Significant Events</a:t>
          </a:r>
          <a:r>
            <a:rPr lang="en-US" sz="1100" kern="1200" dirty="0"/>
            <a:t>:</a:t>
          </a:r>
        </a:p>
      </dsp:txBody>
      <dsp:txXfrm>
        <a:off x="399982" y="4536601"/>
        <a:ext cx="5346118" cy="293016"/>
      </dsp:txXfrm>
    </dsp:sp>
    <dsp:sp modelId="{A62DCC4C-47CD-4062-9CCA-C5400ABEBBBF}">
      <dsp:nvSpPr>
        <dsp:cNvPr id="0" name=""/>
        <dsp:cNvSpPr/>
      </dsp:nvSpPr>
      <dsp:spPr>
        <a:xfrm>
          <a:off x="0" y="5719144"/>
          <a:ext cx="7682603" cy="7796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255" tIns="229108" rIns="596255"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a:t>The </a:t>
          </a:r>
          <a:r>
            <a:rPr lang="en-US" sz="1100" b="1" kern="1200" dirty="0"/>
            <a:t>correlation coefficient of -0.041</a:t>
          </a:r>
          <a:r>
            <a:rPr lang="en-US" sz="1100" kern="1200" dirty="0"/>
            <a:t> suggests a </a:t>
          </a:r>
          <a:r>
            <a:rPr lang="en-US" sz="1100" b="1" kern="1200" dirty="0"/>
            <a:t>weak negative relationship</a:t>
          </a:r>
          <a:r>
            <a:rPr lang="en-US" sz="1100" kern="1200" dirty="0"/>
            <a:t> between closing price and trading volume, meaning that </a:t>
          </a:r>
          <a:r>
            <a:rPr lang="en-US" sz="1100" b="1" kern="1200" dirty="0"/>
            <a:t>higher prices</a:t>
          </a:r>
          <a:r>
            <a:rPr lang="en-US" sz="1100" kern="1200" dirty="0"/>
            <a:t> may slightly correspond with </a:t>
          </a:r>
          <a:r>
            <a:rPr lang="en-US" sz="1100" b="1" kern="1200" dirty="0"/>
            <a:t>lower trading volumes</a:t>
          </a:r>
          <a:r>
            <a:rPr lang="en-US" sz="1100" kern="1200" dirty="0"/>
            <a:t> </a:t>
          </a:r>
          <a:r>
            <a:rPr lang="en-US" sz="1100" kern="1200" dirty="0">
              <a:latin typeface="Century Gothic" panose="020B0502020202020204"/>
            </a:rPr>
            <a:t>(Malkiel</a:t>
          </a:r>
          <a:r>
            <a:rPr lang="en-US" sz="1100" kern="1200" dirty="0"/>
            <a:t>, </a:t>
          </a:r>
          <a:r>
            <a:rPr lang="en-US" sz="1100" kern="1200" dirty="0">
              <a:latin typeface="Century Gothic" panose="020B0502020202020204"/>
            </a:rPr>
            <a:t>2019).</a:t>
          </a:r>
          <a:endParaRPr lang="en-US" sz="1100" kern="1200" dirty="0"/>
        </a:p>
      </dsp:txBody>
      <dsp:txXfrm>
        <a:off x="0" y="5719144"/>
        <a:ext cx="7682603" cy="779625"/>
      </dsp:txXfrm>
    </dsp:sp>
    <dsp:sp modelId="{F6F245B4-9011-4A18-9612-5EBC9150DB85}">
      <dsp:nvSpPr>
        <dsp:cNvPr id="0" name=""/>
        <dsp:cNvSpPr/>
      </dsp:nvSpPr>
      <dsp:spPr>
        <a:xfrm>
          <a:off x="384130" y="5556784"/>
          <a:ext cx="5377822" cy="324720"/>
        </a:xfrm>
        <a:prstGeom prst="roundRect">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203269" tIns="0" rIns="203269" bIns="0" numCol="1" spcCol="1270" anchor="ctr" anchorCtr="0">
          <a:noAutofit/>
        </a:bodyPr>
        <a:lstStyle/>
        <a:p>
          <a:pPr marL="0" lvl="0" indent="0" algn="l" defTabSz="488950">
            <a:lnSpc>
              <a:spcPct val="90000"/>
            </a:lnSpc>
            <a:spcBef>
              <a:spcPct val="0"/>
            </a:spcBef>
            <a:spcAft>
              <a:spcPct val="35000"/>
            </a:spcAft>
            <a:buNone/>
          </a:pPr>
          <a:r>
            <a:rPr lang="en-US" sz="1100" b="1" kern="1200" dirty="0"/>
            <a:t>Weak Negative Correlation Between Price and Volume:</a:t>
          </a:r>
        </a:p>
      </dsp:txBody>
      <dsp:txXfrm>
        <a:off x="399982" y="5572636"/>
        <a:ext cx="5346118"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10/23/2024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10/23/2024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10/23/2024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10/23/2024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jpeg"/><Relationship Id="rId9" Type="http://schemas.openxmlformats.org/officeDocument/2006/relationships/hyperlink" Target="https://picpedia.org/clipboard/stock-analysis.html"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2307/2325486" TargetMode="External"/><Relationship Id="rId2" Type="http://schemas.openxmlformats.org/officeDocument/2006/relationships/hyperlink" Target="https://www.kaggle.com/datasets/prathamjyotsingh/apple-stock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52041E2-D686-4294-B654-3BB73A36F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alysis Analyzing Data Analyze · Free photo on Pixabay">
            <a:extLst>
              <a:ext uri="{FF2B5EF4-FFF2-40B4-BE49-F238E27FC236}">
                <a16:creationId xmlns:a16="http://schemas.microsoft.com/office/drawing/2014/main" id="{E3D8E026-54E8-550C-F5FB-6A68FFA695A6}"/>
              </a:ext>
            </a:extLst>
          </p:cNvPr>
          <p:cNvPicPr>
            <a:picLocks noChangeAspect="1"/>
          </p:cNvPicPr>
          <p:nvPr/>
        </p:nvPicPr>
        <p:blipFill>
          <a:blip r:embed="rId2">
            <a:alphaModFix amt="40000"/>
            <a:extLst>
              <a:ext uri="{BEBA8EAE-BF5A-486C-A8C5-ECC9F3942E4B}">
                <a14:imgProps xmlns:a14="http://schemas.microsoft.com/office/drawing/2010/main">
                  <a14:imgLayer r:embed="rId3">
                    <a14:imgEffect>
                      <a14:backgroundRemoval t="10000" b="90000" l="10000" r="90000"/>
                    </a14:imgEffect>
                  </a14:imgLayer>
                </a14:imgProps>
              </a:ext>
            </a:extLst>
          </a:blip>
          <a:srcRect t="29687"/>
          <a:stretch/>
        </p:blipFill>
        <p:spPr>
          <a:xfrm>
            <a:off x="20" y="10"/>
            <a:ext cx="7534636" cy="6857990"/>
          </a:xfrm>
          <a:prstGeom prst="rect">
            <a:avLst/>
          </a:prstGeom>
        </p:spPr>
      </p:pic>
      <p:pic>
        <p:nvPicPr>
          <p:cNvPr id="19" name="Picture 18" descr="Aerial view of business data analysis graph | Free photo - 380181">
            <a:extLst>
              <a:ext uri="{FF2B5EF4-FFF2-40B4-BE49-F238E27FC236}">
                <a16:creationId xmlns:a16="http://schemas.microsoft.com/office/drawing/2014/main" id="{25AB47E9-0C99-6265-CA5A-4B9472E6B7C5}"/>
              </a:ext>
            </a:extLst>
          </p:cNvPr>
          <p:cNvPicPr>
            <a:picLocks noChangeAspect="1"/>
          </p:cNvPicPr>
          <p:nvPr/>
        </p:nvPicPr>
        <p:blipFill>
          <a:blip r:embed="rId4">
            <a:alphaModFix amt="40000"/>
          </a:blip>
          <a:srcRect l="29147" r="25560" b="-1"/>
          <a:stretch/>
        </p:blipFill>
        <p:spPr>
          <a:xfrm>
            <a:off x="7534655" y="-5846"/>
            <a:ext cx="4657344" cy="6863846"/>
          </a:xfrm>
          <a:prstGeom prst="rect">
            <a:avLst/>
          </a:prstGeom>
        </p:spPr>
      </p:pic>
      <p:sp>
        <p:nvSpPr>
          <p:cNvPr id="2" name="Title 1"/>
          <p:cNvSpPr>
            <a:spLocks noGrp="1"/>
          </p:cNvSpPr>
          <p:nvPr>
            <p:ph type="ctrTitle"/>
          </p:nvPr>
        </p:nvSpPr>
        <p:spPr>
          <a:xfrm>
            <a:off x="1371600" y="1803405"/>
            <a:ext cx="9448800" cy="1825096"/>
          </a:xfrm>
        </p:spPr>
        <p:txBody>
          <a:bodyPr>
            <a:normAutofit/>
          </a:bodyPr>
          <a:lstStyle/>
          <a:p>
            <a:br>
              <a:rPr lang="en-US" sz="4200" dirty="0"/>
            </a:br>
            <a:r>
              <a:rPr lang="en-US" sz="4400" dirty="0"/>
              <a:t>Apple stock project</a:t>
            </a:r>
          </a:p>
        </p:txBody>
      </p:sp>
      <p:sp>
        <p:nvSpPr>
          <p:cNvPr id="3" name="Subtitle 2"/>
          <p:cNvSpPr>
            <a:spLocks noGrp="1"/>
          </p:cNvSpPr>
          <p:nvPr>
            <p:ph type="subTitle" idx="1"/>
          </p:nvPr>
        </p:nvSpPr>
        <p:spPr>
          <a:xfrm>
            <a:off x="1371600" y="3632201"/>
            <a:ext cx="9448800" cy="685800"/>
          </a:xfrm>
        </p:spPr>
        <p:txBody>
          <a:bodyPr vert="horz" lIns="91440" tIns="45720" rIns="91440" bIns="45720" rtlCol="0" anchor="t">
            <a:noAutofit/>
          </a:bodyPr>
          <a:lstStyle/>
          <a:p>
            <a:r>
              <a:rPr lang="en-US" b="1" dirty="0"/>
              <a:t>Allswell Sam Obeng</a:t>
            </a:r>
          </a:p>
          <a:p>
            <a:r>
              <a:rPr lang="en-US" dirty="0"/>
              <a:t>Analysis of Apple's Stock Prices from 1990 to 2024</a:t>
            </a:r>
          </a:p>
          <a:p>
            <a:r>
              <a:rPr lang="en-US" dirty="0"/>
              <a:t>20th October 2024</a:t>
            </a:r>
          </a:p>
        </p:txBody>
      </p:sp>
      <p:pic>
        <p:nvPicPr>
          <p:cNvPr id="34" name="Picture 33">
            <a:extLst>
              <a:ext uri="{FF2B5EF4-FFF2-40B4-BE49-F238E27FC236}">
                <a16:creationId xmlns:a16="http://schemas.microsoft.com/office/drawing/2014/main" id="{D2F3320B-476B-4D3E-9C2D-3002DEAAF3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5" name="Picture 34">
            <a:extLst>
              <a:ext uri="{FF2B5EF4-FFF2-40B4-BE49-F238E27FC236}">
                <a16:creationId xmlns:a16="http://schemas.microsoft.com/office/drawing/2014/main" id="{A4349BC0-E969-474C-BC10-398A2AC6FE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10" name="Picture 9" descr="A clipboard with a pen and glasses on top of it&#10;&#10;Description automatically generated" hidden="1">
            <a:extLst>
              <a:ext uri="{FF2B5EF4-FFF2-40B4-BE49-F238E27FC236}">
                <a16:creationId xmlns:a16="http://schemas.microsoft.com/office/drawing/2014/main" id="{293B9CA7-34EC-E3E3-074B-419B21117802}"/>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837473B0-CC2E-450A-ABE3-18F120FF3D39}">
                <a1611:picAttrSrcUrl xmlns:a1611="http://schemas.microsoft.com/office/drawing/2016/11/main" r:id="rId9"/>
              </a:ext>
            </a:extLst>
          </a:blip>
          <a:srcRect l="12725" r="13938" b="-1"/>
          <a:stretch/>
        </p:blipFill>
        <p:spPr>
          <a:xfrm>
            <a:off x="20" y="10"/>
            <a:ext cx="7534636" cy="6857990"/>
          </a:xfrm>
          <a:prstGeom prst="rect">
            <a:avLst/>
          </a:prstGeom>
        </p:spPr>
      </p:pic>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1B26BCB-1836-82D2-858C-A49F5295624E}"/>
              </a:ext>
            </a:extLst>
          </p:cNvPr>
          <p:cNvSpPr>
            <a:spLocks noGrp="1"/>
          </p:cNvSpPr>
          <p:nvPr>
            <p:ph type="title"/>
          </p:nvPr>
        </p:nvSpPr>
        <p:spPr>
          <a:xfrm>
            <a:off x="685800" y="1066163"/>
            <a:ext cx="2802480" cy="5148371"/>
          </a:xfrm>
        </p:spPr>
        <p:txBody>
          <a:bodyPr>
            <a:normAutofit/>
          </a:bodyPr>
          <a:lstStyle/>
          <a:p>
            <a:r>
              <a:rPr lang="en-US" sz="3200" dirty="0"/>
              <a:t>Key insights from analysis</a:t>
            </a:r>
            <a:br>
              <a:rPr lang="en-US" sz="3200" dirty="0"/>
            </a:br>
            <a:br>
              <a:rPr lang="en-US" sz="3200" dirty="0"/>
            </a:br>
            <a:endParaRPr lang="en-US" sz="3200"/>
          </a:p>
        </p:txBody>
      </p:sp>
      <p:graphicFrame>
        <p:nvGraphicFramePr>
          <p:cNvPr id="7" name="Content Placeholder 2">
            <a:extLst>
              <a:ext uri="{FF2B5EF4-FFF2-40B4-BE49-F238E27FC236}">
                <a16:creationId xmlns:a16="http://schemas.microsoft.com/office/drawing/2014/main" id="{2D9C7AE6-9BE7-6D67-546E-3922C19687B1}"/>
              </a:ext>
            </a:extLst>
          </p:cNvPr>
          <p:cNvGraphicFramePr>
            <a:graphicFrameLocks noGrp="1"/>
          </p:cNvGraphicFramePr>
          <p:nvPr>
            <p:ph idx="1"/>
            <p:extLst>
              <p:ext uri="{D42A27DB-BD31-4B8C-83A1-F6EECF244321}">
                <p14:modId xmlns:p14="http://schemas.microsoft.com/office/powerpoint/2010/main" val="3144878246"/>
              </p:ext>
            </p:extLst>
          </p:nvPr>
        </p:nvGraphicFramePr>
        <p:xfrm>
          <a:off x="3813023" y="210143"/>
          <a:ext cx="7682603" cy="6650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2176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FD3C-1547-7A23-3C72-3BDE4CF3EC2D}"/>
              </a:ext>
            </a:extLst>
          </p:cNvPr>
          <p:cNvSpPr>
            <a:spLocks noGrp="1"/>
          </p:cNvSpPr>
          <p:nvPr>
            <p:ph type="title"/>
          </p:nvPr>
        </p:nvSpPr>
        <p:spPr/>
        <p:txBody>
          <a:bodyPr/>
          <a:lstStyle/>
          <a:p>
            <a:pPr algn="l"/>
            <a:r>
              <a:rPr lang="en-US"/>
              <a:t>references</a:t>
            </a:r>
          </a:p>
        </p:txBody>
      </p:sp>
      <p:sp>
        <p:nvSpPr>
          <p:cNvPr id="3" name="Content Placeholder 2">
            <a:extLst>
              <a:ext uri="{FF2B5EF4-FFF2-40B4-BE49-F238E27FC236}">
                <a16:creationId xmlns:a16="http://schemas.microsoft.com/office/drawing/2014/main" id="{64D9D8AA-F398-FED0-02C7-E1D1A10F7E23}"/>
              </a:ext>
            </a:extLst>
          </p:cNvPr>
          <p:cNvSpPr>
            <a:spLocks noGrp="1"/>
          </p:cNvSpPr>
          <p:nvPr>
            <p:ph idx="1"/>
          </p:nvPr>
        </p:nvSpPr>
        <p:spPr>
          <a:xfrm>
            <a:off x="685800" y="1858384"/>
            <a:ext cx="10820400" cy="4360301"/>
          </a:xfrm>
        </p:spPr>
        <p:txBody>
          <a:bodyPr vert="horz" lIns="91440" tIns="45720" rIns="91440" bIns="45720" rtlCol="0" anchor="t">
            <a:normAutofit/>
          </a:bodyPr>
          <a:lstStyle/>
          <a:p>
            <a:r>
              <a:rPr lang="en-US" sz="2400" dirty="0">
                <a:ea typeface="+mn-lt"/>
                <a:cs typeface="+mn-lt"/>
              </a:rPr>
              <a:t>Singh, P. (2024). </a:t>
            </a:r>
            <a:r>
              <a:rPr lang="en-US" sz="2400" i="1" dirty="0">
                <a:ea typeface="+mn-lt"/>
                <a:cs typeface="+mn-lt"/>
              </a:rPr>
              <a:t>Apple stocks</a:t>
            </a:r>
            <a:r>
              <a:rPr lang="en-US" sz="2400" dirty="0">
                <a:ea typeface="+mn-lt"/>
                <a:cs typeface="+mn-lt"/>
              </a:rPr>
              <a:t> [Data set]. Kaggle. </a:t>
            </a:r>
            <a:r>
              <a:rPr lang="en-US" sz="2400" dirty="0">
                <a:ea typeface="+mn-lt"/>
                <a:cs typeface="+mn-lt"/>
                <a:hlinkClick r:id="rId2"/>
              </a:rPr>
              <a:t>Link</a:t>
            </a:r>
            <a:endParaRPr lang="en-US" sz="2400" dirty="0">
              <a:ea typeface="+mn-lt"/>
              <a:cs typeface="+mn-lt"/>
            </a:endParaRPr>
          </a:p>
          <a:p>
            <a:r>
              <a:rPr lang="en-US" sz="2400" dirty="0">
                <a:ea typeface="+mn-lt"/>
                <a:cs typeface="+mn-lt"/>
              </a:rPr>
              <a:t>Bodie, Z., Kane, A., &amp; Marcus, A. J. (2021). </a:t>
            </a:r>
            <a:r>
              <a:rPr lang="en-US" sz="2400" i="1" dirty="0">
                <a:ea typeface="+mn-lt"/>
                <a:cs typeface="+mn-lt"/>
              </a:rPr>
              <a:t>Investments</a:t>
            </a:r>
            <a:r>
              <a:rPr lang="en-US" sz="2400" dirty="0">
                <a:ea typeface="+mn-lt"/>
                <a:cs typeface="+mn-lt"/>
              </a:rPr>
              <a:t> (12th ed.). McGraw-Hill Education.</a:t>
            </a:r>
            <a:endParaRPr lang="en-US" sz="2400"/>
          </a:p>
          <a:p>
            <a:r>
              <a:rPr lang="en-US" sz="2400" dirty="0">
                <a:ea typeface="+mn-lt"/>
                <a:cs typeface="+mn-lt"/>
              </a:rPr>
              <a:t>Fama, E. F. (1970). Efficient capital markets: A review of theory and empirical work. </a:t>
            </a:r>
            <a:r>
              <a:rPr lang="en-US" sz="2400" i="1" dirty="0">
                <a:ea typeface="+mn-lt"/>
                <a:cs typeface="+mn-lt"/>
              </a:rPr>
              <a:t>The Journal of Finance, 25</a:t>
            </a:r>
            <a:r>
              <a:rPr lang="en-US" sz="2400" dirty="0">
                <a:ea typeface="+mn-lt"/>
                <a:cs typeface="+mn-lt"/>
              </a:rPr>
              <a:t>(2), 383–417. </a:t>
            </a:r>
            <a:r>
              <a:rPr lang="en-US" sz="2400" dirty="0">
                <a:ea typeface="+mn-lt"/>
                <a:cs typeface="+mn-lt"/>
                <a:hlinkClick r:id="rId3"/>
              </a:rPr>
              <a:t>Link</a:t>
            </a:r>
            <a:endParaRPr lang="en-US" sz="2400"/>
          </a:p>
          <a:p>
            <a:r>
              <a:rPr lang="en-US" sz="2400" dirty="0">
                <a:ea typeface="+mn-lt"/>
                <a:cs typeface="+mn-lt"/>
              </a:rPr>
              <a:t>Hull, J. C. (2017). </a:t>
            </a:r>
            <a:r>
              <a:rPr lang="en-US" sz="2400" i="1" dirty="0">
                <a:ea typeface="+mn-lt"/>
                <a:cs typeface="+mn-lt"/>
              </a:rPr>
              <a:t>Options, futures, and other derivatives</a:t>
            </a:r>
            <a:r>
              <a:rPr lang="en-US" sz="2400" dirty="0">
                <a:ea typeface="+mn-lt"/>
                <a:cs typeface="+mn-lt"/>
              </a:rPr>
              <a:t> (10th ed.). Pearson.</a:t>
            </a:r>
            <a:endParaRPr lang="en-US" sz="2400"/>
          </a:p>
          <a:p>
            <a:r>
              <a:rPr lang="en-US" sz="2400" dirty="0">
                <a:ea typeface="+mn-lt"/>
                <a:cs typeface="+mn-lt"/>
              </a:rPr>
              <a:t>Sharpe, W. F., Alexander, G. J., &amp; Bailey, J. V. (1999). </a:t>
            </a:r>
            <a:r>
              <a:rPr lang="en-US" sz="2400" i="1" dirty="0">
                <a:ea typeface="+mn-lt"/>
                <a:cs typeface="+mn-lt"/>
              </a:rPr>
              <a:t>Investments</a:t>
            </a:r>
            <a:r>
              <a:rPr lang="en-US" sz="2400" dirty="0">
                <a:ea typeface="+mn-lt"/>
                <a:cs typeface="+mn-lt"/>
              </a:rPr>
              <a:t> (6th ed.). Prentice Hall.</a:t>
            </a:r>
            <a:endParaRPr lang="en-US" sz="2400"/>
          </a:p>
          <a:p>
            <a:r>
              <a:rPr lang="en-US" sz="2400" dirty="0">
                <a:ea typeface="+mn-lt"/>
                <a:cs typeface="+mn-lt"/>
              </a:rPr>
              <a:t>Malkiel, B. G. (2019). </a:t>
            </a:r>
            <a:r>
              <a:rPr lang="en-US" sz="2400" i="1" dirty="0">
                <a:ea typeface="+mn-lt"/>
                <a:cs typeface="+mn-lt"/>
              </a:rPr>
              <a:t>A random walk down Wall Street</a:t>
            </a:r>
            <a:r>
              <a:rPr lang="en-US" sz="2400" dirty="0">
                <a:ea typeface="+mn-lt"/>
                <a:cs typeface="+mn-lt"/>
              </a:rPr>
              <a:t> (12th ed.). W.W. Norton &amp; Company.</a:t>
            </a:r>
            <a:endParaRPr lang="en-US" sz="2400"/>
          </a:p>
          <a:p>
            <a:pPr marL="0" indent="0">
              <a:buNone/>
            </a:pPr>
            <a:endParaRPr lang="en-US" dirty="0"/>
          </a:p>
        </p:txBody>
      </p:sp>
    </p:spTree>
    <p:extLst>
      <p:ext uri="{BB962C8B-B14F-4D97-AF65-F5344CB8AC3E}">
        <p14:creationId xmlns:p14="http://schemas.microsoft.com/office/powerpoint/2010/main" val="189997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AFC8-94E7-8766-D6DE-2CE6A18237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DF29F1-D7C4-EB9D-901C-5F62AB4671D5}"/>
              </a:ext>
            </a:extLst>
          </p:cNvPr>
          <p:cNvSpPr>
            <a:spLocks noGrp="1"/>
          </p:cNvSpPr>
          <p:nvPr>
            <p:ph idx="1"/>
          </p:nvPr>
        </p:nvSpPr>
        <p:spPr/>
        <p:txBody>
          <a:bodyPr vert="horz" lIns="91440" tIns="45720" rIns="91440" bIns="45720" rtlCol="0" anchor="t">
            <a:normAutofit/>
          </a:bodyPr>
          <a:lstStyle/>
          <a:p>
            <a:pPr marL="0" indent="0" algn="ctr">
              <a:buNone/>
            </a:pPr>
            <a:endParaRPr lang="en-US" sz="4800" dirty="0"/>
          </a:p>
          <a:p>
            <a:pPr marL="0" indent="0" algn="ctr">
              <a:buNone/>
            </a:pPr>
            <a:r>
              <a:rPr lang="en-US" sz="5400"/>
              <a:t>Thank you</a:t>
            </a:r>
          </a:p>
        </p:txBody>
      </p:sp>
    </p:spTree>
    <p:extLst>
      <p:ext uri="{BB962C8B-B14F-4D97-AF65-F5344CB8AC3E}">
        <p14:creationId xmlns:p14="http://schemas.microsoft.com/office/powerpoint/2010/main" val="428574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86E0-FE22-6390-6125-4312C4EDC0E1}"/>
              </a:ext>
            </a:extLst>
          </p:cNvPr>
          <p:cNvSpPr>
            <a:spLocks noGrp="1"/>
          </p:cNvSpPr>
          <p:nvPr>
            <p:ph type="title"/>
          </p:nvPr>
        </p:nvSpPr>
        <p:spPr/>
        <p:txBody>
          <a:bodyPr/>
          <a:lstStyle/>
          <a:p>
            <a:pPr algn="l"/>
            <a:r>
              <a:rPr lang="en-US" dirty="0">
                <a:ea typeface="+mj-lt"/>
                <a:cs typeface="+mj-lt"/>
              </a:rPr>
              <a:t>Introduction &amp; objectives</a:t>
            </a:r>
            <a:endParaRPr lang="en-US" dirty="0"/>
          </a:p>
        </p:txBody>
      </p:sp>
      <p:sp>
        <p:nvSpPr>
          <p:cNvPr id="3" name="Content Placeholder 2">
            <a:extLst>
              <a:ext uri="{FF2B5EF4-FFF2-40B4-BE49-F238E27FC236}">
                <a16:creationId xmlns:a16="http://schemas.microsoft.com/office/drawing/2014/main" id="{DAFB61EE-29F4-5192-A303-8E793C5082FC}"/>
              </a:ext>
            </a:extLst>
          </p:cNvPr>
          <p:cNvSpPr>
            <a:spLocks noGrp="1"/>
          </p:cNvSpPr>
          <p:nvPr>
            <p:ph idx="1"/>
          </p:nvPr>
        </p:nvSpPr>
        <p:spPr/>
        <p:txBody>
          <a:bodyPr vert="horz" lIns="91440" tIns="45720" rIns="91440" bIns="45720" rtlCol="0" anchor="t">
            <a:normAutofit fontScale="92500" lnSpcReduction="10000"/>
          </a:bodyPr>
          <a:lstStyle/>
          <a:p>
            <a:pPr algn="just"/>
            <a:r>
              <a:rPr lang="en-US" b="1" dirty="0">
                <a:ea typeface="+mn-lt"/>
                <a:cs typeface="+mn-lt"/>
              </a:rPr>
              <a:t>Overview</a:t>
            </a:r>
            <a:r>
              <a:rPr lang="en-US" dirty="0">
                <a:ea typeface="+mn-lt"/>
                <a:cs typeface="+mn-lt"/>
              </a:rPr>
              <a:t>: The Apple Stocks Project performs analysis on Apple's Stock prices from 1990 to 2024, and derives some insights concerning its rate of volatility, trend, and </a:t>
            </a:r>
            <a:r>
              <a:rPr lang="en-US">
                <a:ea typeface="+mn-lt"/>
                <a:cs typeface="+mn-lt"/>
              </a:rPr>
              <a:t>market performance. The dataset</a:t>
            </a:r>
            <a:r>
              <a:rPr lang="en-US">
                <a:latin typeface="Century Gothic"/>
              </a:rPr>
              <a:t> used for this analysis was obtained from Kaggle, </a:t>
            </a:r>
            <a:r>
              <a:rPr lang="en-US">
                <a:solidFill>
                  <a:srgbClr val="FFFFFF"/>
                </a:solidFill>
                <a:latin typeface="Century Gothic"/>
              </a:rPr>
              <a:t>and </a:t>
            </a:r>
            <a:r>
              <a:rPr lang="en-US" dirty="0">
                <a:solidFill>
                  <a:srgbClr val="FFFFFF"/>
                </a:solidFill>
                <a:latin typeface="Century Gothic"/>
              </a:rPr>
              <a:t>It entails daily stock prices for Apple Inc. (AAPL), including open, high, low, close prices and volume (Singh, 2024) from 1990 to 2024.</a:t>
            </a:r>
          </a:p>
          <a:p>
            <a:pPr algn="just"/>
            <a:r>
              <a:rPr lang="en-US" b="1" dirty="0">
                <a:latin typeface="Century Gothic"/>
              </a:rPr>
              <a:t>Objectives</a:t>
            </a:r>
            <a:r>
              <a:rPr lang="en-US" dirty="0">
                <a:latin typeface="Century Gothic"/>
              </a:rPr>
              <a:t>: </a:t>
            </a:r>
            <a:endParaRPr lang="en-US" dirty="0">
              <a:ea typeface="+mn-lt"/>
              <a:cs typeface="+mn-lt"/>
            </a:endParaRPr>
          </a:p>
          <a:p>
            <a:pPr lvl="1" algn="just"/>
            <a:r>
              <a:rPr lang="en-US" dirty="0">
                <a:ea typeface="+mn-lt"/>
                <a:cs typeface="+mn-lt"/>
              </a:rPr>
              <a:t>Analyze trends in Apple’s stock price.</a:t>
            </a:r>
          </a:p>
          <a:p>
            <a:pPr lvl="1" algn="just"/>
            <a:r>
              <a:rPr lang="en-US" dirty="0">
                <a:ea typeface="+mn-lt"/>
                <a:cs typeface="+mn-lt"/>
              </a:rPr>
              <a:t>Evaluate daily returns and volatility.</a:t>
            </a:r>
          </a:p>
          <a:p>
            <a:pPr lvl="1" algn="just"/>
            <a:r>
              <a:rPr lang="en-US" dirty="0">
                <a:ea typeface="+mn-lt"/>
                <a:cs typeface="+mn-lt"/>
              </a:rPr>
              <a:t>Identify key insights from trading volume and stock movements</a:t>
            </a:r>
          </a:p>
          <a:p>
            <a:pPr algn="just"/>
            <a:r>
              <a:rPr lang="en-US" b="1" dirty="0">
                <a:ea typeface="+mn-lt"/>
                <a:cs typeface="+mn-lt"/>
              </a:rPr>
              <a:t>Research Questions</a:t>
            </a:r>
            <a:r>
              <a:rPr lang="en-US" dirty="0">
                <a:ea typeface="+mn-lt"/>
                <a:cs typeface="+mn-lt"/>
              </a:rPr>
              <a:t>:</a:t>
            </a:r>
          </a:p>
          <a:p>
            <a:pPr marL="971550" lvl="1" indent="-285750" algn="just">
              <a:buFont typeface="Arial"/>
              <a:buChar char="•"/>
            </a:pPr>
            <a:r>
              <a:rPr lang="en-US" dirty="0">
                <a:ea typeface="+mn-lt"/>
                <a:cs typeface="+mn-lt"/>
              </a:rPr>
              <a:t>How has Apple’s stock price evolved over time?</a:t>
            </a:r>
            <a:endParaRPr lang="en-US" dirty="0"/>
          </a:p>
          <a:p>
            <a:pPr marL="971550" lvl="1" indent="-285750" algn="just">
              <a:buFont typeface="Arial"/>
              <a:buChar char="•"/>
            </a:pPr>
            <a:r>
              <a:rPr lang="en-US" dirty="0">
                <a:ea typeface="+mn-lt"/>
                <a:cs typeface="+mn-lt"/>
              </a:rPr>
              <a:t>What is the typical range of daily returns?</a:t>
            </a:r>
            <a:endParaRPr lang="en-US" dirty="0"/>
          </a:p>
          <a:p>
            <a:pPr marL="971550" lvl="1" indent="-285750" algn="just">
              <a:buFont typeface="Arial"/>
              <a:buChar char="•"/>
            </a:pPr>
            <a:r>
              <a:rPr lang="en-US" dirty="0">
                <a:ea typeface="+mn-lt"/>
                <a:cs typeface="+mn-lt"/>
              </a:rPr>
              <a:t>Are there any correlations between trading volume and stock price movement?</a:t>
            </a:r>
            <a:endParaRPr lang="en-US" dirty="0"/>
          </a:p>
          <a:p>
            <a:pPr marL="457200" lvl="1" indent="0" algn="just">
              <a:buNone/>
            </a:pPr>
            <a:endParaRPr lang="en-US" dirty="0">
              <a:latin typeface="Century Gothic"/>
            </a:endParaRPr>
          </a:p>
          <a:p>
            <a:pPr lvl="1"/>
            <a:endParaRPr lang="en-US" dirty="0">
              <a:latin typeface="Century Gothic"/>
            </a:endParaRPr>
          </a:p>
        </p:txBody>
      </p:sp>
    </p:spTree>
    <p:extLst>
      <p:ext uri="{BB962C8B-B14F-4D97-AF65-F5344CB8AC3E}">
        <p14:creationId xmlns:p14="http://schemas.microsoft.com/office/powerpoint/2010/main" val="145284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A15B1D-0133-4CB3-B7CC-61FA72874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EF2F61C-287D-47BC-878F-C876F74FFD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D2C1938B-EFCE-6390-B451-502BAED5E1F1}"/>
              </a:ext>
            </a:extLst>
          </p:cNvPr>
          <p:cNvSpPr>
            <a:spLocks noGrp="1"/>
          </p:cNvSpPr>
          <p:nvPr>
            <p:ph type="title"/>
          </p:nvPr>
        </p:nvSpPr>
        <p:spPr>
          <a:xfrm>
            <a:off x="685800" y="764373"/>
            <a:ext cx="4753466" cy="1293028"/>
          </a:xfrm>
        </p:spPr>
        <p:txBody>
          <a:bodyPr>
            <a:normAutofit/>
          </a:bodyPr>
          <a:lstStyle/>
          <a:p>
            <a:pPr algn="l"/>
            <a:r>
              <a:rPr lang="en-US" sz="3700" dirty="0"/>
              <a:t>Data cleaning and preparation</a:t>
            </a:r>
            <a:endParaRPr lang="en-US"/>
          </a:p>
        </p:txBody>
      </p:sp>
      <p:sp>
        <p:nvSpPr>
          <p:cNvPr id="3" name="Content Placeholder 2">
            <a:extLst>
              <a:ext uri="{FF2B5EF4-FFF2-40B4-BE49-F238E27FC236}">
                <a16:creationId xmlns:a16="http://schemas.microsoft.com/office/drawing/2014/main" id="{1925EBF1-5BA2-B3E9-C376-523333E74E64}"/>
              </a:ext>
            </a:extLst>
          </p:cNvPr>
          <p:cNvSpPr>
            <a:spLocks noGrp="1"/>
          </p:cNvSpPr>
          <p:nvPr>
            <p:ph idx="1"/>
          </p:nvPr>
        </p:nvSpPr>
        <p:spPr>
          <a:xfrm>
            <a:off x="685801" y="2194560"/>
            <a:ext cx="4753466" cy="4024125"/>
          </a:xfrm>
        </p:spPr>
        <p:txBody>
          <a:bodyPr vert="horz" lIns="91440" tIns="45720" rIns="91440" bIns="45720" rtlCol="0" anchor="t">
            <a:normAutofit/>
          </a:bodyPr>
          <a:lstStyle/>
          <a:p>
            <a:pPr marL="0" indent="0" algn="just">
              <a:buNone/>
            </a:pPr>
            <a:r>
              <a:rPr lang="en-US" dirty="0"/>
              <a:t>Summary of Cleaning Steps:</a:t>
            </a:r>
            <a:endParaRPr lang="en-US" dirty="0">
              <a:ea typeface="+mn-lt"/>
              <a:cs typeface="+mn-lt"/>
            </a:endParaRPr>
          </a:p>
          <a:p>
            <a:pPr algn="just"/>
            <a:endParaRPr lang="en-US" dirty="0">
              <a:ea typeface="+mn-lt"/>
              <a:cs typeface="+mn-lt"/>
            </a:endParaRPr>
          </a:p>
          <a:p>
            <a:pPr marL="914400" lvl="1" indent="-457200" algn="just">
              <a:buAutoNum type="arabicPeriod"/>
            </a:pPr>
            <a:r>
              <a:rPr lang="en-US" dirty="0">
                <a:ea typeface="+mn-lt"/>
                <a:cs typeface="+mn-lt"/>
              </a:rPr>
              <a:t>Handled missing values (e.g., dropped rows with NA).</a:t>
            </a:r>
            <a:endParaRPr lang="en-US"/>
          </a:p>
          <a:p>
            <a:pPr marL="914400" lvl="1" indent="-457200" algn="just">
              <a:buAutoNum type="arabicPeriod"/>
            </a:pPr>
            <a:r>
              <a:rPr lang="en-US" dirty="0">
                <a:ea typeface="+mn-lt"/>
                <a:cs typeface="+mn-lt"/>
              </a:rPr>
              <a:t>Converted Date variable to Date format.</a:t>
            </a:r>
            <a:endParaRPr lang="en-US" dirty="0"/>
          </a:p>
          <a:p>
            <a:pPr marL="914400" lvl="1" indent="-457200" algn="just">
              <a:buAutoNum type="arabicPeriod"/>
            </a:pPr>
            <a:r>
              <a:rPr lang="en-US" dirty="0">
                <a:ea typeface="+mn-lt"/>
                <a:cs typeface="+mn-lt"/>
              </a:rPr>
              <a:t>Calculated </a:t>
            </a:r>
            <a:r>
              <a:rPr lang="en-US" b="1" dirty="0">
                <a:ea typeface="+mn-lt"/>
                <a:cs typeface="+mn-lt"/>
              </a:rPr>
              <a:t>Daily Returns</a:t>
            </a:r>
            <a:r>
              <a:rPr lang="en-US" dirty="0">
                <a:ea typeface="+mn-lt"/>
                <a:cs typeface="+mn-lt"/>
              </a:rPr>
              <a:t> as a new variable.</a:t>
            </a:r>
            <a:endParaRPr lang="en-US" dirty="0"/>
          </a:p>
          <a:p>
            <a:pPr marL="457200" lvl="1" indent="0">
              <a:buNone/>
            </a:pPr>
            <a:endParaRPr lang="en-US" dirty="0"/>
          </a:p>
        </p:txBody>
      </p:sp>
      <p:sp>
        <p:nvSpPr>
          <p:cNvPr id="13" name="Rounded Rectangle 14">
            <a:extLst>
              <a:ext uri="{FF2B5EF4-FFF2-40B4-BE49-F238E27FC236}">
                <a16:creationId xmlns:a16="http://schemas.microsoft.com/office/drawing/2014/main" id="{B5BA9375-863F-4B24-9083-14FE819F8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screen&#10;&#10;Description automatically generated">
            <a:extLst>
              <a:ext uri="{FF2B5EF4-FFF2-40B4-BE49-F238E27FC236}">
                <a16:creationId xmlns:a16="http://schemas.microsoft.com/office/drawing/2014/main" id="{60989A78-D3A0-873B-9A19-552F2E15135D}"/>
              </a:ext>
            </a:extLst>
          </p:cNvPr>
          <p:cNvPicPr>
            <a:picLocks noChangeAspect="1"/>
          </p:cNvPicPr>
          <p:nvPr/>
        </p:nvPicPr>
        <p:blipFill>
          <a:blip r:embed="rId3"/>
          <a:srcRect l="3569" r="44538"/>
          <a:stretch/>
        </p:blipFill>
        <p:spPr>
          <a:xfrm>
            <a:off x="6407004" y="1336566"/>
            <a:ext cx="4683948" cy="4607567"/>
          </a:xfrm>
          <a:prstGeom prst="rect">
            <a:avLst/>
          </a:prstGeom>
        </p:spPr>
      </p:pic>
      <p:pic>
        <p:nvPicPr>
          <p:cNvPr id="6" name="Picture 5" descr="A close-up of a sign&#10;&#10;Description automatically generated">
            <a:extLst>
              <a:ext uri="{FF2B5EF4-FFF2-40B4-BE49-F238E27FC236}">
                <a16:creationId xmlns:a16="http://schemas.microsoft.com/office/drawing/2014/main" id="{7C30DECA-3998-BE35-4F81-9147D4FE6E2D}"/>
              </a:ext>
            </a:extLst>
          </p:cNvPr>
          <p:cNvPicPr>
            <a:picLocks noChangeAspect="1"/>
          </p:cNvPicPr>
          <p:nvPr/>
        </p:nvPicPr>
        <p:blipFill>
          <a:blip r:embed="rId4"/>
          <a:stretch>
            <a:fillRect/>
          </a:stretch>
        </p:blipFill>
        <p:spPr>
          <a:xfrm>
            <a:off x="688307" y="4992515"/>
            <a:ext cx="4959458" cy="660557"/>
          </a:xfrm>
          <a:prstGeom prst="rect">
            <a:avLst/>
          </a:prstGeom>
        </p:spPr>
      </p:pic>
    </p:spTree>
    <p:extLst>
      <p:ext uri="{BB962C8B-B14F-4D97-AF65-F5344CB8AC3E}">
        <p14:creationId xmlns:p14="http://schemas.microsoft.com/office/powerpoint/2010/main" val="16330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CB142F4-9FC5-1BC8-3B0C-B45ACEF679C9}"/>
              </a:ext>
            </a:extLst>
          </p:cNvPr>
          <p:cNvSpPr>
            <a:spLocks noGrp="1"/>
          </p:cNvSpPr>
          <p:nvPr>
            <p:ph type="title"/>
          </p:nvPr>
        </p:nvSpPr>
        <p:spPr>
          <a:xfrm>
            <a:off x="685800" y="764373"/>
            <a:ext cx="3306744" cy="1293028"/>
          </a:xfrm>
        </p:spPr>
        <p:txBody>
          <a:bodyPr vert="horz" lIns="91440" tIns="45720" rIns="91440" bIns="45720" rtlCol="0" anchor="ctr">
            <a:normAutofit/>
          </a:bodyPr>
          <a:lstStyle/>
          <a:p>
            <a:pPr algn="l"/>
            <a:r>
              <a:rPr lang="en-US" sz="3200" kern="1200" cap="all" baseline="0" dirty="0">
                <a:solidFill>
                  <a:schemeClr val="bg1"/>
                </a:solidFill>
                <a:latin typeface="+mj-lt"/>
                <a:ea typeface="+mj-ea"/>
                <a:cs typeface="+mj-cs"/>
              </a:rPr>
              <a:t>Descriptive Statistics</a:t>
            </a:r>
            <a:endParaRPr lang="en-US" dirty="0"/>
          </a:p>
        </p:txBody>
      </p:sp>
      <p:sp>
        <p:nvSpPr>
          <p:cNvPr id="7" name="TextBox 6">
            <a:extLst>
              <a:ext uri="{FF2B5EF4-FFF2-40B4-BE49-F238E27FC236}">
                <a16:creationId xmlns:a16="http://schemas.microsoft.com/office/drawing/2014/main" id="{828DB60A-DCA7-48CC-8BF0-A47A8B25AB0D}"/>
              </a:ext>
            </a:extLst>
          </p:cNvPr>
          <p:cNvSpPr txBox="1"/>
          <p:nvPr/>
        </p:nvSpPr>
        <p:spPr>
          <a:xfrm>
            <a:off x="685801" y="2149737"/>
            <a:ext cx="3766183" cy="40689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285750" defTabSz="914400">
              <a:lnSpc>
                <a:spcPct val="90000"/>
              </a:lnSpc>
              <a:spcAft>
                <a:spcPts val="600"/>
              </a:spcAft>
              <a:buFont typeface="Arial"/>
              <a:buChar char="•"/>
            </a:pPr>
            <a:r>
              <a:rPr lang="en-US" dirty="0">
                <a:solidFill>
                  <a:schemeClr val="bg1"/>
                </a:solidFill>
              </a:rPr>
              <a:t>T</a:t>
            </a:r>
            <a:r>
              <a:rPr lang="en-US" sz="1500" b="1" dirty="0">
                <a:solidFill>
                  <a:schemeClr val="bg1"/>
                </a:solidFill>
              </a:rPr>
              <a:t>he mean daily return of 0.08%</a:t>
            </a:r>
            <a:r>
              <a:rPr lang="en-US" sz="1500" dirty="0">
                <a:solidFill>
                  <a:schemeClr val="bg1"/>
                </a:solidFill>
              </a:rPr>
              <a:t> indicates that, on average, Apple's stock experiences a slight positive growth in price each day. Though small, this positive average suggests that, over time, Apple's stock tends to gain value.</a:t>
            </a:r>
            <a:endParaRPr lang="en-US">
              <a:solidFill>
                <a:schemeClr val="bg1"/>
              </a:solidFill>
            </a:endParaRPr>
          </a:p>
          <a:p>
            <a:pPr marL="342900" indent="-285750" defTabSz="914400">
              <a:lnSpc>
                <a:spcPct val="90000"/>
              </a:lnSpc>
              <a:spcAft>
                <a:spcPts val="600"/>
              </a:spcAft>
              <a:buFont typeface="Arial"/>
              <a:buChar char="•"/>
            </a:pPr>
            <a:endParaRPr lang="en-US" sz="1500" dirty="0">
              <a:solidFill>
                <a:schemeClr val="bg1"/>
              </a:solidFill>
              <a:ea typeface="+mn-lt"/>
              <a:cs typeface="+mn-lt"/>
            </a:endParaRPr>
          </a:p>
          <a:p>
            <a:pPr marL="342900" indent="-285750" defTabSz="914400">
              <a:lnSpc>
                <a:spcPct val="90000"/>
              </a:lnSpc>
              <a:spcAft>
                <a:spcPts val="600"/>
              </a:spcAft>
              <a:buFont typeface="Arial"/>
              <a:buChar char="•"/>
            </a:pPr>
            <a:r>
              <a:rPr lang="en-US" sz="1500" b="1" dirty="0">
                <a:solidFill>
                  <a:schemeClr val="bg1"/>
                </a:solidFill>
                <a:ea typeface="+mn-lt"/>
                <a:cs typeface="+mn-lt"/>
              </a:rPr>
              <a:t>The standard deviation of 2.97% for daily returns</a:t>
            </a:r>
            <a:r>
              <a:rPr lang="en-US" sz="1500" dirty="0">
                <a:solidFill>
                  <a:schemeClr val="bg1"/>
                </a:solidFill>
                <a:ea typeface="+mn-lt"/>
                <a:cs typeface="+mn-lt"/>
              </a:rPr>
              <a:t> shows the variability in the stock's daily performance. This means that while the average daily return is 0.08%, the actual return on any given day could vary by about 2.97% above or below that mean. </a:t>
            </a:r>
          </a:p>
          <a:p>
            <a:pPr marL="285750" indent="-228600" defTabSz="914400">
              <a:lnSpc>
                <a:spcPct val="90000"/>
              </a:lnSpc>
              <a:spcAft>
                <a:spcPts val="600"/>
              </a:spcAft>
              <a:buFont typeface="Arial" panose="020B0604020202020204" pitchFamily="34" charset="0"/>
              <a:buChar char="•"/>
            </a:pPr>
            <a:endParaRPr lang="en-US" sz="1600" dirty="0">
              <a:solidFill>
                <a:schemeClr val="bg1"/>
              </a:solidFill>
            </a:endParaRPr>
          </a:p>
        </p:txBody>
      </p:sp>
      <p:sp useBgFill="1">
        <p:nvSpPr>
          <p:cNvPr id="25"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23AABA29-E550-0D46-BC1B-788D719DD305}"/>
              </a:ext>
            </a:extLst>
          </p:cNvPr>
          <p:cNvGraphicFramePr>
            <a:graphicFrameLocks noGrp="1"/>
          </p:cNvGraphicFramePr>
          <p:nvPr>
            <p:ph idx="1"/>
            <p:extLst>
              <p:ext uri="{D42A27DB-BD31-4B8C-83A1-F6EECF244321}">
                <p14:modId xmlns:p14="http://schemas.microsoft.com/office/powerpoint/2010/main" val="1968594177"/>
              </p:ext>
            </p:extLst>
          </p:nvPr>
        </p:nvGraphicFramePr>
        <p:xfrm>
          <a:off x="4955339" y="2146366"/>
          <a:ext cx="6146339" cy="3067496"/>
        </p:xfrm>
        <a:graphic>
          <a:graphicData uri="http://schemas.openxmlformats.org/drawingml/2006/table">
            <a:tbl>
              <a:tblPr firstRow="1" bandRow="1">
                <a:tableStyleId>{5C22544A-7EE6-4342-B048-85BDC9FD1C3A}</a:tableStyleId>
              </a:tblPr>
              <a:tblGrid>
                <a:gridCol w="968195">
                  <a:extLst>
                    <a:ext uri="{9D8B030D-6E8A-4147-A177-3AD203B41FA5}">
                      <a16:colId xmlns:a16="http://schemas.microsoft.com/office/drawing/2014/main" val="2567764576"/>
                    </a:ext>
                  </a:extLst>
                </a:gridCol>
                <a:gridCol w="751575">
                  <a:extLst>
                    <a:ext uri="{9D8B030D-6E8A-4147-A177-3AD203B41FA5}">
                      <a16:colId xmlns:a16="http://schemas.microsoft.com/office/drawing/2014/main" val="2696407753"/>
                    </a:ext>
                  </a:extLst>
                </a:gridCol>
                <a:gridCol w="751575">
                  <a:extLst>
                    <a:ext uri="{9D8B030D-6E8A-4147-A177-3AD203B41FA5}">
                      <a16:colId xmlns:a16="http://schemas.microsoft.com/office/drawing/2014/main" val="2301974997"/>
                    </a:ext>
                  </a:extLst>
                </a:gridCol>
                <a:gridCol w="751575">
                  <a:extLst>
                    <a:ext uri="{9D8B030D-6E8A-4147-A177-3AD203B41FA5}">
                      <a16:colId xmlns:a16="http://schemas.microsoft.com/office/drawing/2014/main" val="2349299944"/>
                    </a:ext>
                  </a:extLst>
                </a:gridCol>
                <a:gridCol w="751575">
                  <a:extLst>
                    <a:ext uri="{9D8B030D-6E8A-4147-A177-3AD203B41FA5}">
                      <a16:colId xmlns:a16="http://schemas.microsoft.com/office/drawing/2014/main" val="1866498467"/>
                    </a:ext>
                  </a:extLst>
                </a:gridCol>
                <a:gridCol w="1081213">
                  <a:extLst>
                    <a:ext uri="{9D8B030D-6E8A-4147-A177-3AD203B41FA5}">
                      <a16:colId xmlns:a16="http://schemas.microsoft.com/office/drawing/2014/main" val="3699851594"/>
                    </a:ext>
                  </a:extLst>
                </a:gridCol>
                <a:gridCol w="1090631">
                  <a:extLst>
                    <a:ext uri="{9D8B030D-6E8A-4147-A177-3AD203B41FA5}">
                      <a16:colId xmlns:a16="http://schemas.microsoft.com/office/drawing/2014/main" val="1629259514"/>
                    </a:ext>
                  </a:extLst>
                </a:gridCol>
              </a:tblGrid>
              <a:tr h="504777">
                <a:tc>
                  <a:txBody>
                    <a:bodyPr/>
                    <a:lstStyle/>
                    <a:p>
                      <a:pPr algn="ctr"/>
                      <a:endParaRPr lang="en-US" sz="1300"/>
                    </a:p>
                  </a:txBody>
                  <a:tcPr marL="67601" marR="67601" marT="33801" marB="33801"/>
                </a:tc>
                <a:tc>
                  <a:txBody>
                    <a:bodyPr/>
                    <a:lstStyle/>
                    <a:p>
                      <a:pPr algn="ctr"/>
                      <a:r>
                        <a:rPr lang="en-US" sz="1300" dirty="0"/>
                        <a:t>Open Price</a:t>
                      </a:r>
                    </a:p>
                  </a:txBody>
                  <a:tcPr marL="67601" marR="67601" marT="33801" marB="33801"/>
                </a:tc>
                <a:tc>
                  <a:txBody>
                    <a:bodyPr/>
                    <a:lstStyle/>
                    <a:p>
                      <a:pPr algn="ctr"/>
                      <a:r>
                        <a:rPr lang="en-US" sz="1300" dirty="0"/>
                        <a:t>High Price</a:t>
                      </a:r>
                    </a:p>
                  </a:txBody>
                  <a:tcPr marL="67601" marR="67601" marT="33801" marB="33801"/>
                </a:tc>
                <a:tc>
                  <a:txBody>
                    <a:bodyPr/>
                    <a:lstStyle/>
                    <a:p>
                      <a:pPr algn="ctr"/>
                      <a:r>
                        <a:rPr lang="en-US" sz="1300" dirty="0"/>
                        <a:t>Low Price</a:t>
                      </a:r>
                    </a:p>
                  </a:txBody>
                  <a:tcPr marL="67601" marR="67601" marT="33801" marB="33801"/>
                </a:tc>
                <a:tc>
                  <a:txBody>
                    <a:bodyPr/>
                    <a:lstStyle/>
                    <a:p>
                      <a:pPr algn="ctr"/>
                      <a:r>
                        <a:rPr lang="en-US" sz="1300" dirty="0"/>
                        <a:t>Close price</a:t>
                      </a:r>
                    </a:p>
                  </a:txBody>
                  <a:tcPr marL="67601" marR="67601" marT="33801" marB="33801"/>
                </a:tc>
                <a:tc>
                  <a:txBody>
                    <a:bodyPr/>
                    <a:lstStyle/>
                    <a:p>
                      <a:pPr algn="ctr"/>
                      <a:r>
                        <a:rPr lang="en-US" sz="1300" dirty="0"/>
                        <a:t>Volume</a:t>
                      </a:r>
                    </a:p>
                  </a:txBody>
                  <a:tcPr marL="67601" marR="67601" marT="33801" marB="33801"/>
                </a:tc>
                <a:tc>
                  <a:txBody>
                    <a:bodyPr/>
                    <a:lstStyle/>
                    <a:p>
                      <a:pPr algn="ctr"/>
                      <a:r>
                        <a:rPr lang="en-US" sz="1300" dirty="0"/>
                        <a:t>Daily Returns(%)</a:t>
                      </a:r>
                    </a:p>
                  </a:txBody>
                  <a:tcPr marL="67601" marR="67601" marT="33801" marB="33801"/>
                </a:tc>
                <a:extLst>
                  <a:ext uri="{0D108BD9-81ED-4DB2-BD59-A6C34878D82A}">
                    <a16:rowId xmlns:a16="http://schemas.microsoft.com/office/drawing/2014/main" val="2000948564"/>
                  </a:ext>
                </a:extLst>
              </a:tr>
              <a:tr h="310633">
                <a:tc>
                  <a:txBody>
                    <a:bodyPr/>
                    <a:lstStyle/>
                    <a:p>
                      <a:pPr algn="ctr"/>
                      <a:r>
                        <a:rPr lang="en-US" sz="1300" dirty="0"/>
                        <a:t>Minimum</a:t>
                      </a:r>
                    </a:p>
                  </a:txBody>
                  <a:tcPr marL="67601" marR="67601" marT="33801" marB="33801"/>
                </a:tc>
                <a:tc>
                  <a:txBody>
                    <a:bodyPr/>
                    <a:lstStyle/>
                    <a:p>
                      <a:pPr algn="ctr"/>
                      <a:r>
                        <a:rPr lang="en-US" sz="1300" dirty="0"/>
                        <a:t>12.99</a:t>
                      </a:r>
                    </a:p>
                  </a:txBody>
                  <a:tcPr marL="67601" marR="67601" marT="33801" marB="33801"/>
                </a:tc>
                <a:tc>
                  <a:txBody>
                    <a:bodyPr/>
                    <a:lstStyle/>
                    <a:p>
                      <a:pPr algn="ctr"/>
                      <a:r>
                        <a:rPr lang="en-US" sz="1300" dirty="0"/>
                        <a:t>13.19</a:t>
                      </a:r>
                    </a:p>
                  </a:txBody>
                  <a:tcPr marL="67601" marR="67601" marT="33801" marB="33801"/>
                </a:tc>
                <a:tc>
                  <a:txBody>
                    <a:bodyPr/>
                    <a:lstStyle/>
                    <a:p>
                      <a:pPr algn="ctr"/>
                      <a:r>
                        <a:rPr lang="en-US" sz="1300" dirty="0"/>
                        <a:t>12.72</a:t>
                      </a:r>
                    </a:p>
                  </a:txBody>
                  <a:tcPr marL="67601" marR="67601" marT="33801" marB="33801"/>
                </a:tc>
                <a:tc>
                  <a:txBody>
                    <a:bodyPr/>
                    <a:lstStyle/>
                    <a:p>
                      <a:pPr algn="ctr"/>
                      <a:r>
                        <a:rPr lang="en-US" sz="1300" dirty="0"/>
                        <a:t>13.12</a:t>
                      </a:r>
                    </a:p>
                  </a:txBody>
                  <a:tcPr marL="67601" marR="67601" marT="33801" marB="33801"/>
                </a:tc>
                <a:tc>
                  <a:txBody>
                    <a:bodyPr/>
                    <a:lstStyle/>
                    <a:p>
                      <a:pPr algn="ctr"/>
                      <a:r>
                        <a:rPr lang="en-US" sz="1300" dirty="0">
                          <a:highlight>
                            <a:srgbClr val="FFFF00"/>
                          </a:highlight>
                        </a:rPr>
                        <a:t>702500</a:t>
                      </a:r>
                    </a:p>
                  </a:txBody>
                  <a:tcPr marL="67601" marR="67601" marT="33801" marB="33801"/>
                </a:tc>
                <a:tc>
                  <a:txBody>
                    <a:bodyPr/>
                    <a:lstStyle/>
                    <a:p>
                      <a:pPr algn="ctr"/>
                      <a:r>
                        <a:rPr lang="en-US" sz="1300" dirty="0">
                          <a:highlight>
                            <a:srgbClr val="FFFF00"/>
                          </a:highlight>
                        </a:rPr>
                        <a:t>-85.49</a:t>
                      </a:r>
                    </a:p>
                  </a:txBody>
                  <a:tcPr marL="67601" marR="67601" marT="33801" marB="33801"/>
                </a:tc>
                <a:extLst>
                  <a:ext uri="{0D108BD9-81ED-4DB2-BD59-A6C34878D82A}">
                    <a16:rowId xmlns:a16="http://schemas.microsoft.com/office/drawing/2014/main" val="352750850"/>
                  </a:ext>
                </a:extLst>
              </a:tr>
              <a:tr h="504777">
                <a:tc>
                  <a:txBody>
                    <a:bodyPr/>
                    <a:lstStyle/>
                    <a:p>
                      <a:pPr algn="ctr"/>
                      <a:r>
                        <a:rPr lang="en-US" sz="1300" dirty="0"/>
                        <a:t>1st Quartile</a:t>
                      </a:r>
                    </a:p>
                  </a:txBody>
                  <a:tcPr marL="67601" marR="67601" marT="33801" marB="33801"/>
                </a:tc>
                <a:tc>
                  <a:txBody>
                    <a:bodyPr/>
                    <a:lstStyle/>
                    <a:p>
                      <a:pPr algn="ctr"/>
                      <a:r>
                        <a:rPr lang="en-US" sz="1300" dirty="0"/>
                        <a:t>77.52</a:t>
                      </a:r>
                    </a:p>
                  </a:txBody>
                  <a:tcPr marL="67601" marR="67601" marT="33801" marB="33801"/>
                </a:tc>
                <a:tc>
                  <a:txBody>
                    <a:bodyPr/>
                    <a:lstStyle/>
                    <a:p>
                      <a:pPr algn="ctr"/>
                      <a:r>
                        <a:rPr lang="en-US" sz="1300" dirty="0"/>
                        <a:t>79.29</a:t>
                      </a:r>
                    </a:p>
                  </a:txBody>
                  <a:tcPr marL="67601" marR="67601" marT="33801" marB="33801"/>
                </a:tc>
                <a:tc>
                  <a:txBody>
                    <a:bodyPr/>
                    <a:lstStyle/>
                    <a:p>
                      <a:pPr algn="ctr"/>
                      <a:r>
                        <a:rPr lang="en-US" sz="1300" dirty="0"/>
                        <a:t>76.22</a:t>
                      </a:r>
                    </a:p>
                  </a:txBody>
                  <a:tcPr marL="67601" marR="67601" marT="33801" marB="33801"/>
                </a:tc>
                <a:tc>
                  <a:txBody>
                    <a:bodyPr/>
                    <a:lstStyle/>
                    <a:p>
                      <a:pPr algn="ctr"/>
                      <a:r>
                        <a:rPr lang="en-US" sz="1300" dirty="0"/>
                        <a:t>77.61</a:t>
                      </a:r>
                    </a:p>
                  </a:txBody>
                  <a:tcPr marL="67601" marR="67601" marT="33801" marB="33801"/>
                </a:tc>
                <a:tc>
                  <a:txBody>
                    <a:bodyPr/>
                    <a:lstStyle/>
                    <a:p>
                      <a:pPr algn="ctr"/>
                      <a:r>
                        <a:rPr lang="en-US" sz="1300" dirty="0"/>
                        <a:t>12045675</a:t>
                      </a:r>
                    </a:p>
                  </a:txBody>
                  <a:tcPr marL="67601" marR="67601" marT="33801" marB="33801"/>
                </a:tc>
                <a:tc>
                  <a:txBody>
                    <a:bodyPr/>
                    <a:lstStyle/>
                    <a:p>
                      <a:pPr algn="ctr"/>
                      <a:r>
                        <a:rPr lang="en-US" sz="1300" dirty="0"/>
                        <a:t>-1.00</a:t>
                      </a:r>
                    </a:p>
                  </a:txBody>
                  <a:tcPr marL="67601" marR="67601" marT="33801" marB="33801"/>
                </a:tc>
                <a:extLst>
                  <a:ext uri="{0D108BD9-81ED-4DB2-BD59-A6C34878D82A}">
                    <a16:rowId xmlns:a16="http://schemas.microsoft.com/office/drawing/2014/main" val="4233505983"/>
                  </a:ext>
                </a:extLst>
              </a:tr>
              <a:tr h="310633">
                <a:tc>
                  <a:txBody>
                    <a:bodyPr/>
                    <a:lstStyle/>
                    <a:p>
                      <a:pPr algn="ctr"/>
                      <a:r>
                        <a:rPr lang="en-US" sz="1300" dirty="0"/>
                        <a:t>Median</a:t>
                      </a:r>
                    </a:p>
                  </a:txBody>
                  <a:tcPr marL="67601" marR="67601" marT="33801" marB="33801"/>
                </a:tc>
                <a:tc>
                  <a:txBody>
                    <a:bodyPr/>
                    <a:lstStyle/>
                    <a:p>
                      <a:pPr algn="ctr"/>
                      <a:r>
                        <a:rPr lang="en-US" sz="1300" dirty="0"/>
                        <a:t>138.60</a:t>
                      </a:r>
                    </a:p>
                  </a:txBody>
                  <a:tcPr marL="67601" marR="67601" marT="33801" marB="33801"/>
                </a:tc>
                <a:tc>
                  <a:txBody>
                    <a:bodyPr/>
                    <a:lstStyle/>
                    <a:p>
                      <a:pPr algn="ctr"/>
                      <a:r>
                        <a:rPr lang="en-US" sz="1300" dirty="0"/>
                        <a:t>140.18</a:t>
                      </a:r>
                    </a:p>
                  </a:txBody>
                  <a:tcPr marL="67601" marR="67601" marT="33801" marB="33801"/>
                </a:tc>
                <a:tc>
                  <a:txBody>
                    <a:bodyPr/>
                    <a:lstStyle/>
                    <a:p>
                      <a:pPr algn="ctr"/>
                      <a:r>
                        <a:rPr lang="en-US" sz="1300" dirty="0"/>
                        <a:t>136.44</a:t>
                      </a:r>
                    </a:p>
                  </a:txBody>
                  <a:tcPr marL="67601" marR="67601" marT="33801" marB="33801"/>
                </a:tc>
                <a:tc>
                  <a:txBody>
                    <a:bodyPr/>
                    <a:lstStyle/>
                    <a:p>
                      <a:pPr algn="ctr"/>
                      <a:r>
                        <a:rPr lang="en-US" sz="1300" dirty="0"/>
                        <a:t>138.69</a:t>
                      </a:r>
                    </a:p>
                  </a:txBody>
                  <a:tcPr marL="67601" marR="67601" marT="33801" marB="33801"/>
                </a:tc>
                <a:tc>
                  <a:txBody>
                    <a:bodyPr/>
                    <a:lstStyle/>
                    <a:p>
                      <a:pPr algn="ctr"/>
                      <a:r>
                        <a:rPr lang="en-US" sz="1300" dirty="0"/>
                        <a:t>24548739</a:t>
                      </a:r>
                    </a:p>
                  </a:txBody>
                  <a:tcPr marL="67601" marR="67601" marT="33801" marB="33801"/>
                </a:tc>
                <a:tc>
                  <a:txBody>
                    <a:bodyPr/>
                    <a:lstStyle/>
                    <a:p>
                      <a:pPr algn="ctr"/>
                      <a:r>
                        <a:rPr lang="en-US" sz="1300" dirty="0"/>
                        <a:t>0.09</a:t>
                      </a:r>
                    </a:p>
                  </a:txBody>
                  <a:tcPr marL="67601" marR="67601" marT="33801" marB="33801"/>
                </a:tc>
                <a:extLst>
                  <a:ext uri="{0D108BD9-81ED-4DB2-BD59-A6C34878D82A}">
                    <a16:rowId xmlns:a16="http://schemas.microsoft.com/office/drawing/2014/main" val="2537280533"/>
                  </a:ext>
                </a:extLst>
              </a:tr>
              <a:tr h="310633">
                <a:tc>
                  <a:txBody>
                    <a:bodyPr/>
                    <a:lstStyle/>
                    <a:p>
                      <a:pPr algn="ctr"/>
                      <a:r>
                        <a:rPr lang="en-US" sz="1300" dirty="0"/>
                        <a:t>Mean</a:t>
                      </a:r>
                    </a:p>
                  </a:txBody>
                  <a:tcPr marL="67601" marR="67601" marT="33801" marB="33801"/>
                </a:tc>
                <a:tc>
                  <a:txBody>
                    <a:bodyPr/>
                    <a:lstStyle/>
                    <a:p>
                      <a:pPr algn="ctr"/>
                      <a:r>
                        <a:rPr lang="en-US" sz="1300" dirty="0"/>
                        <a:t>174.05</a:t>
                      </a:r>
                    </a:p>
                  </a:txBody>
                  <a:tcPr marL="67601" marR="67601" marT="33801" marB="33801"/>
                </a:tc>
                <a:tc>
                  <a:txBody>
                    <a:bodyPr/>
                    <a:lstStyle/>
                    <a:p>
                      <a:pPr algn="ctr"/>
                      <a:r>
                        <a:rPr lang="en-US" sz="1300" dirty="0"/>
                        <a:t>175.98</a:t>
                      </a:r>
                    </a:p>
                  </a:txBody>
                  <a:tcPr marL="67601" marR="67601" marT="33801" marB="33801"/>
                </a:tc>
                <a:tc>
                  <a:txBody>
                    <a:bodyPr/>
                    <a:lstStyle/>
                    <a:p>
                      <a:pPr algn="ctr"/>
                      <a:r>
                        <a:rPr lang="en-US" sz="1300" dirty="0"/>
                        <a:t>172.02</a:t>
                      </a:r>
                    </a:p>
                  </a:txBody>
                  <a:tcPr marL="67601" marR="67601" marT="33801" marB="33801"/>
                </a:tc>
                <a:tc>
                  <a:txBody>
                    <a:bodyPr/>
                    <a:lstStyle/>
                    <a:p>
                      <a:pPr algn="ctr"/>
                      <a:r>
                        <a:rPr lang="en-US" sz="1300" dirty="0"/>
                        <a:t>174.06</a:t>
                      </a:r>
                    </a:p>
                  </a:txBody>
                  <a:tcPr marL="67601" marR="67601" marT="33801" marB="33801"/>
                </a:tc>
                <a:tc>
                  <a:txBody>
                    <a:bodyPr/>
                    <a:lstStyle/>
                    <a:p>
                      <a:pPr algn="ctr"/>
                      <a:r>
                        <a:rPr lang="en-US" sz="1300" dirty="0">
                          <a:highlight>
                            <a:srgbClr val="FFFF00"/>
                          </a:highlight>
                        </a:rPr>
                        <a:t>33108011</a:t>
                      </a:r>
                    </a:p>
                  </a:txBody>
                  <a:tcPr marL="67601" marR="67601" marT="33801" marB="33801"/>
                </a:tc>
                <a:tc>
                  <a:txBody>
                    <a:bodyPr/>
                    <a:lstStyle/>
                    <a:p>
                      <a:pPr algn="ctr"/>
                      <a:r>
                        <a:rPr lang="en-US" sz="1300" dirty="0">
                          <a:highlight>
                            <a:srgbClr val="FFFF00"/>
                          </a:highlight>
                        </a:rPr>
                        <a:t>0.08</a:t>
                      </a:r>
                    </a:p>
                  </a:txBody>
                  <a:tcPr marL="67601" marR="67601" marT="33801" marB="33801"/>
                </a:tc>
                <a:extLst>
                  <a:ext uri="{0D108BD9-81ED-4DB2-BD59-A6C34878D82A}">
                    <a16:rowId xmlns:a16="http://schemas.microsoft.com/office/drawing/2014/main" val="549297479"/>
                  </a:ext>
                </a:extLst>
              </a:tr>
              <a:tr h="504777">
                <a:tc>
                  <a:txBody>
                    <a:bodyPr/>
                    <a:lstStyle/>
                    <a:p>
                      <a:pPr algn="ctr"/>
                      <a:r>
                        <a:rPr lang="en-US" sz="1300" dirty="0"/>
                        <a:t>3rd Quartile</a:t>
                      </a:r>
                    </a:p>
                  </a:txBody>
                  <a:tcPr marL="67601" marR="67601" marT="33801" marB="33801"/>
                </a:tc>
                <a:tc>
                  <a:txBody>
                    <a:bodyPr/>
                    <a:lstStyle/>
                    <a:p>
                      <a:pPr algn="ctr"/>
                      <a:r>
                        <a:rPr lang="en-US" sz="1300" dirty="0"/>
                        <a:t>200.84</a:t>
                      </a:r>
                    </a:p>
                  </a:txBody>
                  <a:tcPr marL="67601" marR="67601" marT="33801" marB="33801"/>
                </a:tc>
                <a:tc>
                  <a:txBody>
                    <a:bodyPr/>
                    <a:lstStyle/>
                    <a:p>
                      <a:pPr algn="ctr"/>
                      <a:r>
                        <a:rPr lang="en-US" sz="1300" dirty="0"/>
                        <a:t>202.94</a:t>
                      </a:r>
                    </a:p>
                  </a:txBody>
                  <a:tcPr marL="67601" marR="67601" marT="33801" marB="33801"/>
                </a:tc>
                <a:tc>
                  <a:txBody>
                    <a:bodyPr/>
                    <a:lstStyle/>
                    <a:p>
                      <a:pPr algn="ctr"/>
                      <a:r>
                        <a:rPr lang="en-US" sz="1300" dirty="0"/>
                        <a:t>198.75</a:t>
                      </a:r>
                    </a:p>
                  </a:txBody>
                  <a:tcPr marL="67601" marR="67601" marT="33801" marB="33801"/>
                </a:tc>
                <a:tc>
                  <a:txBody>
                    <a:bodyPr/>
                    <a:lstStyle/>
                    <a:p>
                      <a:pPr algn="ctr"/>
                      <a:r>
                        <a:rPr lang="en-US" sz="1300" dirty="0"/>
                        <a:t>200.92</a:t>
                      </a:r>
                    </a:p>
                  </a:txBody>
                  <a:tcPr marL="67601" marR="67601" marT="33801" marB="33801"/>
                </a:tc>
                <a:tc>
                  <a:txBody>
                    <a:bodyPr/>
                    <a:lstStyle/>
                    <a:p>
                      <a:pPr algn="ctr"/>
                      <a:r>
                        <a:rPr lang="en-US" sz="1300" dirty="0"/>
                        <a:t>44337979</a:t>
                      </a:r>
                    </a:p>
                  </a:txBody>
                  <a:tcPr marL="67601" marR="67601" marT="33801" marB="33801"/>
                </a:tc>
                <a:tc>
                  <a:txBody>
                    <a:bodyPr/>
                    <a:lstStyle/>
                    <a:p>
                      <a:pPr algn="ctr"/>
                      <a:r>
                        <a:rPr lang="en-US" sz="1300" dirty="0"/>
                        <a:t>1.28</a:t>
                      </a:r>
                    </a:p>
                  </a:txBody>
                  <a:tcPr marL="67601" marR="67601" marT="33801" marB="33801"/>
                </a:tc>
                <a:extLst>
                  <a:ext uri="{0D108BD9-81ED-4DB2-BD59-A6C34878D82A}">
                    <a16:rowId xmlns:a16="http://schemas.microsoft.com/office/drawing/2014/main" val="3440475858"/>
                  </a:ext>
                </a:extLst>
              </a:tr>
              <a:tr h="310633">
                <a:tc>
                  <a:txBody>
                    <a:bodyPr/>
                    <a:lstStyle/>
                    <a:p>
                      <a:pPr algn="ctr"/>
                      <a:r>
                        <a:rPr lang="en-US" sz="1300" dirty="0"/>
                        <a:t>Maximum</a:t>
                      </a:r>
                    </a:p>
                  </a:txBody>
                  <a:tcPr marL="67601" marR="67601" marT="33801" marB="33801"/>
                </a:tc>
                <a:tc>
                  <a:txBody>
                    <a:bodyPr/>
                    <a:lstStyle/>
                    <a:p>
                      <a:pPr algn="ctr"/>
                      <a:r>
                        <a:rPr lang="en-US" sz="1300" dirty="0"/>
                        <a:t>702.41</a:t>
                      </a:r>
                    </a:p>
                  </a:txBody>
                  <a:tcPr marL="67601" marR="67601" marT="33801" marB="33801"/>
                </a:tc>
                <a:tc>
                  <a:txBody>
                    <a:bodyPr/>
                    <a:lstStyle/>
                    <a:p>
                      <a:pPr algn="ctr"/>
                      <a:r>
                        <a:rPr lang="en-US" sz="1300" dirty="0"/>
                        <a:t>705.07</a:t>
                      </a:r>
                    </a:p>
                  </a:txBody>
                  <a:tcPr marL="67601" marR="67601" marT="33801" marB="33801"/>
                </a:tc>
                <a:tc>
                  <a:txBody>
                    <a:bodyPr/>
                    <a:lstStyle/>
                    <a:p>
                      <a:pPr algn="ctr"/>
                      <a:r>
                        <a:rPr lang="en-US" sz="1300" dirty="0"/>
                        <a:t>699.57</a:t>
                      </a:r>
                    </a:p>
                  </a:txBody>
                  <a:tcPr marL="67601" marR="67601" marT="33801" marB="33801"/>
                </a:tc>
                <a:tc>
                  <a:txBody>
                    <a:bodyPr/>
                    <a:lstStyle/>
                    <a:p>
                      <a:pPr algn="ctr"/>
                      <a:r>
                        <a:rPr lang="en-US" sz="1300" dirty="0"/>
                        <a:t>702.10</a:t>
                      </a:r>
                    </a:p>
                  </a:txBody>
                  <a:tcPr marL="67601" marR="67601" marT="33801" marB="33801"/>
                </a:tc>
                <a:tc>
                  <a:txBody>
                    <a:bodyPr/>
                    <a:lstStyle/>
                    <a:p>
                      <a:pPr algn="ctr"/>
                      <a:r>
                        <a:rPr lang="en-US" sz="1300" dirty="0">
                          <a:highlight>
                            <a:srgbClr val="FFFF00"/>
                          </a:highlight>
                        </a:rPr>
                        <a:t>332607163</a:t>
                      </a:r>
                    </a:p>
                  </a:txBody>
                  <a:tcPr marL="67601" marR="67601" marT="33801" marB="33801"/>
                </a:tc>
                <a:tc>
                  <a:txBody>
                    <a:bodyPr/>
                    <a:lstStyle/>
                    <a:p>
                      <a:pPr algn="ctr"/>
                      <a:r>
                        <a:rPr lang="en-US" sz="1300" dirty="0">
                          <a:highlight>
                            <a:srgbClr val="FFFF00"/>
                          </a:highlight>
                        </a:rPr>
                        <a:t>13.90</a:t>
                      </a:r>
                    </a:p>
                  </a:txBody>
                  <a:tcPr marL="67601" marR="67601" marT="33801" marB="33801"/>
                </a:tc>
                <a:extLst>
                  <a:ext uri="{0D108BD9-81ED-4DB2-BD59-A6C34878D82A}">
                    <a16:rowId xmlns:a16="http://schemas.microsoft.com/office/drawing/2014/main" val="580835144"/>
                  </a:ext>
                </a:extLst>
              </a:tr>
              <a:tr h="310633">
                <a:tc>
                  <a:txBody>
                    <a:bodyPr/>
                    <a:lstStyle/>
                    <a:p>
                      <a:pPr lvl="0" algn="ctr">
                        <a:buNone/>
                      </a:pPr>
                      <a:r>
                        <a:rPr lang="en-US" sz="1300" dirty="0"/>
                        <a:t>SD</a:t>
                      </a:r>
                    </a:p>
                  </a:txBody>
                  <a:tcPr marL="67601" marR="67601" marT="33801" marB="33801"/>
                </a:tc>
                <a:tc>
                  <a:txBody>
                    <a:bodyPr/>
                    <a:lstStyle/>
                    <a:p>
                      <a:pPr lvl="0" algn="ctr">
                        <a:buNone/>
                      </a:pPr>
                      <a:endParaRPr lang="en-US" sz="1300"/>
                    </a:p>
                  </a:txBody>
                  <a:tcPr marL="67601" marR="67601" marT="33801" marB="33801"/>
                </a:tc>
                <a:tc>
                  <a:txBody>
                    <a:bodyPr/>
                    <a:lstStyle/>
                    <a:p>
                      <a:pPr lvl="0" algn="ctr">
                        <a:buNone/>
                      </a:pPr>
                      <a:endParaRPr lang="en-US" sz="1300"/>
                    </a:p>
                  </a:txBody>
                  <a:tcPr marL="67601" marR="67601" marT="33801" marB="33801"/>
                </a:tc>
                <a:tc>
                  <a:txBody>
                    <a:bodyPr/>
                    <a:lstStyle/>
                    <a:p>
                      <a:pPr lvl="0" algn="ctr">
                        <a:buNone/>
                      </a:pPr>
                      <a:endParaRPr lang="en-US" sz="1300"/>
                    </a:p>
                  </a:txBody>
                  <a:tcPr marL="67601" marR="67601" marT="33801" marB="33801"/>
                </a:tc>
                <a:tc>
                  <a:txBody>
                    <a:bodyPr/>
                    <a:lstStyle/>
                    <a:p>
                      <a:pPr lvl="0" algn="ctr">
                        <a:buNone/>
                      </a:pPr>
                      <a:endParaRPr lang="en-US" sz="1300"/>
                    </a:p>
                  </a:txBody>
                  <a:tcPr marL="67601" marR="67601" marT="33801" marB="33801"/>
                </a:tc>
                <a:tc>
                  <a:txBody>
                    <a:bodyPr/>
                    <a:lstStyle/>
                    <a:p>
                      <a:pPr lvl="0" algn="ctr">
                        <a:buNone/>
                      </a:pPr>
                      <a:r>
                        <a:rPr lang="en-US" sz="1300" b="0" i="0" u="none" strike="noStrike" baseline="0" noProof="0" dirty="0">
                          <a:solidFill>
                            <a:srgbClr val="000000"/>
                          </a:solidFill>
                          <a:highlight>
                            <a:srgbClr val="FFFF00"/>
                          </a:highlight>
                          <a:latin typeface="Century Gothic"/>
                        </a:rPr>
                        <a:t>30622623</a:t>
                      </a:r>
                      <a:endParaRPr lang="en-US" sz="1300" dirty="0">
                        <a:highlight>
                          <a:srgbClr val="FFFF00"/>
                        </a:highlight>
                      </a:endParaRPr>
                    </a:p>
                  </a:txBody>
                  <a:tcPr marL="67601" marR="67601" marT="33801" marB="33801"/>
                </a:tc>
                <a:tc>
                  <a:txBody>
                    <a:bodyPr/>
                    <a:lstStyle/>
                    <a:p>
                      <a:pPr lvl="0" algn="ctr">
                        <a:buNone/>
                      </a:pPr>
                      <a:r>
                        <a:rPr lang="en-US" sz="1300" dirty="0">
                          <a:highlight>
                            <a:srgbClr val="FFFF00"/>
                          </a:highlight>
                        </a:rPr>
                        <a:t>2.97</a:t>
                      </a:r>
                    </a:p>
                  </a:txBody>
                  <a:tcPr marL="67601" marR="67601" marT="33801" marB="33801"/>
                </a:tc>
                <a:extLst>
                  <a:ext uri="{0D108BD9-81ED-4DB2-BD59-A6C34878D82A}">
                    <a16:rowId xmlns:a16="http://schemas.microsoft.com/office/drawing/2014/main" val="2238157785"/>
                  </a:ext>
                </a:extLst>
              </a:tr>
            </a:tbl>
          </a:graphicData>
        </a:graphic>
      </p:graphicFrame>
    </p:spTree>
    <p:extLst>
      <p:ext uri="{BB962C8B-B14F-4D97-AF65-F5344CB8AC3E}">
        <p14:creationId xmlns:p14="http://schemas.microsoft.com/office/powerpoint/2010/main" val="404157825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6969-1566-062D-EDA6-67DAB039CD69}"/>
              </a:ext>
            </a:extLst>
          </p:cNvPr>
          <p:cNvSpPr>
            <a:spLocks noGrp="1"/>
          </p:cNvSpPr>
          <p:nvPr>
            <p:ph type="title"/>
          </p:nvPr>
        </p:nvSpPr>
        <p:spPr/>
        <p:txBody>
          <a:bodyPr>
            <a:normAutofit/>
          </a:bodyPr>
          <a:lstStyle/>
          <a:p>
            <a:pPr algn="l"/>
            <a:r>
              <a:rPr lang="en-US" dirty="0">
                <a:solidFill>
                  <a:srgbClr val="FFFFFF"/>
                </a:solidFill>
              </a:rPr>
              <a:t>Descriptive Statistics</a:t>
            </a:r>
            <a:endParaRPr lang="en-US" dirty="0"/>
          </a:p>
        </p:txBody>
      </p:sp>
      <p:sp>
        <p:nvSpPr>
          <p:cNvPr id="3" name="Content Placeholder 2">
            <a:extLst>
              <a:ext uri="{FF2B5EF4-FFF2-40B4-BE49-F238E27FC236}">
                <a16:creationId xmlns:a16="http://schemas.microsoft.com/office/drawing/2014/main" id="{2A0D2C1C-1EA6-CC8E-2EF3-D30EC54647BF}"/>
              </a:ext>
            </a:extLst>
          </p:cNvPr>
          <p:cNvSpPr>
            <a:spLocks noGrp="1"/>
          </p:cNvSpPr>
          <p:nvPr>
            <p:ph idx="1"/>
          </p:nvPr>
        </p:nvSpPr>
        <p:spPr/>
        <p:txBody>
          <a:bodyPr vert="horz" lIns="91440" tIns="45720" rIns="91440" bIns="45720" rtlCol="0" anchor="t">
            <a:normAutofit/>
          </a:bodyPr>
          <a:lstStyle/>
          <a:p>
            <a:pPr algn="just">
              <a:buFont typeface="Arial"/>
              <a:buChar char="•"/>
            </a:pPr>
            <a:r>
              <a:rPr lang="en-US" sz="2000" b="1" dirty="0">
                <a:ea typeface="+mn-lt"/>
                <a:cs typeface="+mn-lt"/>
              </a:rPr>
              <a:t>Mean Trading Volume: 33,108,011 shares</a:t>
            </a:r>
            <a:endParaRPr lang="en-US" dirty="0">
              <a:ea typeface="+mn-lt"/>
              <a:cs typeface="+mn-lt"/>
            </a:endParaRPr>
          </a:p>
          <a:p>
            <a:pPr marL="0" indent="0" algn="just">
              <a:buNone/>
            </a:pPr>
            <a:r>
              <a:rPr lang="en-US" sz="2000" dirty="0">
                <a:ea typeface="+mn-lt"/>
                <a:cs typeface="+mn-lt"/>
              </a:rPr>
              <a:t>The mean trading volume of 33.1 million shares indicates that, on average, this many shares of Apple stock are traded each day. </a:t>
            </a:r>
            <a:r>
              <a:rPr lang="en-US" sz="2000" b="1" dirty="0">
                <a:ea typeface="+mn-lt"/>
                <a:cs typeface="+mn-lt"/>
              </a:rPr>
              <a:t>This reflects a high level of investor activity</a:t>
            </a:r>
            <a:r>
              <a:rPr lang="en-US" sz="2000" dirty="0">
                <a:ea typeface="+mn-lt"/>
                <a:cs typeface="+mn-lt"/>
              </a:rPr>
              <a:t> and interest in Apple stock, showing that it is a highly liquid stock, where shares are frequently bought and sold ( Fama, 1970).</a:t>
            </a:r>
            <a:endParaRPr lang="en-US" dirty="0">
              <a:ea typeface="+mn-lt"/>
              <a:cs typeface="+mn-lt"/>
            </a:endParaRPr>
          </a:p>
          <a:p>
            <a:pPr algn="just">
              <a:buFont typeface="Arial"/>
              <a:buChar char="•"/>
            </a:pPr>
            <a:r>
              <a:rPr lang="en-US" sz="2000" b="1" dirty="0">
                <a:ea typeface="+mn-lt"/>
                <a:cs typeface="+mn-lt"/>
              </a:rPr>
              <a:t>Standard Deviation for Trading Volume: 30,622,623 shares</a:t>
            </a:r>
            <a:endParaRPr lang="en-US" dirty="0">
              <a:ea typeface="+mn-lt"/>
              <a:cs typeface="+mn-lt"/>
            </a:endParaRPr>
          </a:p>
          <a:p>
            <a:pPr marL="0" indent="0" algn="just">
              <a:buNone/>
            </a:pPr>
            <a:r>
              <a:rPr lang="en-US" sz="2000" dirty="0">
                <a:ea typeface="+mn-lt"/>
                <a:cs typeface="+mn-lt"/>
              </a:rPr>
              <a:t>The standard deviation of 30.6 million shares shows significant variability in daily trading volume. This means that on some days, the number of traded shares can deviate by as much as 30.6 million from the average. A high standard deviation suggests that Apple's stock sees dramatic fluctuations in trading volume, </a:t>
            </a:r>
            <a:r>
              <a:rPr lang="en-US" sz="2000" b="1" dirty="0">
                <a:ea typeface="+mn-lt"/>
                <a:cs typeface="+mn-lt"/>
              </a:rPr>
              <a:t>with some days seeing unusually high trading</a:t>
            </a:r>
            <a:r>
              <a:rPr lang="en-US" sz="2000" dirty="0">
                <a:ea typeface="+mn-lt"/>
                <a:cs typeface="+mn-lt"/>
              </a:rPr>
              <a:t>, often around major events like earnings reports or product launches ( Sharpe et al., 1999)</a:t>
            </a:r>
            <a:endParaRPr lang="en-US" dirty="0"/>
          </a:p>
          <a:p>
            <a:pPr marL="285750" algn="just">
              <a:spcBef>
                <a:spcPts val="0"/>
              </a:spcBef>
              <a:spcAft>
                <a:spcPts val="600"/>
              </a:spcAft>
              <a:buFont typeface="Arial"/>
              <a:buChar char="•"/>
            </a:pPr>
            <a:endParaRPr lang="en-US" sz="2000" dirty="0"/>
          </a:p>
          <a:p>
            <a:pPr marL="285750" algn="just">
              <a:spcBef>
                <a:spcPts val="0"/>
              </a:spcBef>
              <a:spcAft>
                <a:spcPts val="600"/>
              </a:spcAft>
              <a:buFont typeface="Arial"/>
              <a:buChar char="•"/>
            </a:pPr>
            <a:endParaRPr lang="en-US" sz="2000" dirty="0">
              <a:ea typeface="+mn-lt"/>
              <a:cs typeface="+mn-lt"/>
            </a:endParaRPr>
          </a:p>
          <a:p>
            <a:pPr marL="0" indent="0">
              <a:buNone/>
            </a:pPr>
            <a:endParaRPr lang="en-US" sz="1500" dirty="0">
              <a:ea typeface="+mn-lt"/>
              <a:cs typeface="+mn-lt"/>
            </a:endParaRPr>
          </a:p>
          <a:p>
            <a:pPr marL="57150" indent="0">
              <a:spcBef>
                <a:spcPts val="0"/>
              </a:spcBef>
              <a:spcAft>
                <a:spcPts val="600"/>
              </a:spcAft>
              <a:buNone/>
            </a:pPr>
            <a:endParaRPr lang="en-US" sz="1500" dirty="0"/>
          </a:p>
        </p:txBody>
      </p:sp>
    </p:spTree>
    <p:extLst>
      <p:ext uri="{BB962C8B-B14F-4D97-AF65-F5344CB8AC3E}">
        <p14:creationId xmlns:p14="http://schemas.microsoft.com/office/powerpoint/2010/main" val="315166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2" name="Picture 21">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F728A732-2CF1-DC7C-0AFE-51729C6B0397}"/>
              </a:ext>
            </a:extLst>
          </p:cNvPr>
          <p:cNvSpPr>
            <a:spLocks noGrp="1"/>
          </p:cNvSpPr>
          <p:nvPr>
            <p:ph type="title"/>
          </p:nvPr>
        </p:nvSpPr>
        <p:spPr>
          <a:xfrm>
            <a:off x="685800" y="764373"/>
            <a:ext cx="3306744" cy="1293028"/>
          </a:xfrm>
        </p:spPr>
        <p:txBody>
          <a:bodyPr>
            <a:normAutofit/>
          </a:bodyPr>
          <a:lstStyle/>
          <a:p>
            <a:pPr algn="l"/>
            <a:r>
              <a:rPr lang="en-US" sz="3000" dirty="0">
                <a:solidFill>
                  <a:schemeClr val="bg1"/>
                </a:solidFill>
              </a:rPr>
              <a:t>Apple stock price over time</a:t>
            </a:r>
            <a:endParaRPr lang="en-US"/>
          </a:p>
        </p:txBody>
      </p:sp>
      <p:sp>
        <p:nvSpPr>
          <p:cNvPr id="10" name="Content Placeholder 7">
            <a:extLst>
              <a:ext uri="{FF2B5EF4-FFF2-40B4-BE49-F238E27FC236}">
                <a16:creationId xmlns:a16="http://schemas.microsoft.com/office/drawing/2014/main" id="{1FD703D7-538C-0C0C-44BA-63B6552176D1}"/>
              </a:ext>
            </a:extLst>
          </p:cNvPr>
          <p:cNvSpPr>
            <a:spLocks noGrp="1"/>
          </p:cNvSpPr>
          <p:nvPr>
            <p:ph idx="1"/>
          </p:nvPr>
        </p:nvSpPr>
        <p:spPr>
          <a:xfrm>
            <a:off x="685801" y="2194560"/>
            <a:ext cx="3306742" cy="4024125"/>
          </a:xfrm>
        </p:spPr>
        <p:txBody>
          <a:bodyPr vert="horz" lIns="91440" tIns="45720" rIns="91440" bIns="45720" rtlCol="0" anchor="t">
            <a:normAutofit/>
          </a:bodyPr>
          <a:lstStyle/>
          <a:p>
            <a:pPr algn="just"/>
            <a:r>
              <a:rPr lang="en-US" sz="1600" dirty="0">
                <a:solidFill>
                  <a:schemeClr val="bg1"/>
                </a:solidFill>
                <a:ea typeface="+mn-lt"/>
                <a:cs typeface="+mn-lt"/>
              </a:rPr>
              <a:t>The chart tracks Apple's closing stock price over several years.</a:t>
            </a:r>
            <a:endParaRPr lang="en-US" sz="1600" dirty="0">
              <a:solidFill>
                <a:schemeClr val="bg1"/>
              </a:solidFill>
            </a:endParaRPr>
          </a:p>
          <a:p>
            <a:pPr algn="just"/>
            <a:r>
              <a:rPr lang="en-US" sz="1600" dirty="0">
                <a:solidFill>
                  <a:schemeClr val="bg1"/>
                </a:solidFill>
                <a:ea typeface="+mn-lt"/>
                <a:cs typeface="+mn-lt"/>
              </a:rPr>
              <a:t>There are noticeable spikes around 2012-2013, 2017, and 2020, likely corresponding to significant product releases or business growth (Bodie et al., 2021).</a:t>
            </a:r>
          </a:p>
          <a:p>
            <a:pPr algn="just"/>
            <a:r>
              <a:rPr lang="en-US" sz="1600" dirty="0">
                <a:solidFill>
                  <a:schemeClr val="bg1"/>
                </a:solidFill>
                <a:ea typeface="+mn-lt"/>
                <a:cs typeface="+mn-lt"/>
              </a:rPr>
              <a:t>Recent trends show the price has been increasing steadily since 2020.</a:t>
            </a:r>
            <a:endParaRPr lang="en-US" sz="1600" dirty="0">
              <a:solidFill>
                <a:schemeClr val="bg1"/>
              </a:solidFill>
            </a:endParaRPr>
          </a:p>
          <a:p>
            <a:pPr marL="0" indent="0">
              <a:buNone/>
            </a:pPr>
            <a:endParaRPr lang="en-US" sz="1600" dirty="0">
              <a:solidFill>
                <a:schemeClr val="bg1"/>
              </a:solidFill>
            </a:endParaRPr>
          </a:p>
        </p:txBody>
      </p:sp>
      <p:sp useBgFill="1">
        <p:nvSpPr>
          <p:cNvPr id="24"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showing a line graph&#10;&#10;Description automatically generated">
            <a:extLst>
              <a:ext uri="{FF2B5EF4-FFF2-40B4-BE49-F238E27FC236}">
                <a16:creationId xmlns:a16="http://schemas.microsoft.com/office/drawing/2014/main" id="{D8CE0ECB-8BE1-6190-0AA8-12B8E45177ED}"/>
              </a:ext>
            </a:extLst>
          </p:cNvPr>
          <p:cNvPicPr>
            <a:picLocks noChangeAspect="1"/>
          </p:cNvPicPr>
          <p:nvPr/>
        </p:nvPicPr>
        <p:blipFill>
          <a:blip r:embed="rId3"/>
          <a:stretch>
            <a:fillRect/>
          </a:stretch>
        </p:blipFill>
        <p:spPr>
          <a:xfrm>
            <a:off x="4955339" y="2192821"/>
            <a:ext cx="6127287" cy="2895056"/>
          </a:xfrm>
          <a:prstGeom prst="rect">
            <a:avLst/>
          </a:prstGeom>
        </p:spPr>
      </p:pic>
    </p:spTree>
    <p:extLst>
      <p:ext uri="{BB962C8B-B14F-4D97-AF65-F5344CB8AC3E}">
        <p14:creationId xmlns:p14="http://schemas.microsoft.com/office/powerpoint/2010/main" val="302960222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 name="Picture 19">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3C28804-E2E0-93D4-47C0-C4EA180D6BA5}"/>
              </a:ext>
            </a:extLst>
          </p:cNvPr>
          <p:cNvSpPr>
            <a:spLocks noGrp="1"/>
          </p:cNvSpPr>
          <p:nvPr>
            <p:ph type="title"/>
          </p:nvPr>
        </p:nvSpPr>
        <p:spPr>
          <a:xfrm>
            <a:off x="685800" y="764373"/>
            <a:ext cx="3306744" cy="1293028"/>
          </a:xfrm>
        </p:spPr>
        <p:txBody>
          <a:bodyPr>
            <a:normAutofit/>
          </a:bodyPr>
          <a:lstStyle/>
          <a:p>
            <a:r>
              <a:rPr lang="en-US" sz="2700">
                <a:solidFill>
                  <a:schemeClr val="bg1"/>
                </a:solidFill>
                <a:ea typeface="+mj-lt"/>
                <a:cs typeface="+mj-lt"/>
              </a:rPr>
              <a:t>Trading Volume Over Time</a:t>
            </a:r>
            <a:endParaRPr lang="en-US" sz="2700">
              <a:solidFill>
                <a:schemeClr val="bg1"/>
              </a:solidFill>
            </a:endParaRPr>
          </a:p>
        </p:txBody>
      </p:sp>
      <p:sp>
        <p:nvSpPr>
          <p:cNvPr id="8" name="Content Placeholder 7">
            <a:extLst>
              <a:ext uri="{FF2B5EF4-FFF2-40B4-BE49-F238E27FC236}">
                <a16:creationId xmlns:a16="http://schemas.microsoft.com/office/drawing/2014/main" id="{7592AEC6-4736-6085-B284-F535B701A081}"/>
              </a:ext>
            </a:extLst>
          </p:cNvPr>
          <p:cNvSpPr>
            <a:spLocks noGrp="1"/>
          </p:cNvSpPr>
          <p:nvPr>
            <p:ph idx="1"/>
          </p:nvPr>
        </p:nvSpPr>
        <p:spPr>
          <a:xfrm>
            <a:off x="685801" y="2194560"/>
            <a:ext cx="3306742" cy="4024125"/>
          </a:xfrm>
        </p:spPr>
        <p:txBody>
          <a:bodyPr vert="horz" lIns="91440" tIns="45720" rIns="91440" bIns="45720" rtlCol="0" anchor="t">
            <a:normAutofit/>
          </a:bodyPr>
          <a:lstStyle/>
          <a:p>
            <a:pPr algn="just"/>
            <a:r>
              <a:rPr lang="en-US" sz="1600" dirty="0">
                <a:solidFill>
                  <a:schemeClr val="bg1"/>
                </a:solidFill>
                <a:ea typeface="+mn-lt"/>
                <a:cs typeface="+mn-lt"/>
              </a:rPr>
              <a:t>This chart depicts the trading volume of Apple stock over time.</a:t>
            </a:r>
            <a:endParaRPr lang="en-US" sz="1600" dirty="0">
              <a:solidFill>
                <a:schemeClr val="bg1"/>
              </a:solidFill>
            </a:endParaRPr>
          </a:p>
          <a:p>
            <a:pPr algn="just"/>
            <a:r>
              <a:rPr lang="en-US" sz="1600" dirty="0">
                <a:solidFill>
                  <a:schemeClr val="bg1"/>
                </a:solidFill>
                <a:ea typeface="+mn-lt"/>
                <a:cs typeface="+mn-lt"/>
              </a:rPr>
              <a:t>There is a clear increase in volume, especially post-2010, indicating growing investor interest or increased market activity.</a:t>
            </a:r>
            <a:endParaRPr lang="en-US" sz="1600" dirty="0">
              <a:solidFill>
                <a:schemeClr val="bg1"/>
              </a:solidFill>
            </a:endParaRPr>
          </a:p>
          <a:p>
            <a:pPr algn="just"/>
            <a:r>
              <a:rPr lang="en-US" sz="1600" dirty="0">
                <a:solidFill>
                  <a:schemeClr val="bg1"/>
                </a:solidFill>
                <a:ea typeface="+mn-lt"/>
                <a:cs typeface="+mn-lt"/>
              </a:rPr>
              <a:t>Spikes in volume could correlate with important events such as earnings reports, product launches, or stock market fluctuations ( Fama, 1970).</a:t>
            </a:r>
            <a:endParaRPr lang="en-US" sz="1600" dirty="0">
              <a:solidFill>
                <a:schemeClr val="bg1"/>
              </a:solidFill>
            </a:endParaRPr>
          </a:p>
          <a:p>
            <a:endParaRPr lang="en-US" sz="1600">
              <a:solidFill>
                <a:schemeClr val="bg1"/>
              </a:solidFill>
            </a:endParaRPr>
          </a:p>
        </p:txBody>
      </p:sp>
      <p:sp useBgFill="1">
        <p:nvSpPr>
          <p:cNvPr id="22"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showing a green line&#10;&#10;Description automatically generated">
            <a:extLst>
              <a:ext uri="{FF2B5EF4-FFF2-40B4-BE49-F238E27FC236}">
                <a16:creationId xmlns:a16="http://schemas.microsoft.com/office/drawing/2014/main" id="{1132D64C-589A-2B01-61D8-1EE1D36CA492}"/>
              </a:ext>
            </a:extLst>
          </p:cNvPr>
          <p:cNvPicPr>
            <a:picLocks noChangeAspect="1"/>
          </p:cNvPicPr>
          <p:nvPr/>
        </p:nvPicPr>
        <p:blipFill>
          <a:blip r:embed="rId3"/>
          <a:stretch>
            <a:fillRect/>
          </a:stretch>
        </p:blipFill>
        <p:spPr>
          <a:xfrm>
            <a:off x="4955339" y="1714958"/>
            <a:ext cx="6424337" cy="3708715"/>
          </a:xfrm>
          <a:prstGeom prst="rect">
            <a:avLst/>
          </a:prstGeom>
        </p:spPr>
      </p:pic>
    </p:spTree>
    <p:extLst>
      <p:ext uri="{BB962C8B-B14F-4D97-AF65-F5344CB8AC3E}">
        <p14:creationId xmlns:p14="http://schemas.microsoft.com/office/powerpoint/2010/main" val="36646725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0CF4D12-BBE9-C4BD-31A4-731FB89B2531}"/>
              </a:ext>
            </a:extLst>
          </p:cNvPr>
          <p:cNvSpPr>
            <a:spLocks noGrp="1"/>
          </p:cNvSpPr>
          <p:nvPr>
            <p:ph type="title"/>
          </p:nvPr>
        </p:nvSpPr>
        <p:spPr>
          <a:xfrm>
            <a:off x="685800" y="764373"/>
            <a:ext cx="3306744" cy="1293028"/>
          </a:xfrm>
        </p:spPr>
        <p:txBody>
          <a:bodyPr>
            <a:normAutofit/>
          </a:bodyPr>
          <a:lstStyle/>
          <a:p>
            <a:pPr algn="l"/>
            <a:r>
              <a:rPr lang="en-US" sz="2500" dirty="0"/>
              <a:t>Correlation between close price and volume</a:t>
            </a:r>
            <a:endParaRPr lang="en-US" dirty="0"/>
          </a:p>
        </p:txBody>
      </p:sp>
      <p:sp>
        <p:nvSpPr>
          <p:cNvPr id="10" name="Content Placeholder 7">
            <a:extLst>
              <a:ext uri="{FF2B5EF4-FFF2-40B4-BE49-F238E27FC236}">
                <a16:creationId xmlns:a16="http://schemas.microsoft.com/office/drawing/2014/main" id="{15637A54-3844-B156-75EA-1478C51498A7}"/>
              </a:ext>
            </a:extLst>
          </p:cNvPr>
          <p:cNvSpPr>
            <a:spLocks noGrp="1"/>
          </p:cNvSpPr>
          <p:nvPr>
            <p:ph idx="1"/>
          </p:nvPr>
        </p:nvSpPr>
        <p:spPr>
          <a:xfrm>
            <a:off x="685801" y="2194560"/>
            <a:ext cx="3306742" cy="4024125"/>
          </a:xfrm>
        </p:spPr>
        <p:txBody>
          <a:bodyPr vert="horz" lIns="91440" tIns="45720" rIns="91440" bIns="45720" rtlCol="0">
            <a:normAutofit/>
          </a:bodyPr>
          <a:lstStyle/>
          <a:p>
            <a:r>
              <a:rPr lang="en-US" sz="1400">
                <a:ea typeface="+mn-lt"/>
                <a:cs typeface="+mn-lt"/>
              </a:rPr>
              <a:t>The </a:t>
            </a:r>
            <a:r>
              <a:rPr lang="en-US" sz="1400" b="1">
                <a:ea typeface="+mn-lt"/>
                <a:cs typeface="+mn-lt"/>
              </a:rPr>
              <a:t>red line</a:t>
            </a:r>
            <a:r>
              <a:rPr lang="en-US" sz="1400">
                <a:ea typeface="+mn-lt"/>
                <a:cs typeface="+mn-lt"/>
              </a:rPr>
              <a:t> represents a linear regression fit, showing a </a:t>
            </a:r>
            <a:r>
              <a:rPr lang="en-US" sz="1400" b="1">
                <a:ea typeface="+mn-lt"/>
                <a:cs typeface="+mn-lt"/>
              </a:rPr>
              <a:t>slight negative slope</a:t>
            </a:r>
            <a:r>
              <a:rPr lang="en-US" sz="1400">
                <a:ea typeface="+mn-lt"/>
                <a:cs typeface="+mn-lt"/>
              </a:rPr>
              <a:t>. This indicates a </a:t>
            </a:r>
            <a:r>
              <a:rPr lang="en-US" sz="1400" b="1">
                <a:ea typeface="+mn-lt"/>
                <a:cs typeface="+mn-lt"/>
              </a:rPr>
              <a:t>weak negative correlation</a:t>
            </a:r>
            <a:r>
              <a:rPr lang="en-US" sz="1400">
                <a:ea typeface="+mn-lt"/>
                <a:cs typeface="+mn-lt"/>
              </a:rPr>
              <a:t> between trading volume and closing price, suggesting that higher prices  are associated with slightly lower trading volumes. However, the trend is not very strong. </a:t>
            </a:r>
            <a:endParaRPr lang="en-US" sz="1400"/>
          </a:p>
          <a:p>
            <a:r>
              <a:rPr lang="en-US" sz="1400">
                <a:ea typeface="+mn-lt"/>
                <a:cs typeface="+mn-lt"/>
              </a:rPr>
              <a:t>-0.041 is the correlation coefficient confirming the negatively weak correlation between Apple stock close price and its trading volume.</a:t>
            </a:r>
          </a:p>
          <a:p>
            <a:r>
              <a:rPr lang="en-US" sz="1400" dirty="0">
                <a:ea typeface="+mn-lt"/>
                <a:cs typeface="+mn-lt"/>
              </a:rPr>
              <a:t>This suggests that factors other than just trading volume are influencing the stock price (Malkiel, 2019).</a:t>
            </a:r>
            <a:endParaRPr lang="en-US" sz="1400" dirty="0">
              <a:latin typeface="Century Gothic"/>
            </a:endParaRPr>
          </a:p>
          <a:p>
            <a:endParaRPr lang="en-US" sz="1400"/>
          </a:p>
          <a:p>
            <a:endParaRPr lang="en-US" sz="1400"/>
          </a:p>
        </p:txBody>
      </p:sp>
      <p:sp>
        <p:nvSpPr>
          <p:cNvPr id="21"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D0DBE69-E639-FB31-DF13-F2D0A5A563AB}"/>
              </a:ext>
            </a:extLst>
          </p:cNvPr>
          <p:cNvPicPr>
            <a:picLocks noChangeAspect="1"/>
          </p:cNvPicPr>
          <p:nvPr/>
        </p:nvPicPr>
        <p:blipFill>
          <a:blip r:embed="rId3"/>
          <a:srcRect r="15416" b="7"/>
          <a:stretch/>
        </p:blipFill>
        <p:spPr>
          <a:xfrm>
            <a:off x="4955339" y="1336566"/>
            <a:ext cx="6127287" cy="4607567"/>
          </a:xfrm>
          <a:prstGeom prst="rect">
            <a:avLst/>
          </a:prstGeom>
        </p:spPr>
      </p:pic>
    </p:spTree>
    <p:extLst>
      <p:ext uri="{BB962C8B-B14F-4D97-AF65-F5344CB8AC3E}">
        <p14:creationId xmlns:p14="http://schemas.microsoft.com/office/powerpoint/2010/main" val="290895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7" name="Picture 16">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CA67AFF-B1AA-F85F-AD07-E2C53A37EAD3}"/>
              </a:ext>
            </a:extLst>
          </p:cNvPr>
          <p:cNvSpPr>
            <a:spLocks noGrp="1"/>
          </p:cNvSpPr>
          <p:nvPr>
            <p:ph type="title"/>
          </p:nvPr>
        </p:nvSpPr>
        <p:spPr>
          <a:xfrm>
            <a:off x="685800" y="764373"/>
            <a:ext cx="3306744" cy="1293028"/>
          </a:xfrm>
        </p:spPr>
        <p:txBody>
          <a:bodyPr>
            <a:normAutofit/>
          </a:bodyPr>
          <a:lstStyle/>
          <a:p>
            <a:r>
              <a:rPr lang="en-US" sz="2700">
                <a:solidFill>
                  <a:schemeClr val="bg1"/>
                </a:solidFill>
                <a:ea typeface="+mj-lt"/>
                <a:cs typeface="+mj-lt"/>
              </a:rPr>
              <a:t>Distribution of Daily Returns (%)</a:t>
            </a:r>
            <a:endParaRPr lang="en-US" sz="2700">
              <a:solidFill>
                <a:schemeClr val="bg1"/>
              </a:solidFill>
            </a:endParaRPr>
          </a:p>
        </p:txBody>
      </p:sp>
      <p:sp>
        <p:nvSpPr>
          <p:cNvPr id="18" name="Content Placeholder 7">
            <a:extLst>
              <a:ext uri="{FF2B5EF4-FFF2-40B4-BE49-F238E27FC236}">
                <a16:creationId xmlns:a16="http://schemas.microsoft.com/office/drawing/2014/main" id="{F600111D-654B-B39F-6919-8CED321948CA}"/>
              </a:ext>
            </a:extLst>
          </p:cNvPr>
          <p:cNvSpPr>
            <a:spLocks noGrp="1"/>
          </p:cNvSpPr>
          <p:nvPr>
            <p:ph idx="1"/>
          </p:nvPr>
        </p:nvSpPr>
        <p:spPr>
          <a:xfrm>
            <a:off x="685801" y="2194560"/>
            <a:ext cx="3306742" cy="4024125"/>
          </a:xfrm>
        </p:spPr>
        <p:txBody>
          <a:bodyPr vert="horz" lIns="91440" tIns="45720" rIns="91440" bIns="45720" rtlCol="0" anchor="t">
            <a:normAutofit fontScale="92500" lnSpcReduction="10000"/>
          </a:bodyPr>
          <a:lstStyle/>
          <a:p>
            <a:pPr algn="just"/>
            <a:r>
              <a:rPr lang="en-US" sz="1600" dirty="0">
                <a:solidFill>
                  <a:schemeClr val="bg1"/>
                </a:solidFill>
                <a:ea typeface="+mn-lt"/>
                <a:cs typeface="+mn-lt"/>
              </a:rPr>
              <a:t>This histogram shows how Apple stock's daily returns are distributed.</a:t>
            </a:r>
            <a:endParaRPr lang="en-US" sz="1600" dirty="0">
              <a:solidFill>
                <a:schemeClr val="bg1"/>
              </a:solidFill>
            </a:endParaRPr>
          </a:p>
          <a:p>
            <a:pPr algn="just"/>
            <a:r>
              <a:rPr lang="en-US" sz="1600" dirty="0">
                <a:solidFill>
                  <a:schemeClr val="bg1"/>
                </a:solidFill>
                <a:ea typeface="+mn-lt"/>
                <a:cs typeface="+mn-lt"/>
              </a:rPr>
              <a:t>Most of the returns hover around 0%, with a sharp peak close to that value, indicating small daily changes are most common.</a:t>
            </a:r>
            <a:endParaRPr lang="en-US" dirty="0">
              <a:solidFill>
                <a:schemeClr val="bg1"/>
              </a:solidFill>
            </a:endParaRPr>
          </a:p>
          <a:p>
            <a:pPr algn="just"/>
            <a:r>
              <a:rPr lang="en-US" sz="1600" dirty="0">
                <a:solidFill>
                  <a:schemeClr val="bg1"/>
                </a:solidFill>
                <a:ea typeface="+mn-lt"/>
                <a:cs typeface="+mn-lt"/>
              </a:rPr>
              <a:t>There are some outliers in both directions, representing occasional significant gains or losses.</a:t>
            </a:r>
            <a:endParaRPr lang="en-US" dirty="0">
              <a:solidFill>
                <a:schemeClr val="bg1"/>
              </a:solidFill>
            </a:endParaRPr>
          </a:p>
          <a:p>
            <a:pPr algn="just"/>
            <a:r>
              <a:rPr lang="en-US" sz="1600" dirty="0">
                <a:solidFill>
                  <a:schemeClr val="bg1"/>
                </a:solidFill>
                <a:ea typeface="+mn-lt"/>
                <a:cs typeface="+mn-lt"/>
              </a:rPr>
              <a:t>The negative outliers might indicate major stock market downturns or specific company events that caused a sharp decline in stock value (Bodie et al., 2021)</a:t>
            </a:r>
            <a:endParaRPr lang="en-US" dirty="0">
              <a:solidFill>
                <a:schemeClr val="bg1"/>
              </a:solidFill>
            </a:endParaRPr>
          </a:p>
          <a:p>
            <a:endParaRPr lang="en-US" sz="1600" dirty="0">
              <a:solidFill>
                <a:schemeClr val="bg1"/>
              </a:solidFill>
            </a:endParaRPr>
          </a:p>
        </p:txBody>
      </p:sp>
      <p:sp useBgFill="1">
        <p:nvSpPr>
          <p:cNvPr id="15"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numbers and lines&#10;&#10;Description automatically generated">
            <a:extLst>
              <a:ext uri="{FF2B5EF4-FFF2-40B4-BE49-F238E27FC236}">
                <a16:creationId xmlns:a16="http://schemas.microsoft.com/office/drawing/2014/main" id="{716FB96D-9D98-01CD-6499-5415A976ADEA}"/>
              </a:ext>
            </a:extLst>
          </p:cNvPr>
          <p:cNvPicPr>
            <a:picLocks noChangeAspect="1"/>
          </p:cNvPicPr>
          <p:nvPr/>
        </p:nvPicPr>
        <p:blipFill>
          <a:blip r:embed="rId3"/>
          <a:stretch>
            <a:fillRect/>
          </a:stretch>
        </p:blipFill>
        <p:spPr>
          <a:xfrm>
            <a:off x="4955339" y="2192821"/>
            <a:ext cx="6127287" cy="2895056"/>
          </a:xfrm>
          <a:prstGeom prst="rect">
            <a:avLst/>
          </a:prstGeom>
        </p:spPr>
      </p:pic>
    </p:spTree>
    <p:extLst>
      <p:ext uri="{BB962C8B-B14F-4D97-AF65-F5344CB8AC3E}">
        <p14:creationId xmlns:p14="http://schemas.microsoft.com/office/powerpoint/2010/main" val="260033832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Vapor Trail</vt:lpstr>
      <vt:lpstr> Apple stock project</vt:lpstr>
      <vt:lpstr>Introduction &amp; objectives</vt:lpstr>
      <vt:lpstr>Data cleaning and preparation</vt:lpstr>
      <vt:lpstr>Descriptive Statistics</vt:lpstr>
      <vt:lpstr>Descriptive Statistics</vt:lpstr>
      <vt:lpstr>Apple stock price over time</vt:lpstr>
      <vt:lpstr>Trading Volume Over Time</vt:lpstr>
      <vt:lpstr>Correlation between close price and volume</vt:lpstr>
      <vt:lpstr>Distribution of Daily Returns (%)</vt:lpstr>
      <vt:lpstr>Key insights from analysis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867</cp:revision>
  <dcterms:created xsi:type="dcterms:W3CDTF">2024-10-17T12:00:04Z</dcterms:created>
  <dcterms:modified xsi:type="dcterms:W3CDTF">2024-10-24T04:53:50Z</dcterms:modified>
</cp:coreProperties>
</file>