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52D26-F67A-9601-2099-C57B748F862A}" v="1528" dt="2024-12-18T21:05: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sz="4500" b="1">
                <a:ea typeface="+mj-lt"/>
                <a:cs typeface="+mj-lt"/>
              </a:rPr>
              <a:t>Building the Backbone:</a:t>
            </a:r>
            <a:r>
              <a:rPr lang="en-US" sz="4500">
                <a:ea typeface="+mj-lt"/>
                <a:cs typeface="+mj-lt"/>
              </a:rPr>
              <a:t> Database Design for AN Online Learning Platform</a:t>
            </a:r>
            <a:endParaRPr lang="en-US" sz="45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From Concept to Database Implementation</a:t>
            </a:r>
            <a:endParaRPr lang="en-US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r>
              <a:rPr lang="en-US" dirty="0"/>
              <a:t>By Allswell Sam Obeng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6" name="Picture 25" descr="Aerial view of a highway near the ocean">
            <a:extLst>
              <a:ext uri="{FF2B5EF4-FFF2-40B4-BE49-F238E27FC236}">
                <a16:creationId xmlns:a16="http://schemas.microsoft.com/office/drawing/2014/main" id="{89B19DDB-7527-0D52-5DAA-5333C8B6B11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 t="7712" r="-2" b="17224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D9C10B4-E6CF-4138-A430-ADE3DCF0F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59A08B30-802F-44BB-8817-40AAE17DB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FB93F8E6-40C5-4DF8-B869-00349BD46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C6DCB-42E4-0BDD-FE04-DE5EDCB8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3400" cap="all" dirty="0"/>
            </a:br>
            <a:br>
              <a:rPr lang="en-US" sz="3400" cap="all" dirty="0"/>
            </a:br>
            <a:br>
              <a:rPr lang="en-US" sz="3400" cap="all" dirty="0"/>
            </a:br>
            <a:r>
              <a:rPr lang="en-US" cap="all" dirty="0">
                <a:solidFill>
                  <a:schemeClr val="bg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4321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6AE9C-9B04-6E11-5CDA-C9D2CF17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What is the Online Learning Platform?</a:t>
            </a:r>
          </a:p>
        </p:txBody>
      </p:sp>
      <p:pic>
        <p:nvPicPr>
          <p:cNvPr id="4" name="Content Placeholder 3" descr="A group of people in a classroom&#10;&#10;Description automatically generated">
            <a:extLst>
              <a:ext uri="{FF2B5EF4-FFF2-40B4-BE49-F238E27FC236}">
                <a16:creationId xmlns:a16="http://schemas.microsoft.com/office/drawing/2014/main" id="{8BC0BE6E-1125-77F3-7F1D-C12EB0A1F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545" y="640080"/>
            <a:ext cx="5577840" cy="5577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B4A5E5-63A1-46BA-EB74-3A3789B6B817}"/>
              </a:ext>
            </a:extLst>
          </p:cNvPr>
          <p:cNvSpPr txBox="1"/>
          <p:nvPr/>
        </p:nvSpPr>
        <p:spPr>
          <a:xfrm>
            <a:off x="8471423" y="2286000"/>
            <a:ext cx="3053039" cy="3931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83540" indent="-383540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 platform designed to help students </a:t>
            </a:r>
            <a:r>
              <a:rPr lang="en-US" sz="1600" b="1" dirty="0">
                <a:solidFill>
                  <a:schemeClr val="tx2"/>
                </a:solidFill>
              </a:rPr>
              <a:t>collaborate, share resources, and interact effectively.</a:t>
            </a:r>
            <a:endParaRPr lang="en-US" dirty="0">
              <a:solidFill>
                <a:schemeClr val="tx2"/>
              </a:solidFill>
            </a:endParaRPr>
          </a:p>
          <a:p>
            <a:pPr marL="383540" indent="-383540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This Project is focused on creating a system that supports these functions through a </a:t>
            </a:r>
            <a:r>
              <a:rPr lang="en-US" sz="1600" b="1" dirty="0">
                <a:solidFill>
                  <a:schemeClr val="tx2"/>
                </a:solidFill>
              </a:rPr>
              <a:t>robust database.</a:t>
            </a:r>
          </a:p>
          <a:p>
            <a:pPr marL="383540" indent="-383540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34903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A7141-A9C2-ADFF-8136-3A8EA8A4E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Why Focus on the Database?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3398B-DB25-5370-54BB-0A2483FDE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The strength of any platform lies in its backbone—a robust and well-designed database.</a:t>
            </a:r>
            <a:endParaRPr lang="en-US" sz="1700"/>
          </a:p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A database ensures:</a:t>
            </a:r>
            <a:endParaRPr lang="en-US" sz="1700"/>
          </a:p>
          <a:p>
            <a:pPr marL="383540" indent="-383540"/>
            <a:r>
              <a:rPr lang="en-US" sz="1700">
                <a:ea typeface="+mn-lt"/>
                <a:cs typeface="+mn-lt"/>
              </a:rPr>
              <a:t>Seamless organization of users, courses, and resources.</a:t>
            </a:r>
            <a:endParaRPr lang="en-US" sz="1700"/>
          </a:p>
          <a:p>
            <a:pPr marL="383540" indent="-383540"/>
            <a:r>
              <a:rPr lang="en-US" sz="1700">
                <a:ea typeface="+mn-lt"/>
                <a:cs typeface="+mn-lt"/>
              </a:rPr>
              <a:t>Easy retrieval of information for tasks like collaboration and resource-sharing.</a:t>
            </a:r>
            <a:endParaRPr lang="en-US" sz="1700"/>
          </a:p>
          <a:p>
            <a:pPr marL="383540" indent="-383540"/>
            <a:r>
              <a:rPr lang="en-US" sz="1700">
                <a:ea typeface="+mn-lt"/>
                <a:cs typeface="+mn-lt"/>
              </a:rPr>
              <a:t>Scalability to support future growth.</a:t>
            </a:r>
            <a:endParaRPr lang="en-US" sz="1700"/>
          </a:p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This project demonstrated how to translate our platform's functionality into a carefully planned and implemented database.</a:t>
            </a:r>
            <a:endParaRPr lang="en-US" sz="1700"/>
          </a:p>
          <a:p>
            <a:pPr marL="383540" indent="-383540"/>
            <a:endParaRPr lang="en-US" sz="1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8A0A1AC7-4FFE-E817-2FF4-2B7B4DEBEB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03" r="48633" b="-2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6508-B0F5-6D27-E25E-84DC23D5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5106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Designing the Database with Draw.io</a:t>
            </a:r>
            <a:endParaRPr lang="en-US" dirty="0"/>
          </a:p>
        </p:txBody>
      </p:sp>
      <p:pic>
        <p:nvPicPr>
          <p:cNvPr id="4" name="Content Placeholder 3" descr="A diagram of a student&#10;&#10;Description automatically generated">
            <a:extLst>
              <a:ext uri="{FF2B5EF4-FFF2-40B4-BE49-F238E27FC236}">
                <a16:creationId xmlns:a16="http://schemas.microsoft.com/office/drawing/2014/main" id="{27C74D05-B977-1588-BEB2-ED095DD82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952" y="1838103"/>
            <a:ext cx="6313961" cy="46180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D1CB02-6E55-A451-F665-63B8FF51E23C}"/>
              </a:ext>
            </a:extLst>
          </p:cNvPr>
          <p:cNvSpPr txBox="1"/>
          <p:nvPr/>
        </p:nvSpPr>
        <p:spPr>
          <a:xfrm>
            <a:off x="7953006" y="1840451"/>
            <a:ext cx="3937132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 the ER diagram the following major relationships are highlighted: </a:t>
            </a:r>
            <a:endParaRPr lang="en-US"/>
          </a:p>
          <a:p>
            <a:r>
              <a:rPr lang="en-US" dirty="0"/>
              <a:t>1. </a:t>
            </a:r>
            <a:r>
              <a:rPr lang="en-US" b="1" dirty="0"/>
              <a:t>Role → Student/Instructor</a:t>
            </a:r>
            <a:r>
              <a:rPr lang="en-US" dirty="0"/>
              <a:t> (One-to-Many): Each role can be linked to multiple user accounts. </a:t>
            </a:r>
          </a:p>
          <a:p>
            <a:r>
              <a:rPr lang="en-US" dirty="0"/>
              <a:t>2. </a:t>
            </a:r>
            <a:r>
              <a:rPr lang="en-US" b="1" dirty="0"/>
              <a:t>Instructor → Course</a:t>
            </a:r>
            <a:r>
              <a:rPr lang="en-US" dirty="0"/>
              <a:t> (One-to-Many): Each instructor can manage multiple courses. </a:t>
            </a:r>
            <a:endParaRPr lang="en-US"/>
          </a:p>
          <a:p>
            <a:r>
              <a:rPr lang="en-US" dirty="0"/>
              <a:t>3. </a:t>
            </a:r>
            <a:r>
              <a:rPr lang="en-US" b="1" dirty="0"/>
              <a:t>Course → Resource</a:t>
            </a:r>
            <a:r>
              <a:rPr lang="en-US" dirty="0"/>
              <a:t> (One-to-Many): Each course can have multiple resources uploaded. </a:t>
            </a:r>
          </a:p>
          <a:p>
            <a:r>
              <a:rPr lang="en-US" dirty="0"/>
              <a:t>4. </a:t>
            </a:r>
            <a:r>
              <a:rPr lang="en-US" b="1" dirty="0"/>
              <a:t>Course → Study Group</a:t>
            </a:r>
            <a:r>
              <a:rPr lang="en-US" dirty="0"/>
              <a:t> (One-to-Many): Each course can have multiple study groups. </a:t>
            </a:r>
            <a:endParaRPr lang="en-US"/>
          </a:p>
          <a:p>
            <a:r>
              <a:rPr lang="en-US" dirty="0"/>
              <a:t>5. </a:t>
            </a:r>
            <a:r>
              <a:rPr lang="en-US" b="1" dirty="0"/>
              <a:t>Course → Discussion</a:t>
            </a:r>
            <a:r>
              <a:rPr lang="en-US" dirty="0"/>
              <a:t> (One-to-Many): Each course can host multiple discussions.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F930C-5DD6-FAC9-3EF2-5E0DD528950A}"/>
              </a:ext>
            </a:extLst>
          </p:cNvPr>
          <p:cNvSpPr txBox="1"/>
          <p:nvPr/>
        </p:nvSpPr>
        <p:spPr>
          <a:xfrm>
            <a:off x="1075270" y="1444894"/>
            <a:ext cx="59979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ENTITY RELATIONSHIP DAIGRAM ( ERD)</a:t>
            </a:r>
          </a:p>
        </p:txBody>
      </p:sp>
    </p:spTree>
    <p:extLst>
      <p:ext uri="{BB962C8B-B14F-4D97-AF65-F5344CB8AC3E}">
        <p14:creationId xmlns:p14="http://schemas.microsoft.com/office/powerpoint/2010/main" val="320292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57C2E-CF40-2C93-8C3B-6F004718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/>
              <a:t>Building the Database Using SQL 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1A76AF2-0EB5-AD8E-C506-F125BEE82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227" y="640080"/>
            <a:ext cx="5902476" cy="5577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6F10B7-45E1-5686-71DA-299AFBBD2206}"/>
              </a:ext>
            </a:extLst>
          </p:cNvPr>
          <p:cNvSpPr txBox="1"/>
          <p:nvPr/>
        </p:nvSpPr>
        <p:spPr>
          <a:xfrm>
            <a:off x="8471423" y="2286000"/>
            <a:ext cx="3053039" cy="3931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83540" indent="-383540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database was built with </a:t>
            </a:r>
            <a:r>
              <a:rPr lang="en-US" sz="1600" b="1" dirty="0">
                <a:solidFill>
                  <a:schemeClr val="tx2"/>
                </a:solidFill>
              </a:rPr>
              <a:t>DB Browser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pPr marL="383540" indent="-383540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DB Browser is used because it is a free open-source platform which helps with prototyping.</a:t>
            </a:r>
          </a:p>
          <a:p>
            <a:pPr marL="383540" indent="-383540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Tables for all entities with their relationships were created using SQL commands</a:t>
            </a:r>
          </a:p>
          <a:p>
            <a:pPr marL="383540" indent="-383540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Sample Queries is shown in the screenshot</a:t>
            </a:r>
          </a:p>
          <a:p>
            <a:pPr marL="383540" indent="-383540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14608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3BF5-4F51-B0BC-055D-9A3AF3AA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951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</a:t>
            </a:r>
            <a:r>
              <a:rPr lang="en-US" err="1"/>
              <a:t>Implemenation</a:t>
            </a:r>
            <a:br>
              <a:rPr lang="en-US" dirty="0"/>
            </a:br>
            <a:endParaRPr lang="en-US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EAE21F37-FEAA-3C2D-4F57-E932605D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0798"/>
            <a:ext cx="9601200" cy="41852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b="1" dirty="0"/>
              <a:t>User Story: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Alex uploads a PDF document titled </a:t>
            </a:r>
            <a:r>
              <a:rPr lang="en-US" b="1" dirty="0">
                <a:ea typeface="+mn-lt"/>
                <a:cs typeface="+mn-lt"/>
              </a:rPr>
              <a:t>“Data_Analytics_Week1_Summary.pdf</a:t>
            </a:r>
            <a:r>
              <a:rPr lang="en-US" dirty="0">
                <a:ea typeface="+mn-lt"/>
                <a:cs typeface="+mn-lt"/>
              </a:rPr>
              <a:t>” to the course page. After uploading the resource, Alex notices a discussion thread titled </a:t>
            </a:r>
            <a:r>
              <a:rPr lang="en-US" b="1" dirty="0">
                <a:ea typeface="+mn-lt"/>
                <a:cs typeface="+mn-lt"/>
              </a:rPr>
              <a:t>“Exam Preparation Tips”</a:t>
            </a:r>
            <a:r>
              <a:rPr lang="en-US" dirty="0">
                <a:ea typeface="+mn-lt"/>
                <a:cs typeface="+mn-lt"/>
              </a:rPr>
              <a:t>. Curious to see what his classmates are sharing, he decides to join in and contribute. Wanting to strengthen his understanding of the course material, Alex takes the initiative to create a new study group named </a:t>
            </a:r>
            <a:r>
              <a:rPr lang="en-US" b="1" dirty="0">
                <a:ea typeface="+mn-lt"/>
                <a:cs typeface="+mn-lt"/>
              </a:rPr>
              <a:t>“Data Analytics Champions”</a:t>
            </a:r>
            <a:r>
              <a:rPr lang="en-US" dirty="0">
                <a:ea typeface="+mn-lt"/>
                <a:cs typeface="+mn-lt"/>
              </a:rPr>
              <a:t> for the Data Analytics course. </a:t>
            </a:r>
            <a:endParaRPr lang="en-US" dirty="0"/>
          </a:p>
          <a:p>
            <a:pPr marL="342900" indent="-342900"/>
            <a:r>
              <a:rPr lang="en-US" dirty="0"/>
              <a:t>The Following Queries Implements Alex's Activities on the Platform:</a:t>
            </a:r>
          </a:p>
          <a:p>
            <a:pPr marL="383540" indent="-38354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8" name="Picture 27" descr="A close-up of a computer code&#10;&#10;Description automatically generated">
            <a:extLst>
              <a:ext uri="{FF2B5EF4-FFF2-40B4-BE49-F238E27FC236}">
                <a16:creationId xmlns:a16="http://schemas.microsoft.com/office/drawing/2014/main" id="{653BF572-7F19-A1FF-D806-3F59FB09C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257" y="4038024"/>
            <a:ext cx="10527261" cy="254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2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21B04-1A35-5DAF-3C6C-8E358949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400"/>
              <a:t>Analysis of the Data </a:t>
            </a:r>
            <a:br>
              <a:rPr lang="en-US" sz="2400"/>
            </a:br>
            <a:r>
              <a:rPr lang="en-US" sz="2400"/>
              <a:t>SQL for Data Analysis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F324E10-9F90-851C-A187-F3394829A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747032"/>
            <a:ext cx="6900380" cy="33639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A4F2-B366-4B7F-87A2-7F5F3664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1600" b="1" dirty="0">
                <a:ea typeface="+mn-lt"/>
                <a:cs typeface="+mn-lt"/>
              </a:rPr>
              <a:t>Determining the Most Active Students on the Platform</a:t>
            </a:r>
          </a:p>
          <a:p>
            <a:pPr marL="383540" indent="-383540"/>
            <a:r>
              <a:rPr lang="en-US" sz="1600" dirty="0">
                <a:ea typeface="+mn-lt"/>
                <a:cs typeface="+mn-lt"/>
              </a:rPr>
              <a:t> This query calculates the number of resources uploaded, discussion posts made by each student, and then their total contributions. Alex is seen to have a total contribution of two. He uploaded one item and participated in only one discussion.</a:t>
            </a:r>
          </a:p>
          <a:p>
            <a:pPr marL="383540" indent="-383540"/>
            <a:endParaRPr lang="en-US" sz="160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03162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1A2D7-F238-6B70-EBDA-827329FB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400"/>
              <a:t>Analysis of the Data </a:t>
            </a:r>
            <a:br>
              <a:rPr lang="en-US" sz="2400"/>
            </a:br>
            <a:r>
              <a:rPr lang="en-US" sz="2400"/>
              <a:t>SQL for Data Analysis</a:t>
            </a:r>
          </a:p>
          <a:p>
            <a:endParaRPr lang="en-US" sz="240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CEED78E-4E8C-9578-B082-65B285B4E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505519"/>
            <a:ext cx="6900380" cy="38469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01815-4FB5-921F-DAAB-D7101C92B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1600" b="1" dirty="0">
                <a:ea typeface="+mn-lt"/>
                <a:cs typeface="+mn-lt"/>
              </a:rPr>
              <a:t>SQL Query to Identify Popular Courses</a:t>
            </a:r>
          </a:p>
          <a:p>
            <a:pPr marL="383540" indent="-383540"/>
            <a:r>
              <a:rPr lang="en-US" sz="1600" dirty="0">
                <a:ea typeface="+mn-lt"/>
                <a:cs typeface="+mn-lt"/>
              </a:rPr>
              <a:t>This query identifies courses with the most enrollments by Joining tables and counting the total number of students and instructors linked to each course. </a:t>
            </a:r>
          </a:p>
          <a:p>
            <a:pPr marL="383540" indent="-383540"/>
            <a:r>
              <a:rPr lang="en-US" sz="1600" dirty="0"/>
              <a:t>From the SQL results, the Data Analytics course  has one student enrolled, and one instructor assigned to it</a:t>
            </a:r>
          </a:p>
          <a:p>
            <a:pPr marL="383540" indent="-383540"/>
            <a:endParaRPr lang="en-US" sz="160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9801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83B97-DC77-BC90-241F-57BBD96D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Reflections and Growth from This Project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9A149A-E360-8B1D-E81F-B29F0179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927" r="48200" b="-2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482F0D1-740F-73DA-FE50-03789F16F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n-US">
                <a:ea typeface="+mn-lt"/>
                <a:cs typeface="+mn-lt"/>
              </a:rPr>
              <a:t>Enhanced skills in </a:t>
            </a:r>
            <a:r>
              <a:rPr lang="en-US" b="1">
                <a:ea typeface="+mn-lt"/>
                <a:cs typeface="+mn-lt"/>
              </a:rPr>
              <a:t>database design and architecture</a:t>
            </a:r>
            <a:r>
              <a:rPr lang="en-US">
                <a:ea typeface="+mn-lt"/>
                <a:cs typeface="+mn-lt"/>
              </a:rPr>
              <a:t>, creating databases using SQL, </a:t>
            </a:r>
            <a:r>
              <a:rPr lang="en-US" b="1">
                <a:ea typeface="+mn-lt"/>
                <a:cs typeface="+mn-lt"/>
              </a:rPr>
              <a:t>SQL for Data Analysis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b="1">
                <a:ea typeface="+mn-lt"/>
                <a:cs typeface="+mn-lt"/>
              </a:rPr>
              <a:t>Problem Solving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b="1">
                <a:ea typeface="+mn-lt"/>
                <a:cs typeface="+mn-lt"/>
              </a:rPr>
              <a:t>Critical thinking</a:t>
            </a:r>
            <a:r>
              <a:rPr lang="en-US">
                <a:ea typeface="+mn-lt"/>
                <a:cs typeface="+mn-lt"/>
              </a:rPr>
              <a:t>, and </a:t>
            </a:r>
            <a:r>
              <a:rPr lang="en-US" b="1">
                <a:ea typeface="+mn-lt"/>
                <a:cs typeface="+mn-lt"/>
              </a:rPr>
              <a:t>Attention to Detail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383540" indent="-383540"/>
            <a:r>
              <a:rPr lang="en-US">
                <a:ea typeface="+mn-lt"/>
                <a:cs typeface="+mn-lt"/>
              </a:rPr>
              <a:t>Practical experience in aligning technology with business goals.</a:t>
            </a:r>
            <a:endParaRPr lang="en-US"/>
          </a:p>
          <a:p>
            <a:pPr marL="383540" indent="-383540"/>
            <a:r>
              <a:rPr lang="en-US"/>
              <a:t>Enriched Knowledge and understanding of Database Systems and Applications</a:t>
            </a:r>
          </a:p>
          <a:p>
            <a:pPr marL="383540" indent="-38354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92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Crop</vt:lpstr>
      <vt:lpstr>Building the Backbone: Database Design for AN Online Learning Platform</vt:lpstr>
      <vt:lpstr>What is the Online Learning Platform?</vt:lpstr>
      <vt:lpstr>Why Focus on the Database?</vt:lpstr>
      <vt:lpstr>Designing the Database with Draw.io</vt:lpstr>
      <vt:lpstr>Building the Database Using SQL </vt:lpstr>
      <vt:lpstr>Database Implemenation </vt:lpstr>
      <vt:lpstr>Analysis of the Data  SQL for Data Analysis</vt:lpstr>
      <vt:lpstr>Analysis of the Data  SQL for Data Analysis </vt:lpstr>
      <vt:lpstr>Reflections and Growth from This Project</vt:lpstr>
      <vt:lpstr>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454</cp:revision>
  <dcterms:created xsi:type="dcterms:W3CDTF">2024-12-18T18:33:28Z</dcterms:created>
  <dcterms:modified xsi:type="dcterms:W3CDTF">2024-12-18T21:07:48Z</dcterms:modified>
</cp:coreProperties>
</file>