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2355" autoAdjust="0"/>
  </p:normalViewPr>
  <p:slideViewPr>
    <p:cSldViewPr>
      <p:cViewPr varScale="1">
        <p:scale>
          <a:sx n="76" d="100"/>
          <a:sy n="76" d="100"/>
        </p:scale>
        <p:origin x="-26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5D603-66DC-4B5D-B09D-EE2451F1FC64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016-4450-4F5E-ABB3-6C06C43F9B0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Понимание ландшафта пространства деревьев важно, потому что эвристические алгоритмы для вывода деревьев с использованием максимального</a:t>
            </a:r>
            <a:r>
              <a:rPr lang="ru-RU" baseline="0" dirty="0" smtClean="0"/>
              <a:t> правдоподобия</a:t>
            </a:r>
            <a:r>
              <a:rPr lang="ru-RU" dirty="0" smtClean="0"/>
              <a:t> (ML), максимальной экономности (MP) и </a:t>
            </a:r>
            <a:r>
              <a:rPr lang="ru-RU" dirty="0" err="1" smtClean="0"/>
              <a:t>байесского</a:t>
            </a:r>
            <a:r>
              <a:rPr lang="ru-RU" dirty="0" smtClean="0"/>
              <a:t> вывода перемещаются по частям этого пространства, руководствуясь представлениями о его структуре. Более того, анализы, использующие </a:t>
            </a:r>
            <a:r>
              <a:rPr lang="ru-RU" dirty="0" err="1" smtClean="0"/>
              <a:t>филогены</a:t>
            </a:r>
            <a:r>
              <a:rPr lang="ru-RU" dirty="0" smtClean="0"/>
              <a:t> для изучения эволюционных процессов, обычно отбираются из пространства деревьев для получения хорошего статистического "предварительного" распределения филогенетических связей, используемого в последующих сравнительных анализах, но разработка стратегий отбора проб зависит от структуры пространства (5).</a:t>
            </a:r>
          </a:p>
          <a:p>
            <a:endParaRPr lang="ru-RU" dirty="0" smtClean="0"/>
          </a:p>
          <a:p>
            <a:r>
              <a:rPr lang="ru-RU" dirty="0" smtClean="0"/>
              <a:t>Важным достижением в понимании пространства стала формулировка концепции "островков" деревьев с близкими значениями </a:t>
            </a:r>
            <a:r>
              <a:rPr lang="en-US" dirty="0" smtClean="0"/>
              <a:t>score </a:t>
            </a:r>
            <a:r>
              <a:rPr lang="ru-RU" dirty="0" smtClean="0"/>
              <a:t>оптимальности (</a:t>
            </a:r>
            <a:r>
              <a:rPr lang="en-US" dirty="0" smtClean="0"/>
              <a:t>MP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ML)</a:t>
            </a:r>
            <a:r>
              <a:rPr lang="ru-RU" dirty="0" smtClean="0"/>
              <a:t>. Деревья принадлежат к одному острову, если они находятся рядом друг с другом в пространстве деревьев и имеют оптимальное значение L или выше по сравнению</a:t>
            </a:r>
            <a:r>
              <a:rPr lang="ru-RU" baseline="0" dirty="0" smtClean="0"/>
              <a:t> с некоторым значением</a:t>
            </a:r>
            <a:r>
              <a:rPr lang="ru-RU" dirty="0" smtClean="0"/>
              <a:t>. Расстояние в пространстве деревьев может быть измерено количеством перестановок, необходимых для преобразования одного дерева в другое (например </a:t>
            </a:r>
            <a:r>
              <a:rPr lang="en-US" dirty="0" smtClean="0"/>
              <a:t>NNI)</a:t>
            </a:r>
            <a:r>
              <a:rPr lang="ru-RU" dirty="0" smtClean="0"/>
              <a:t>. Противоречащие сигналы или отсутствие данных могут привести к образованию нескольких крупных древесных островов, разделенных "морями" низкорослых деревьев, ландшафт которых можно охарактеризовать только как длительный поиск в пространстве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dirty="0" smtClean="0"/>
              <a:t>Эмпирические исследования филогенетических древесных островов процветали в контексте </a:t>
            </a:r>
            <a:r>
              <a:rPr lang="ru-RU" dirty="0" err="1" smtClean="0"/>
              <a:t>однолокусных</a:t>
            </a:r>
            <a:r>
              <a:rPr lang="ru-RU" dirty="0" smtClean="0"/>
              <a:t> наборов данных, которые были распространены в 1990-х годах. Однако для поддержания того же уровня точности в более крупных деревьях, изученных сегодня, требуется сочетание нескольких локусов (9). Наиболее широко используемым протоколом для объединения данных является объединение нескольких </a:t>
            </a:r>
            <a:r>
              <a:rPr lang="ru-RU" dirty="0" err="1" smtClean="0"/>
              <a:t>ортологических</a:t>
            </a:r>
            <a:r>
              <a:rPr lang="ru-RU" dirty="0" smtClean="0"/>
              <a:t> последовательностей, один за другим, анализируемых как одна "</a:t>
            </a:r>
            <a:r>
              <a:rPr lang="ru-RU" dirty="0" err="1" smtClean="0"/>
              <a:t>суперматрица</a:t>
            </a:r>
            <a:r>
              <a:rPr lang="ru-RU" dirty="0" smtClean="0"/>
              <a:t>", процедура, оправданная при низкой разнице между локусами генных деревьев (10). Примечательно, что отличительной чертой почти всех крупных </a:t>
            </a:r>
            <a:r>
              <a:rPr lang="ru-RU" dirty="0" err="1" smtClean="0"/>
              <a:t>суперматричных</a:t>
            </a:r>
            <a:r>
              <a:rPr lang="ru-RU" dirty="0" smtClean="0"/>
              <a:t> исследований является значительная доля отсутствующих данных.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arthropod – </a:t>
            </a:r>
            <a:r>
              <a:rPr lang="ru-RU" dirty="0" smtClean="0"/>
              <a:t>членистоногие</a:t>
            </a:r>
          </a:p>
          <a:p>
            <a:r>
              <a:rPr lang="ru-RU" dirty="0" smtClean="0"/>
              <a:t>Рассмотрим недавний анализ филогении членистоногих, который объединил 129 выравниваний отдельных локусов</a:t>
            </a:r>
            <a:r>
              <a:rPr lang="ru-RU" baseline="0" dirty="0" smtClean="0"/>
              <a:t> объединенных</a:t>
            </a:r>
            <a:r>
              <a:rPr lang="ru-RU" dirty="0" smtClean="0"/>
              <a:t> в единую </a:t>
            </a:r>
            <a:r>
              <a:rPr lang="ru-RU" dirty="0" err="1" smtClean="0"/>
              <a:t>суперматрицу</a:t>
            </a:r>
            <a:r>
              <a:rPr lang="ru-RU" dirty="0" smtClean="0"/>
              <a:t> на 117 таксонов. </a:t>
            </a:r>
          </a:p>
          <a:p>
            <a:r>
              <a:rPr lang="ru-RU" dirty="0" smtClean="0"/>
              <a:t>Мы представляем набор из </a:t>
            </a:r>
            <a:r>
              <a:rPr lang="ru-RU" dirty="0" err="1" smtClean="0"/>
              <a:t>k</a:t>
            </a:r>
            <a:r>
              <a:rPr lang="ru-RU" dirty="0" smtClean="0"/>
              <a:t> (в нашем случае 129) множественных выравниваний, </a:t>
            </a:r>
            <a:r>
              <a:rPr lang="ru-RU" dirty="0" err="1" smtClean="0"/>
              <a:t>Di</a:t>
            </a:r>
            <a:r>
              <a:rPr lang="ru-RU" dirty="0" smtClean="0"/>
              <a:t>, которые объединены, как </a:t>
            </a:r>
            <a:r>
              <a:rPr lang="ru-RU" dirty="0" err="1" smtClean="0"/>
              <a:t>суперматрица</a:t>
            </a:r>
            <a:r>
              <a:rPr lang="ru-RU" dirty="0" smtClean="0"/>
              <a:t>, D, </a:t>
            </a:r>
            <a:r>
              <a:rPr lang="ru-RU" dirty="0" err="1" smtClean="0"/>
              <a:t>k</a:t>
            </a:r>
            <a:r>
              <a:rPr lang="ru-RU" dirty="0" smtClean="0"/>
              <a:t> локусов </a:t>
            </a:r>
            <a:r>
              <a:rPr lang="ru-RU" dirty="0" err="1" smtClean="0"/>
              <a:t>n</a:t>
            </a:r>
            <a:r>
              <a:rPr lang="ru-RU" dirty="0" smtClean="0"/>
              <a:t> таксонами. </a:t>
            </a:r>
          </a:p>
          <a:p>
            <a:r>
              <a:rPr lang="ru-RU" dirty="0" smtClean="0"/>
              <a:t>В локусах, по которым было отобрано менее </a:t>
            </a:r>
            <a:r>
              <a:rPr lang="ru-RU" dirty="0" err="1" smtClean="0"/>
              <a:t>n</a:t>
            </a:r>
            <a:r>
              <a:rPr lang="ru-RU" dirty="0" smtClean="0"/>
              <a:t> таксонов, заполняются</a:t>
            </a:r>
            <a:r>
              <a:rPr lang="ru-RU" baseline="0" dirty="0" smtClean="0"/>
              <a:t> пустыми данными </a:t>
            </a:r>
            <a:r>
              <a:rPr lang="ru-RU" dirty="0" smtClean="0"/>
              <a:t>(35% в исследовании членистоногие). </a:t>
            </a:r>
          </a:p>
          <a:p>
            <a:r>
              <a:rPr lang="ru-RU" dirty="0" smtClean="0"/>
              <a:t>Пусть Y_</a:t>
            </a:r>
            <a:r>
              <a:rPr lang="en-US" dirty="0" err="1" smtClean="0"/>
              <a:t>i</a:t>
            </a:r>
            <a:r>
              <a:rPr lang="ru-RU" dirty="0" smtClean="0"/>
              <a:t> будет набором меток таксонов, отобранных для </a:t>
            </a:r>
            <a:r>
              <a:rPr lang="ru-RU" dirty="0" err="1" smtClean="0"/>
              <a:t>Locus</a:t>
            </a:r>
            <a:r>
              <a:rPr lang="ru-RU" dirty="0" smtClean="0"/>
              <a:t> </a:t>
            </a:r>
            <a:r>
              <a:rPr lang="ru-RU" dirty="0" err="1" smtClean="0"/>
              <a:t>i</a:t>
            </a:r>
            <a:r>
              <a:rPr lang="ru-RU" dirty="0" smtClean="0"/>
              <a:t>, с полным набором этикеток.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Пусть</a:t>
            </a:r>
            <a:r>
              <a:rPr lang="ru-RU" baseline="0" dirty="0" smtClean="0"/>
              <a:t> </a:t>
            </a:r>
            <a:r>
              <a:rPr lang="en-US" baseline="0" dirty="0" smtClean="0"/>
              <a:t>T – </a:t>
            </a:r>
            <a:r>
              <a:rPr lang="ru-RU" baseline="0" dirty="0" smtClean="0"/>
              <a:t>дерево над </a:t>
            </a:r>
            <a:r>
              <a:rPr lang="en-US" baseline="0" dirty="0" smtClean="0"/>
              <a:t>X, </a:t>
            </a:r>
            <a:r>
              <a:rPr lang="ru-RU" baseline="0" dirty="0" smtClean="0"/>
              <a:t>тогда </a:t>
            </a:r>
            <a:r>
              <a:rPr lang="en-US" baseline="0" dirty="0" smtClean="0"/>
              <a:t>T </a:t>
            </a:r>
            <a:r>
              <a:rPr lang="ru-RU" baseline="0" dirty="0" smtClean="0"/>
              <a:t>отображает </a:t>
            </a:r>
            <a:r>
              <a:rPr lang="en-US" baseline="0" dirty="0" smtClean="0"/>
              <a:t>T’, </a:t>
            </a:r>
            <a:r>
              <a:rPr lang="ru-RU" baseline="0" dirty="0" smtClean="0"/>
              <a:t>если </a:t>
            </a:r>
            <a:r>
              <a:rPr lang="en-US" baseline="0" dirty="0" smtClean="0"/>
              <a:t>T|Y = T’. </a:t>
            </a:r>
          </a:p>
          <a:p>
            <a:r>
              <a:rPr lang="ru-RU" baseline="0" dirty="0" smtClean="0"/>
              <a:t>Если </a:t>
            </a:r>
            <a:r>
              <a:rPr lang="en-US" baseline="0" dirty="0" smtClean="0"/>
              <a:t>T </a:t>
            </a:r>
            <a:r>
              <a:rPr lang="ru-RU" baseline="0" dirty="0" smtClean="0"/>
              <a:t>отображает </a:t>
            </a:r>
            <a:r>
              <a:rPr lang="en-US" baseline="0" dirty="0" smtClean="0"/>
              <a:t>k </a:t>
            </a:r>
            <a:r>
              <a:rPr lang="ru-RU" baseline="0" dirty="0" smtClean="0"/>
              <a:t>деревьев, то он родитель для этих </a:t>
            </a:r>
            <a:r>
              <a:rPr lang="en-US" baseline="0" dirty="0" smtClean="0"/>
              <a:t>k </a:t>
            </a:r>
            <a:r>
              <a:rPr lang="ru-RU" baseline="0" dirty="0" err="1" smtClean="0"/>
              <a:t>дереввьев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такое </a:t>
            </a:r>
            <a:r>
              <a:rPr lang="en-US" baseline="0" dirty="0" smtClean="0"/>
              <a:t>T </a:t>
            </a:r>
            <a:r>
              <a:rPr lang="ru-RU" baseline="0" dirty="0" smtClean="0"/>
              <a:t>единственные, то эти поддеревья определяют дерево </a:t>
            </a:r>
            <a:r>
              <a:rPr lang="en-US" baseline="0" dirty="0" smtClean="0"/>
              <a:t>T</a:t>
            </a:r>
          </a:p>
          <a:p>
            <a:r>
              <a:rPr lang="ru-RU" baseline="0" dirty="0" smtClean="0"/>
              <a:t>Пусть </a:t>
            </a:r>
            <a:r>
              <a:rPr lang="en-US" baseline="0" dirty="0" smtClean="0"/>
              <a:t>L – </a:t>
            </a:r>
            <a:r>
              <a:rPr lang="ru-RU" baseline="0" dirty="0" smtClean="0"/>
              <a:t>это функция, которая как логическая вероятность,</a:t>
            </a:r>
          </a:p>
          <a:p>
            <a:r>
              <a:rPr lang="ru-RU" baseline="0" dirty="0" smtClean="0"/>
              <a:t>давая оценку, </a:t>
            </a:r>
            <a:r>
              <a:rPr lang="ru-RU" baseline="0" dirty="0" err="1" smtClean="0"/>
              <a:t>l</a:t>
            </a:r>
            <a:r>
              <a:rPr lang="en-US" baseline="0" dirty="0" smtClean="0"/>
              <a:t>_</a:t>
            </a:r>
            <a:r>
              <a:rPr lang="ru-RU" baseline="0" dirty="0" smtClean="0"/>
              <a:t>0, дерева Т, основанную на выравнивании D, и (неявно) модели эволюции.</a:t>
            </a:r>
            <a:endParaRPr lang="en-US" baseline="0" dirty="0" smtClean="0"/>
          </a:p>
          <a:p>
            <a:r>
              <a:rPr lang="ru-RU" baseline="0" dirty="0" smtClean="0"/>
              <a:t>Важное заключение</a:t>
            </a:r>
            <a:r>
              <a:rPr lang="en-US" baseline="0" dirty="0" smtClean="0"/>
              <a:t>: </a:t>
            </a:r>
            <a:r>
              <a:rPr lang="ru-RU" baseline="0" dirty="0" smtClean="0"/>
              <a:t>любое дерево, которое отображает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|Y1, ..., T |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Yk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имеет оценку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l_0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набор всех деревьев, которые являются родителями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|Y1, ..., T |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Yk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имеют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одиннаковый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= l_0.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И ЕСТЬ ТЕРРАСА.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Однако</a:t>
            </a:r>
            <a:r>
              <a:rPr lang="ru-RU" baseline="0" dirty="0" smtClean="0"/>
              <a:t> они имеют одинаковый скор и отображают одни и те же поддеревья.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Мы предполагаем, что каждое из </a:t>
            </a:r>
            <a:r>
              <a:rPr lang="ru-RU" baseline="0" dirty="0" err="1" smtClean="0"/>
              <a:t>k</a:t>
            </a:r>
            <a:r>
              <a:rPr lang="ru-RU" baseline="0" dirty="0" smtClean="0"/>
              <a:t> индуцированных </a:t>
            </a:r>
            <a:r>
              <a:rPr lang="ru-RU" baseline="0" dirty="0" err="1" smtClean="0"/>
              <a:t>субдеревьев</a:t>
            </a:r>
            <a:r>
              <a:rPr lang="ru-RU" baseline="0" dirty="0" smtClean="0"/>
              <a:t> может быть корневым [например, если существует хотя бы один таксон, эталонный таксон, отобранный для всех </a:t>
            </a:r>
            <a:r>
              <a:rPr lang="ru-RU" baseline="0" dirty="0" err="1" smtClean="0"/>
              <a:t>k</a:t>
            </a:r>
            <a:r>
              <a:rPr lang="ru-RU" baseline="0" dirty="0" smtClean="0"/>
              <a:t> локусов (10)]</a:t>
            </a:r>
          </a:p>
          <a:p>
            <a:endParaRPr lang="ru-RU" baseline="0" dirty="0" smtClean="0"/>
          </a:p>
          <a:p>
            <a:r>
              <a:rPr lang="ru-RU" dirty="0" smtClean="0"/>
              <a:t>Террасы объединяются в множества на острове</a:t>
            </a:r>
          </a:p>
          <a:p>
            <a:endParaRPr lang="ru-RU" dirty="0" smtClean="0"/>
          </a:p>
          <a:p>
            <a:r>
              <a:rPr lang="ru-RU" dirty="0" smtClean="0"/>
              <a:t>Деревья на террасе можно перечислить</a:t>
            </a:r>
            <a:r>
              <a:rPr lang="ru-RU" baseline="0" dirty="0" smtClean="0"/>
              <a:t> с помощью алгоритма, который генерирует все родительские деревья совместного набора поддеревьев.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Наконец, деревья на террасе можно резюмировать специальным деревом консенсуса с тремя удобными свойствами:</a:t>
            </a:r>
          </a:p>
          <a:p>
            <a:pPr marL="285750" indent="-285750">
              <a:buAutoNum type="romanLcParenBoth"/>
            </a:pPr>
            <a:r>
              <a:rPr lang="ru-RU" baseline="0" dirty="0" smtClean="0"/>
              <a:t>Он отображает все индуцированные отдельными локусами поддерева; </a:t>
            </a:r>
          </a:p>
          <a:p>
            <a:pPr marL="285750" indent="-285750">
              <a:buAutoNum type="romanLcParenBoth"/>
            </a:pPr>
            <a:r>
              <a:rPr lang="ru-RU" baseline="0" dirty="0" smtClean="0"/>
              <a:t>(</a:t>
            </a:r>
            <a:r>
              <a:rPr lang="ru-RU" baseline="0" dirty="0" err="1" smtClean="0"/>
              <a:t>ii</a:t>
            </a:r>
            <a:r>
              <a:rPr lang="ru-RU" baseline="0" dirty="0" smtClean="0"/>
              <a:t>) это дерево согласия Адамса для всех деревьев на террасе и </a:t>
            </a:r>
          </a:p>
          <a:p>
            <a:pPr marL="285750" indent="-285750">
              <a:buAutoNum type="romanLcParenBoth"/>
            </a:pPr>
            <a:r>
              <a:rPr lang="ru-RU" baseline="0" dirty="0" smtClean="0"/>
              <a:t>(</a:t>
            </a:r>
            <a:r>
              <a:rPr lang="ru-RU" baseline="0" dirty="0" err="1" smtClean="0"/>
              <a:t>iii</a:t>
            </a:r>
            <a:r>
              <a:rPr lang="ru-RU" baseline="0" dirty="0" smtClean="0"/>
              <a:t>) он может быть построен в полиномиальное время. </a:t>
            </a:r>
          </a:p>
          <a:p>
            <a:pPr marL="285750" indent="-285750">
              <a:buNone/>
            </a:pPr>
            <a:r>
              <a:rPr lang="ru-RU" baseline="0" dirty="0" smtClean="0"/>
              <a:t>Рисунок 1 иллюстрирует эти идеи небольшим примером.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Мы рассмотрели три недавно опубликованных крупных </a:t>
            </a:r>
            <a:r>
              <a:rPr lang="ru-RU" dirty="0" err="1" smtClean="0"/>
              <a:t>суперматричных</a:t>
            </a:r>
            <a:r>
              <a:rPr lang="ru-RU" dirty="0" smtClean="0"/>
              <a:t> исследования,</a:t>
            </a:r>
            <a:r>
              <a:rPr lang="ru-RU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которые имеют типичные уровни частичного охвата таксонами (52-66%), </a:t>
            </a:r>
            <a:r>
              <a:rPr lang="ru-RU" dirty="0" smtClean="0"/>
              <a:t>но различаются в отношении дробного решения, индекса, связанного с влиянием отсутствия данных на структуру деревьев (10, 12). При анализе членистоногие (11) со 129 локусами и очень высокой дробной решительностью (таблица S2), 14 найденных террас имели только по одной дереву на каждой.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РЕЗУЛЬТАТЫ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C </a:t>
            </a:r>
            <a:r>
              <a:rPr lang="ru-RU" baseline="0" dirty="0" smtClean="0"/>
              <a:t>меньшим числом локусов и большим числом таксонов и одинаковым порядком уровня покрытия размер террасы очень сильно варьируется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Visualization of terraces in tree space near the ML tree for the grass data set (22). Areas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terraces are proportional to number of trees and height to likelihood score. Total number of trees on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terraces illustrated exceeds 10 billion.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016-4450-4F5E-ABB3-6C06C43F9B08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Terraces in </a:t>
            </a:r>
            <a:r>
              <a:rPr lang="en-US" dirty="0" err="1" smtClean="0"/>
              <a:t>Phylogenetic</a:t>
            </a:r>
            <a:r>
              <a:rPr lang="en-US" dirty="0" smtClean="0"/>
              <a:t> Tree </a:t>
            </a:r>
            <a:r>
              <a:rPr lang="en-US" dirty="0" smtClean="0"/>
              <a:t>Space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Michael J. </a:t>
            </a:r>
            <a:r>
              <a:rPr lang="en-US" sz="2400" dirty="0" smtClean="0"/>
              <a:t>Sanderson, </a:t>
            </a:r>
            <a:r>
              <a:rPr lang="en-US" sz="2400" dirty="0" smtClean="0"/>
              <a:t>Michelle M. </a:t>
            </a:r>
            <a:r>
              <a:rPr lang="en-US" sz="2400" dirty="0" smtClean="0"/>
              <a:t>McMahon, Mike Steel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77867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   Пространство </a:t>
            </a:r>
            <a:r>
              <a:rPr lang="ru-RU" sz="2400" dirty="0" smtClean="0"/>
              <a:t>филогенетических деревьев – это набор </a:t>
            </a:r>
            <a:r>
              <a:rPr lang="ru-RU" sz="2400" dirty="0" smtClean="0"/>
              <a:t>всевозможных </a:t>
            </a:r>
            <a:r>
              <a:rPr lang="ru-RU" sz="2400" dirty="0" smtClean="0"/>
              <a:t>деревьев для заданного набора таксонов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 Мощность </a:t>
            </a:r>
            <a:r>
              <a:rPr lang="ru-RU" sz="2400" dirty="0" smtClean="0"/>
              <a:t>этого пространства растет экспоненциально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 Пространство </a:t>
            </a:r>
            <a:r>
              <a:rPr lang="ru-RU" sz="2400" dirty="0" smtClean="0"/>
              <a:t>играет важную роль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 </a:t>
            </a:r>
            <a:r>
              <a:rPr lang="en-US" sz="2400" dirty="0" smtClean="0"/>
              <a:t>“</a:t>
            </a:r>
            <a:r>
              <a:rPr lang="ru-RU" sz="2400" dirty="0" smtClean="0"/>
              <a:t>Островки</a:t>
            </a:r>
            <a:r>
              <a:rPr lang="en-US" sz="2400" dirty="0" smtClean="0"/>
              <a:t>”</a:t>
            </a:r>
            <a:r>
              <a:rPr lang="ru-RU" sz="2400" dirty="0" smtClean="0"/>
              <a:t> – деревья с близкими значениями </a:t>
            </a:r>
            <a:r>
              <a:rPr lang="en-US" sz="2400" dirty="0" smtClean="0"/>
              <a:t>score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ru-RU" sz="2400" dirty="0" smtClean="0"/>
              <a:t>Метрика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 Отсутствующие данные</a:t>
            </a:r>
          </a:p>
          <a:p>
            <a:endParaRPr lang="ru-RU" dirty="0" smtClean="0"/>
          </a:p>
          <a:p>
            <a:r>
              <a:rPr lang="ru-RU" dirty="0" smtClean="0"/>
              <a:t>    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 – </a:t>
            </a:r>
            <a:r>
              <a:rPr lang="ru-RU" sz="2400" dirty="0" smtClean="0"/>
              <a:t>количество локусов (129)</a:t>
            </a:r>
          </a:p>
          <a:p>
            <a:r>
              <a:rPr lang="en-US" sz="2400" dirty="0" smtClean="0"/>
              <a:t>n – </a:t>
            </a:r>
            <a:r>
              <a:rPr lang="ru-RU" sz="2400" dirty="0" smtClean="0"/>
              <a:t>количество таксонов (117)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множественное выравнивание (</a:t>
            </a:r>
            <a:r>
              <a:rPr lang="en-US" sz="2400" dirty="0" err="1" smtClean="0"/>
              <a:t>i</a:t>
            </a:r>
            <a:r>
              <a:rPr lang="en-US" sz="2400" dirty="0" smtClean="0"/>
              <a:t>=1,k)</a:t>
            </a:r>
          </a:p>
          <a:p>
            <a:r>
              <a:rPr lang="en-US" sz="2400" dirty="0" smtClean="0"/>
              <a:t>D – </a:t>
            </a:r>
            <a:r>
              <a:rPr lang="ru-RU" sz="2400" dirty="0" err="1" smtClean="0"/>
              <a:t>суперматрица</a:t>
            </a:r>
            <a:r>
              <a:rPr lang="ru-RU" sz="2400" dirty="0" smtClean="0"/>
              <a:t>, объединение всех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ru-RU" sz="2400" dirty="0" smtClean="0"/>
              <a:t>по </a:t>
            </a:r>
            <a:r>
              <a:rPr lang="en-US" sz="2400" dirty="0" smtClean="0"/>
              <a:t>n </a:t>
            </a:r>
            <a:r>
              <a:rPr lang="ru-RU" sz="2400" dirty="0" smtClean="0"/>
              <a:t>и </a:t>
            </a:r>
            <a:r>
              <a:rPr lang="en-US" sz="2400" dirty="0" smtClean="0"/>
              <a:t>k</a:t>
            </a:r>
          </a:p>
          <a:p>
            <a:r>
              <a:rPr lang="en-US" sz="2400" dirty="0" smtClean="0"/>
              <a:t>Y</a:t>
            </a:r>
            <a:r>
              <a:rPr lang="en-US" sz="2400" baseline="-25000" dirty="0" smtClean="0"/>
              <a:t>i  </a:t>
            </a:r>
            <a:r>
              <a:rPr lang="en-US" sz="2400" dirty="0" smtClean="0"/>
              <a:t>- </a:t>
            </a:r>
            <a:r>
              <a:rPr lang="ru-RU" sz="2400" dirty="0" smtClean="0"/>
              <a:t>вектор меток таксонов.</a:t>
            </a:r>
          </a:p>
          <a:p>
            <a:r>
              <a:rPr lang="en-US" sz="2400" dirty="0" smtClean="0"/>
              <a:t>S = { 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…,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 – </a:t>
            </a:r>
            <a:r>
              <a:rPr lang="ru-RU" sz="2400" dirty="0" smtClean="0"/>
              <a:t>схема покрытия таксонов.  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baseline="-25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214414" y="4500570"/>
          <a:ext cx="1643074" cy="1062639"/>
        </p:xfrm>
        <a:graphic>
          <a:graphicData uri="http://schemas.openxmlformats.org/presentationml/2006/ole">
            <p:oleObj spid="_x0000_s1026" name="Формула" r:id="rId4" imgW="609480" imgH="43164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86116" y="4714884"/>
          <a:ext cx="1285884" cy="714380"/>
        </p:xfrm>
        <a:graphic>
          <a:graphicData uri="http://schemas.openxmlformats.org/presentationml/2006/ole">
            <p:oleObj spid="_x0000_s1027" name="Формула" r:id="rId5" imgW="457200" imgH="253800" progId="Equation.3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143108" y="5572140"/>
          <a:ext cx="4000528" cy="1046292"/>
        </p:xfrm>
        <a:graphic>
          <a:graphicData uri="http://schemas.openxmlformats.org/presentationml/2006/ole">
            <p:oleObj spid="_x0000_s1028" name="Формула" r:id="rId6" imgW="1650960" imgH="43164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5214942" y="4857760"/>
          <a:ext cx="1611121" cy="560390"/>
        </p:xfrm>
        <a:graphic>
          <a:graphicData uri="http://schemas.openxmlformats.org/presentationml/2006/ole">
            <p:oleObj spid="_x0000_s1029" name="Формула" r:id="rId7" imgW="5839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террас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деревья имеют одинаковый </a:t>
            </a:r>
            <a:r>
              <a:rPr lang="en-US" dirty="0" smtClean="0"/>
              <a:t>score</a:t>
            </a:r>
          </a:p>
          <a:p>
            <a:r>
              <a:rPr lang="ru-RU" dirty="0" smtClean="0"/>
              <a:t>Они разные</a:t>
            </a:r>
          </a:p>
          <a:p>
            <a:r>
              <a:rPr lang="ru-RU" dirty="0" smtClean="0"/>
              <a:t>Терраса является частью </a:t>
            </a:r>
            <a:r>
              <a:rPr lang="en-US" dirty="0" smtClean="0"/>
              <a:t>“</a:t>
            </a:r>
            <a:r>
              <a:rPr lang="ru-RU" dirty="0" smtClean="0"/>
              <a:t>острова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Деревья на террасе можно перечислить</a:t>
            </a:r>
          </a:p>
          <a:p>
            <a:r>
              <a:rPr lang="ru-RU" dirty="0" smtClean="0"/>
              <a:t>Дерево1 и Дерево2        Терраса</a:t>
            </a:r>
          </a:p>
          <a:p>
            <a:r>
              <a:rPr lang="ru-RU" dirty="0" err="1" smtClean="0"/>
              <a:t>Консенсусное</a:t>
            </a:r>
            <a:r>
              <a:rPr lang="ru-RU" dirty="0" smtClean="0"/>
              <a:t> дерево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429124" y="4071942"/>
          <a:ext cx="500066" cy="412752"/>
        </p:xfrm>
        <a:graphic>
          <a:graphicData uri="http://schemas.openxmlformats.org/presentationml/2006/ole">
            <p:oleObj spid="_x0000_s2050" name="Формула" r:id="rId4" imgW="126720" imgH="12672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pic>
        <p:nvPicPr>
          <p:cNvPr id="6" name="Рисунок 5" descr="Screenshot_3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71612"/>
            <a:ext cx="2424048" cy="1571636"/>
          </a:xfrm>
          <a:prstGeom prst="rect">
            <a:avLst/>
          </a:prstGeom>
        </p:spPr>
      </p:pic>
      <p:pic>
        <p:nvPicPr>
          <p:cNvPr id="7" name="Рисунок 6" descr="Screenshot_3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6" y="1857364"/>
            <a:ext cx="2518491" cy="1143008"/>
          </a:xfrm>
          <a:prstGeom prst="rect">
            <a:avLst/>
          </a:prstGeom>
        </p:spPr>
      </p:pic>
      <p:pic>
        <p:nvPicPr>
          <p:cNvPr id="8" name="Рисунок 7" descr="Screenshot_39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3571876"/>
            <a:ext cx="2789977" cy="1150981"/>
          </a:xfrm>
          <a:prstGeom prst="rect">
            <a:avLst/>
          </a:prstGeom>
        </p:spPr>
      </p:pic>
      <p:pic>
        <p:nvPicPr>
          <p:cNvPr id="9" name="Рисунок 8" descr="Screenshot_39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4786322"/>
            <a:ext cx="2779733" cy="1214446"/>
          </a:xfrm>
          <a:prstGeom prst="rect">
            <a:avLst/>
          </a:prstGeom>
        </p:spPr>
      </p:pic>
      <p:pic>
        <p:nvPicPr>
          <p:cNvPr id="10" name="Рисунок 9" descr="Screenshot_39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96" y="4714884"/>
            <a:ext cx="3071834" cy="1143008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3214678" y="2143116"/>
            <a:ext cx="571504" cy="428628"/>
          </a:xfrm>
          <a:prstGeom prst="right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/>
          <p:cNvSpPr/>
          <p:nvPr/>
        </p:nvSpPr>
        <p:spPr>
          <a:xfrm>
            <a:off x="3071802" y="5286388"/>
            <a:ext cx="642942" cy="50006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углом 12"/>
          <p:cNvSpPr/>
          <p:nvPr/>
        </p:nvSpPr>
        <p:spPr>
          <a:xfrm rot="5400000">
            <a:off x="6786578" y="2428868"/>
            <a:ext cx="714380" cy="71438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6786578" y="5000636"/>
            <a:ext cx="714380" cy="71438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4" name="Содержимое 3" descr="Screenshot_39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480" y="1357298"/>
            <a:ext cx="6072230" cy="47238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pic>
        <p:nvPicPr>
          <p:cNvPr id="4" name="Содержимое 3" descr="Screenshot_39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14" y="1142984"/>
            <a:ext cx="7040026" cy="507209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908</Words>
  <PresentationFormat>Экран (4:3)</PresentationFormat>
  <Paragraphs>72</Paragraphs>
  <Slides>7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Microsoft Equation 3.0</vt:lpstr>
      <vt:lpstr>Terraces in Phylogenetic Tree Space </vt:lpstr>
      <vt:lpstr>Введение</vt:lpstr>
      <vt:lpstr>Описание алгоритма</vt:lpstr>
      <vt:lpstr>Особенности террас</vt:lpstr>
      <vt:lpstr>Пример </vt:lpstr>
      <vt:lpstr>Данные</vt:lpstr>
      <vt:lpstr>Визуализация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Terraces in Phylogenetic Tree Space </dc:title>
  <dc:creator>alltro</dc:creator>
  <cp:lastModifiedBy>user</cp:lastModifiedBy>
  <cp:revision>81</cp:revision>
  <dcterms:created xsi:type="dcterms:W3CDTF">2019-11-26T14:53:39Z</dcterms:created>
  <dcterms:modified xsi:type="dcterms:W3CDTF">2019-11-27T14:16:30Z</dcterms:modified>
</cp:coreProperties>
</file>