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851AE-CB11-4058-9EA0-BA556524B6A7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88685-9113-45F4-875E-11BC095938F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88685-9113-45F4-875E-11BC095938F5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88685-9113-45F4-875E-11BC095938F5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522F-B9FB-4621-95B5-4ED069804D7F}" type="datetime1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E898-1807-4882-897B-C58E1591D82B}" type="datetime1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9587-0742-4520-AC7D-BFB01CA296EB}" type="datetime1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A1BB-C81D-4C38-8BB4-2B7BCF523146}" type="datetime1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A849-1E44-4A76-B0A0-5071E7DF33EE}" type="datetime1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1A25-F06D-4C57-B487-1DE10D24BFD2}" type="datetime1">
              <a:rPr lang="ru-RU" smtClean="0"/>
              <a:t>11.12.2019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9873-8290-454A-B866-8B0E72D65895}" type="datetime1">
              <a:rPr lang="ru-RU" smtClean="0"/>
              <a:t>11.12.2019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9A80-DCC3-456F-9820-AB05A834942F}" type="datetime1">
              <a:rPr lang="ru-RU" smtClean="0"/>
              <a:t>11.12.2019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DC98-6906-44C0-9C2D-6FF45CFCE584}" type="datetime1">
              <a:rPr lang="ru-RU" smtClean="0"/>
              <a:t>11.12.2019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856F-68F4-4EDB-8510-ADD9DB250B1C}" type="datetime1">
              <a:rPr lang="ru-RU" smtClean="0"/>
              <a:t>11.12.2019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BD43-944D-45E0-84C4-183147D72D98}" type="datetime1">
              <a:rPr lang="ru-RU" smtClean="0"/>
              <a:t>11.12.2019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94D07-690A-4E25-B249-C068057E4CC0}" type="datetime1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5" Type="http://schemas.openxmlformats.org/officeDocument/2006/relationships/image" Target="../media/image14.jpe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 </a:t>
            </a:r>
            <a:r>
              <a:rPr lang="ru-RU" dirty="0" smtClean="0"/>
              <a:t>Реконструкция филогении</a:t>
            </a:r>
            <a:br>
              <a:rPr lang="ru-RU" dirty="0" smtClean="0"/>
            </a:br>
            <a:r>
              <a:rPr lang="ru-RU" dirty="0" smtClean="0"/>
              <a:t>приматов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Горохов Никита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</a:t>
            </a:r>
            <a:endParaRPr lang="ru-RU" dirty="0"/>
          </a:p>
        </p:txBody>
      </p:sp>
      <p:pic>
        <p:nvPicPr>
          <p:cNvPr id="5" name="Содержимое 4" descr="journal.pgen.1001342.g00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05445" y="1600200"/>
            <a:ext cx="6733109" cy="452596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571604" y="6286520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PMID: 21436896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PhyML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FastMe</a:t>
            </a:r>
            <a:r>
              <a:rPr lang="en-US" dirty="0" smtClean="0"/>
              <a:t> </a:t>
            </a:r>
            <a:r>
              <a:rPr lang="ru-RU" dirty="0" smtClean="0"/>
              <a:t>построили одинаковые деревья</a:t>
            </a:r>
          </a:p>
          <a:p>
            <a:r>
              <a:rPr lang="en-US" dirty="0" smtClean="0"/>
              <a:t>UPGMA </a:t>
            </a:r>
            <a:r>
              <a:rPr lang="ru-RU" dirty="0" smtClean="0"/>
              <a:t>и </a:t>
            </a:r>
            <a:r>
              <a:rPr lang="en-US" dirty="0" err="1" smtClean="0"/>
              <a:t>MrBayes</a:t>
            </a:r>
            <a:r>
              <a:rPr lang="en-US" dirty="0" smtClean="0"/>
              <a:t> </a:t>
            </a:r>
            <a:r>
              <a:rPr lang="ru-RU" dirty="0" smtClean="0"/>
              <a:t>отличаются в 2ух кладах</a:t>
            </a:r>
          </a:p>
          <a:p>
            <a:r>
              <a:rPr lang="en-US" dirty="0" err="1" smtClean="0"/>
              <a:t>PhyML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FastMe</a:t>
            </a:r>
            <a:r>
              <a:rPr lang="ru-RU" dirty="0" smtClean="0"/>
              <a:t> – терраса, а все 4 - остров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6" name="Рисунок 5" descr="CYB_HUM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1357298"/>
            <a:ext cx="1155704" cy="17147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2910" y="3143248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CYB_HUMAN</a:t>
            </a:r>
            <a:endParaRPr lang="ru-RU" sz="1400" dirty="0"/>
          </a:p>
        </p:txBody>
      </p:sp>
      <p:pic>
        <p:nvPicPr>
          <p:cNvPr id="1026" name="Picture 2" descr="C:\Users\user\Desktop\tree\img\CYB_DENI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3" y="1357298"/>
            <a:ext cx="1357322" cy="1714512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143108" y="3143248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CYB_DENIS</a:t>
            </a:r>
            <a:endParaRPr lang="ru-RU" sz="1400" dirty="0"/>
          </a:p>
        </p:txBody>
      </p:sp>
      <p:pic>
        <p:nvPicPr>
          <p:cNvPr id="1027" name="Picture 3" descr="C:\Users\user\Desktop\tree\img\CYB_NEAN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0430" y="1285860"/>
            <a:ext cx="1285884" cy="1782795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643306" y="3143248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CYB_NEAND</a:t>
            </a:r>
            <a:endParaRPr lang="ru-RU" sz="1400" dirty="0"/>
          </a:p>
        </p:txBody>
      </p:sp>
      <p:pic>
        <p:nvPicPr>
          <p:cNvPr id="1028" name="Picture 4" descr="C:\Users\user\Desktop\tree\img\CYB_GORG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0628" y="1285860"/>
            <a:ext cx="1616584" cy="1785950"/>
          </a:xfrm>
          <a:prstGeom prst="rect">
            <a:avLst/>
          </a:prstGeom>
          <a:noFill/>
        </p:spPr>
      </p:pic>
      <p:pic>
        <p:nvPicPr>
          <p:cNvPr id="16" name="Рисунок 15" descr="CYB_PONAB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15140" y="1285860"/>
            <a:ext cx="2053052" cy="17859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143504" y="3214686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CYB_GORGO</a:t>
            </a:r>
            <a:endParaRPr lang="ru-RU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000892" y="3214686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CYB_PONAB</a:t>
            </a:r>
            <a:endParaRPr lang="ru-RU" sz="1400" dirty="0"/>
          </a:p>
        </p:txBody>
      </p:sp>
      <p:pic>
        <p:nvPicPr>
          <p:cNvPr id="19" name="Рисунок 18" descr="CYB_PONPY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2910" y="3643314"/>
            <a:ext cx="1500198" cy="1634108"/>
          </a:xfrm>
          <a:prstGeom prst="rect">
            <a:avLst/>
          </a:prstGeom>
        </p:spPr>
      </p:pic>
      <p:pic>
        <p:nvPicPr>
          <p:cNvPr id="1032" name="Picture 8" descr="C:\Users\user\Desktop\tree\img\CYB_PANPA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428860" y="3643314"/>
            <a:ext cx="1500198" cy="1673204"/>
          </a:xfrm>
          <a:prstGeom prst="rect">
            <a:avLst/>
          </a:prstGeom>
          <a:noFill/>
        </p:spPr>
      </p:pic>
      <p:pic>
        <p:nvPicPr>
          <p:cNvPr id="1033" name="Picture 9" descr="C:\Users\user\Desktop\tree\img\CYB_PANTR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071934" y="3643314"/>
            <a:ext cx="1439714" cy="1643074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857224" y="5500702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CYB_PONPY</a:t>
            </a:r>
            <a:endParaRPr lang="ru-RU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643174" y="5500702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CYB_PANPA</a:t>
            </a:r>
            <a:endParaRPr lang="ru-RU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214810" y="5500702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CYB_PANTR</a:t>
            </a:r>
            <a:endParaRPr lang="ru-RU" sz="1400" dirty="0"/>
          </a:p>
        </p:txBody>
      </p:sp>
      <p:pic>
        <p:nvPicPr>
          <p:cNvPr id="1034" name="Picture 10" descr="C:\Users\user\Desktop\tree\img\CYB_HOOHO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786446" y="3643314"/>
            <a:ext cx="1331931" cy="1680461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5857884" y="5500702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CYB_HOOHO</a:t>
            </a:r>
            <a:endParaRPr lang="ru-RU" sz="1400" dirty="0"/>
          </a:p>
        </p:txBody>
      </p:sp>
      <p:pic>
        <p:nvPicPr>
          <p:cNvPr id="27" name="Рисунок 26" descr="CYB_NOMLE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58082" y="3571876"/>
            <a:ext cx="1381119" cy="171451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500958" y="5500702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CYB_NOMLE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2050" name="Picture 2" descr="C:\Users\user\Desktop\tree\img\CYB_NOMG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357298"/>
            <a:ext cx="1818266" cy="1785950"/>
          </a:xfrm>
          <a:prstGeom prst="rect">
            <a:avLst/>
          </a:prstGeom>
          <a:noFill/>
        </p:spPr>
      </p:pic>
      <p:pic>
        <p:nvPicPr>
          <p:cNvPr id="2051" name="Picture 3" descr="C:\Users\user\Desktop\tree\img\CYB_HYLL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1357298"/>
            <a:ext cx="1593754" cy="1785950"/>
          </a:xfrm>
          <a:prstGeom prst="rect">
            <a:avLst/>
          </a:prstGeom>
          <a:noFill/>
        </p:spPr>
      </p:pic>
      <p:pic>
        <p:nvPicPr>
          <p:cNvPr id="2052" name="Picture 4" descr="C:\Users\user\Desktop\tree\img\CYB_HYLM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1934" y="1357298"/>
            <a:ext cx="1510730" cy="179961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857224" y="3286124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CYB_NOMGA</a:t>
            </a:r>
            <a:endParaRPr lang="ru-RU" sz="1400" dirty="0"/>
          </a:p>
        </p:txBody>
      </p:sp>
      <p:pic>
        <p:nvPicPr>
          <p:cNvPr id="2053" name="Picture 5" descr="C:\Users\user\Desktop\tree\img\CYB_COLGU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8" y="1357298"/>
            <a:ext cx="1230249" cy="1785950"/>
          </a:xfrm>
          <a:prstGeom prst="rect">
            <a:avLst/>
          </a:prstGeom>
          <a:noFill/>
        </p:spPr>
      </p:pic>
      <p:pic>
        <p:nvPicPr>
          <p:cNvPr id="2054" name="Picture 6" descr="C:\Users\user\Desktop\tree\img\CYB_MACMU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72330" y="1357298"/>
            <a:ext cx="1571636" cy="178595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571736" y="3286124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CYB_HYLLA</a:t>
            </a:r>
            <a:endParaRPr lang="ru-RU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8" y="3286124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CYB_COLGU</a:t>
            </a:r>
            <a:endParaRPr lang="ru-R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071934" y="3286124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CYB_HYLME</a:t>
            </a:r>
            <a:endParaRPr lang="ru-RU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7215206" y="3286124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CYB_MACMU</a:t>
            </a:r>
            <a:endParaRPr lang="ru-RU" sz="1400" dirty="0"/>
          </a:p>
        </p:txBody>
      </p:sp>
      <p:pic>
        <p:nvPicPr>
          <p:cNvPr id="2055" name="Picture 7" descr="C:\Users\user\Desktop\tree\img\CYB_CHLAE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8596" y="3929066"/>
            <a:ext cx="1785950" cy="1785950"/>
          </a:xfrm>
          <a:prstGeom prst="rect">
            <a:avLst/>
          </a:prstGeom>
          <a:noFill/>
        </p:spPr>
      </p:pic>
      <p:pic>
        <p:nvPicPr>
          <p:cNvPr id="2056" name="Picture 8" descr="C:\Users\user\Desktop\tree\img\CYB_AOTAI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28860" y="3929066"/>
            <a:ext cx="1357322" cy="1809762"/>
          </a:xfrm>
          <a:prstGeom prst="rect">
            <a:avLst/>
          </a:prstGeom>
          <a:noFill/>
        </p:spPr>
      </p:pic>
      <p:pic>
        <p:nvPicPr>
          <p:cNvPr id="2057" name="Picture 9" descr="C:\Users\user\Desktop\tree\img\CYB_MICMU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000495" y="3929066"/>
            <a:ext cx="1631187" cy="1857387"/>
          </a:xfrm>
          <a:prstGeom prst="rect">
            <a:avLst/>
          </a:prstGeom>
          <a:noFill/>
        </p:spPr>
      </p:pic>
      <p:pic>
        <p:nvPicPr>
          <p:cNvPr id="2058" name="Picture 10" descr="C:\Users\user\Desktop\tree\img\CYB_MIRZA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786446" y="3857628"/>
            <a:ext cx="1285884" cy="1933849"/>
          </a:xfrm>
          <a:prstGeom prst="rect">
            <a:avLst/>
          </a:prstGeom>
          <a:noFill/>
        </p:spPr>
      </p:pic>
      <p:pic>
        <p:nvPicPr>
          <p:cNvPr id="2059" name="Picture 11" descr="C:\Users\user\Desktop\tree\img\CYB_LEPLC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215206" y="3857629"/>
            <a:ext cx="1502244" cy="1928826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571472" y="5857892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CYB_CHLAE</a:t>
            </a:r>
            <a:endParaRPr lang="ru-RU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358082" y="600076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CYB_LEPLC</a:t>
            </a:r>
            <a:endParaRPr lang="ru-RU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428860" y="5929330"/>
            <a:ext cx="12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CYB_AOTAI</a:t>
            </a:r>
          </a:p>
          <a:p>
            <a:endParaRPr lang="ru-RU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071934" y="5929330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CYB_MICMU</a:t>
            </a:r>
            <a:endParaRPr lang="ru-RU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715008" y="600076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CYB_MIRZA</a:t>
            </a:r>
            <a:endParaRPr lang="ru-RU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20 организмов из отряда приматы</a:t>
            </a:r>
          </a:p>
          <a:p>
            <a:r>
              <a:rPr lang="ru-RU" dirty="0" err="1" smtClean="0"/>
              <a:t>Цитоксин</a:t>
            </a:r>
            <a:r>
              <a:rPr lang="ru-RU" dirty="0" smtClean="0"/>
              <a:t> б </a:t>
            </a:r>
            <a:r>
              <a:rPr lang="en-US" dirty="0" smtClean="0"/>
              <a:t>(CYB)</a:t>
            </a:r>
          </a:p>
          <a:p>
            <a:r>
              <a:rPr lang="en-US" dirty="0" smtClean="0"/>
              <a:t>MUSCLE</a:t>
            </a:r>
          </a:p>
          <a:p>
            <a:r>
              <a:rPr lang="en-US" dirty="0" smtClean="0"/>
              <a:t>4 </a:t>
            </a:r>
            <a:r>
              <a:rPr lang="ru-RU" dirty="0" smtClean="0"/>
              <a:t>алгоритма реконструкции филогении</a:t>
            </a:r>
          </a:p>
          <a:p>
            <a:pPr lvl="1"/>
            <a:r>
              <a:rPr lang="en-US" dirty="0" err="1" smtClean="0"/>
              <a:t>FastMe</a:t>
            </a:r>
            <a:endParaRPr lang="en-US" dirty="0" smtClean="0"/>
          </a:p>
          <a:p>
            <a:pPr lvl="1"/>
            <a:r>
              <a:rPr lang="en-US" dirty="0" err="1" smtClean="0"/>
              <a:t>MrBayes</a:t>
            </a:r>
            <a:endParaRPr lang="en-US" dirty="0" smtClean="0"/>
          </a:p>
          <a:p>
            <a:pPr lvl="1"/>
            <a:r>
              <a:rPr lang="en-US" dirty="0" smtClean="0"/>
              <a:t>MEGA (UPGMA)</a:t>
            </a:r>
          </a:p>
          <a:p>
            <a:pPr lvl="1"/>
            <a:r>
              <a:rPr lang="en-US" dirty="0" err="1" smtClean="0"/>
              <a:t>PhyML</a:t>
            </a:r>
            <a:endParaRPr lang="en-US" dirty="0" smtClean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FastMe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3328982" cy="4525963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метод сбалансированной минимальной </a:t>
            </a:r>
            <a:r>
              <a:rPr lang="ru-RU" sz="1800" dirty="0" smtClean="0"/>
              <a:t>эволюции</a:t>
            </a:r>
            <a:endParaRPr lang="en-US" sz="1800" dirty="0" smtClean="0"/>
          </a:p>
          <a:p>
            <a:r>
              <a:rPr lang="en-US" sz="1800" dirty="0" smtClean="0"/>
              <a:t>JTT</a:t>
            </a:r>
          </a:p>
          <a:p>
            <a:r>
              <a:rPr lang="en-US" sz="1800" dirty="0" smtClean="0"/>
              <a:t>bootstrap</a:t>
            </a: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6" name="Рисунок 5" descr="fastm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0" y="1571612"/>
            <a:ext cx="4597400" cy="431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MrBayes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3328982" cy="4525963"/>
          </a:xfrm>
        </p:spPr>
        <p:txBody>
          <a:bodyPr>
            <a:normAutofit/>
          </a:bodyPr>
          <a:lstStyle/>
          <a:p>
            <a:r>
              <a:rPr lang="it-IT" sz="1800" dirty="0" smtClean="0"/>
              <a:t>Markov chain Monte Carlo (MCMC)</a:t>
            </a:r>
            <a:endParaRPr lang="en-US" sz="1800" dirty="0" smtClean="0"/>
          </a:p>
          <a:p>
            <a:r>
              <a:rPr lang="en-US" sz="1800" dirty="0" err="1" smtClean="0"/>
              <a:t>Dayhoff</a:t>
            </a:r>
            <a:r>
              <a:rPr lang="en-US" sz="1800" dirty="0" smtClean="0"/>
              <a:t> </a:t>
            </a:r>
          </a:p>
          <a:p>
            <a:r>
              <a:rPr lang="en-US" sz="1800" dirty="0" smtClean="0"/>
              <a:t>bootstrap</a:t>
            </a:r>
            <a:endParaRPr lang="ru-RU" sz="1800" dirty="0"/>
          </a:p>
        </p:txBody>
      </p:sp>
      <p:pic>
        <p:nvPicPr>
          <p:cNvPr id="7" name="Рисунок 6" descr="mrbayes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2" y="1714488"/>
            <a:ext cx="46228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MEGA UPGMA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3328982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UPGMA</a:t>
            </a:r>
          </a:p>
          <a:p>
            <a:r>
              <a:rPr lang="en-US" sz="1800" dirty="0" smtClean="0"/>
              <a:t>JTT </a:t>
            </a:r>
            <a:endParaRPr lang="en-US" sz="1800" dirty="0" smtClean="0"/>
          </a:p>
          <a:p>
            <a:r>
              <a:rPr lang="en-US" sz="1800" dirty="0" smtClean="0"/>
              <a:t>bootstrap</a:t>
            </a:r>
            <a:endParaRPr lang="ru-RU" sz="1800" dirty="0"/>
          </a:p>
        </p:txBody>
      </p:sp>
      <p:pic>
        <p:nvPicPr>
          <p:cNvPr id="7" name="Рисунок 6" descr="mega_upgma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2" y="1785926"/>
            <a:ext cx="4214842" cy="41746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PhyML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3328982" cy="4525963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метод максимального правдоподобия </a:t>
            </a:r>
            <a:endParaRPr lang="en-US" sz="1800" dirty="0" smtClean="0"/>
          </a:p>
          <a:p>
            <a:r>
              <a:rPr lang="en-US" sz="1800" dirty="0" smtClean="0"/>
              <a:t>JTT</a:t>
            </a:r>
          </a:p>
          <a:p>
            <a:r>
              <a:rPr lang="en-US" sz="1800" dirty="0" smtClean="0"/>
              <a:t>bootstrap</a:t>
            </a:r>
            <a:endParaRPr lang="ru-RU" sz="1800" dirty="0"/>
          </a:p>
        </p:txBody>
      </p:sp>
      <p:pic>
        <p:nvPicPr>
          <p:cNvPr id="6" name="Рисунок 5" descr="phyml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2" y="1571612"/>
            <a:ext cx="4597400" cy="431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5" name="Рисунок 4" descr="R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500174"/>
            <a:ext cx="3929090" cy="4357694"/>
          </a:xfrm>
          <a:prstGeom prst="rect">
            <a:avLst/>
          </a:prstGeom>
        </p:spPr>
      </p:pic>
      <p:pic>
        <p:nvPicPr>
          <p:cNvPr id="6" name="Рисунок 5" descr="Rplot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562" y="1500174"/>
            <a:ext cx="4421808" cy="4579684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 rot="5400000">
            <a:off x="1821637" y="3893347"/>
            <a:ext cx="50720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118</Words>
  <PresentationFormat>Экран (4:3)</PresentationFormat>
  <Paragraphs>69</Paragraphs>
  <Slides>11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 Реконструкция филогении приматов</vt:lpstr>
      <vt:lpstr>Организмы</vt:lpstr>
      <vt:lpstr>Организмы</vt:lpstr>
      <vt:lpstr>Данные</vt:lpstr>
      <vt:lpstr>FastMe</vt:lpstr>
      <vt:lpstr>MrBayes</vt:lpstr>
      <vt:lpstr>MEGA UPGMA</vt:lpstr>
      <vt:lpstr>PhyML</vt:lpstr>
      <vt:lpstr>Сравнение</vt:lpstr>
      <vt:lpstr>Сравнение</vt:lpstr>
      <vt:lpstr>Выводы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Реконструкция филогении приматов</dc:title>
  <dc:creator>alltro</dc:creator>
  <cp:lastModifiedBy>user</cp:lastModifiedBy>
  <cp:revision>11</cp:revision>
  <dcterms:created xsi:type="dcterms:W3CDTF">2019-12-11T10:48:15Z</dcterms:created>
  <dcterms:modified xsi:type="dcterms:W3CDTF">2019-12-11T15:15:44Z</dcterms:modified>
</cp:coreProperties>
</file>