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398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284833" y="1045488"/>
            <a:ext cx="7547134" cy="2754630"/>
          </a:xfrm>
          <a:prstGeom prst="rect">
            <a:avLst/>
          </a:prstGeom>
          <a:noFill/>
          <a:ln/>
        </p:spPr>
        <p:txBody>
          <a:bodyPr wrap="square" rtlCol="0" anchor="t"/>
          <a:lstStyle/>
          <a:p>
            <a:pPr marL="0" indent="0">
              <a:lnSpc>
                <a:spcPts val="7230"/>
              </a:lnSpc>
              <a:buNone/>
            </a:pPr>
            <a:r>
              <a:rPr lang="en-US" sz="5784" b="1" kern="0" spc="-174" dirty="0">
                <a:solidFill>
                  <a:srgbClr val="000000"/>
                </a:solidFill>
                <a:latin typeface="Inter" pitchFamily="34" charset="0"/>
                <a:ea typeface="Inter" pitchFamily="34" charset="-122"/>
                <a:cs typeface="Inter" pitchFamily="34" charset="-120"/>
              </a:rPr>
              <a:t>Introduction to Movie Recommendation Systems</a:t>
            </a:r>
            <a:endParaRPr lang="en-US" sz="5784" dirty="0"/>
          </a:p>
        </p:txBody>
      </p:sp>
      <p:sp>
        <p:nvSpPr>
          <p:cNvPr id="6" name="Text 3"/>
          <p:cNvSpPr/>
          <p:nvPr/>
        </p:nvSpPr>
        <p:spPr>
          <a:xfrm>
            <a:off x="6284833" y="4119443"/>
            <a:ext cx="7547134" cy="3064669"/>
          </a:xfrm>
          <a:prstGeom prst="rect">
            <a:avLst/>
          </a:prstGeom>
          <a:noFill/>
          <a:ln/>
        </p:spPr>
        <p:txBody>
          <a:bodyPr wrap="square" rtlCol="0" anchor="t"/>
          <a:lstStyle/>
          <a:p>
            <a:pPr marL="0" indent="0">
              <a:lnSpc>
                <a:spcPts val="2683"/>
              </a:lnSpc>
              <a:buNone/>
            </a:pPr>
            <a:r>
              <a:rPr lang="en-US" sz="1677" kern="0" spc="-34" dirty="0">
                <a:solidFill>
                  <a:srgbClr val="272525"/>
                </a:solidFill>
                <a:latin typeface="Inter" pitchFamily="34" charset="0"/>
                <a:ea typeface="Inter" pitchFamily="34" charset="-122"/>
                <a:cs typeface="Inter" pitchFamily="34" charset="-120"/>
              </a:rPr>
              <a:t>Movie recommendation systems are intelligent algorithms designed to suggest films that users are likely to enjoy based on their past preferences, behavior, and interactions with the system. These systems play a crucial role in the modern entertainment industry, helping content providers and streaming platforms curate personalized experiences for their audiences. By leveraging advanced data analytics, natural language processing, and machine learning techniques, recommendation engines can identify patterns, extract insights, and make informed predictions to enhance the user experience and drive engagement.</a:t>
            </a:r>
            <a:endParaRPr lang="en-US" sz="167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30433"/>
          </a:xfrm>
          <a:prstGeom prst="rect">
            <a:avLst/>
          </a:prstGeom>
          <a:solidFill>
            <a:srgbClr val="FFFFFF"/>
          </a:solidFill>
          <a:ln/>
        </p:spPr>
        <p:txBody>
          <a:bodyPr/>
          <a:lstStyle/>
          <a:p>
            <a:endParaRPr lang="en-IN"/>
          </a:p>
        </p:txBody>
      </p:sp>
      <p:sp>
        <p:nvSpPr>
          <p:cNvPr id="4" name="Text 2"/>
          <p:cNvSpPr/>
          <p:nvPr/>
        </p:nvSpPr>
        <p:spPr>
          <a:xfrm>
            <a:off x="2138601" y="599361"/>
            <a:ext cx="10353080" cy="1362313"/>
          </a:xfrm>
          <a:prstGeom prst="rect">
            <a:avLst/>
          </a:prstGeom>
          <a:noFill/>
          <a:ln/>
        </p:spPr>
        <p:txBody>
          <a:bodyPr wrap="square" rtlCol="0" anchor="t"/>
          <a:lstStyle/>
          <a:p>
            <a:pPr marL="0" indent="0">
              <a:lnSpc>
                <a:spcPts val="5363"/>
              </a:lnSpc>
              <a:buNone/>
            </a:pPr>
            <a:r>
              <a:rPr lang="en-US" sz="4291" b="1" kern="0" spc="-129" dirty="0">
                <a:solidFill>
                  <a:srgbClr val="000000"/>
                </a:solidFill>
                <a:latin typeface="Inter" pitchFamily="34" charset="0"/>
                <a:ea typeface="Inter" pitchFamily="34" charset="-122"/>
                <a:cs typeface="Inter" pitchFamily="34" charset="-120"/>
              </a:rPr>
              <a:t>Importance of Sentiment Analysis in Recommendations</a:t>
            </a:r>
            <a:endParaRPr lang="en-US" sz="4291" dirty="0"/>
          </a:p>
        </p:txBody>
      </p:sp>
      <p:sp>
        <p:nvSpPr>
          <p:cNvPr id="5" name="Shape 3"/>
          <p:cNvSpPr/>
          <p:nvPr/>
        </p:nvSpPr>
        <p:spPr>
          <a:xfrm>
            <a:off x="2138601" y="2567821"/>
            <a:ext cx="490299" cy="490299"/>
          </a:xfrm>
          <a:prstGeom prst="roundRect">
            <a:avLst>
              <a:gd name="adj" fmla="val 20005"/>
            </a:avLst>
          </a:prstGeom>
          <a:solidFill>
            <a:srgbClr val="DADBF1"/>
          </a:solidFill>
          <a:ln w="7620">
            <a:solidFill>
              <a:srgbClr val="C0C1D7"/>
            </a:solidFill>
            <a:prstDash val="solid"/>
          </a:ln>
        </p:spPr>
        <p:txBody>
          <a:bodyPr/>
          <a:lstStyle/>
          <a:p>
            <a:endParaRPr lang="en-IN"/>
          </a:p>
        </p:txBody>
      </p:sp>
      <p:sp>
        <p:nvSpPr>
          <p:cNvPr id="6" name="Text 4"/>
          <p:cNvSpPr/>
          <p:nvPr/>
        </p:nvSpPr>
        <p:spPr>
          <a:xfrm>
            <a:off x="2308622" y="2608659"/>
            <a:ext cx="150138" cy="408623"/>
          </a:xfrm>
          <a:prstGeom prst="rect">
            <a:avLst/>
          </a:prstGeom>
          <a:noFill/>
          <a:ln/>
        </p:spPr>
        <p:txBody>
          <a:bodyPr wrap="none" rtlCol="0" anchor="t"/>
          <a:lstStyle/>
          <a:p>
            <a:pPr marL="0" indent="0" algn="ctr">
              <a:lnSpc>
                <a:spcPts val="3218"/>
              </a:lnSpc>
              <a:buNone/>
            </a:pPr>
            <a:r>
              <a:rPr lang="en-US" sz="2574" b="1" kern="0" spc="-77" dirty="0">
                <a:solidFill>
                  <a:srgbClr val="272525"/>
                </a:solidFill>
                <a:latin typeface="Inter" pitchFamily="34" charset="0"/>
                <a:ea typeface="Inter" pitchFamily="34" charset="-122"/>
                <a:cs typeface="Inter" pitchFamily="34" charset="-120"/>
              </a:rPr>
              <a:t>1</a:t>
            </a:r>
            <a:endParaRPr lang="en-US" sz="2574" dirty="0"/>
          </a:p>
        </p:txBody>
      </p:sp>
      <p:sp>
        <p:nvSpPr>
          <p:cNvPr id="7" name="Text 5"/>
          <p:cNvSpPr/>
          <p:nvPr/>
        </p:nvSpPr>
        <p:spPr>
          <a:xfrm>
            <a:off x="2846784" y="2642711"/>
            <a:ext cx="2597587" cy="681038"/>
          </a:xfrm>
          <a:prstGeom prst="rect">
            <a:avLst/>
          </a:prstGeom>
          <a:noFill/>
          <a:ln/>
        </p:spPr>
        <p:txBody>
          <a:bodyPr wrap="square" rtlCol="0" anchor="t"/>
          <a:lstStyle/>
          <a:p>
            <a:pPr marL="0" indent="0">
              <a:lnSpc>
                <a:spcPts val="2682"/>
              </a:lnSpc>
              <a:buNone/>
            </a:pPr>
            <a:r>
              <a:rPr lang="en-US" sz="2145" b="1" kern="0" spc="-64" dirty="0">
                <a:solidFill>
                  <a:srgbClr val="272525"/>
                </a:solidFill>
                <a:latin typeface="Inter" pitchFamily="34" charset="0"/>
                <a:ea typeface="Inter" pitchFamily="34" charset="-122"/>
                <a:cs typeface="Inter" pitchFamily="34" charset="-120"/>
              </a:rPr>
              <a:t>Enhancing User Experience</a:t>
            </a:r>
            <a:endParaRPr lang="en-US" sz="2145" dirty="0"/>
          </a:p>
        </p:txBody>
      </p:sp>
      <p:sp>
        <p:nvSpPr>
          <p:cNvPr id="8" name="Text 6"/>
          <p:cNvSpPr/>
          <p:nvPr/>
        </p:nvSpPr>
        <p:spPr>
          <a:xfrm>
            <a:off x="2846784" y="3454479"/>
            <a:ext cx="2597587" cy="3836075"/>
          </a:xfrm>
          <a:prstGeom prst="rect">
            <a:avLst/>
          </a:prstGeom>
          <a:noFill/>
          <a:ln/>
        </p:spPr>
        <p:txBody>
          <a:bodyPr wrap="square" rtlCol="0" anchor="t"/>
          <a:lstStyle/>
          <a:p>
            <a:pPr marL="0" indent="0">
              <a:lnSpc>
                <a:spcPts val="2746"/>
              </a:lnSpc>
              <a:buNone/>
            </a:pPr>
            <a:r>
              <a:rPr lang="en-US" sz="1716" kern="0" spc="-34" dirty="0">
                <a:solidFill>
                  <a:srgbClr val="272525"/>
                </a:solidFill>
                <a:latin typeface="Inter" pitchFamily="34" charset="0"/>
                <a:ea typeface="Inter" pitchFamily="34" charset="-122"/>
                <a:cs typeface="Inter" pitchFamily="34" charset="-120"/>
              </a:rPr>
              <a:t>Sentiment analysis allows recommendation systems to better understand user preferences and emotions, enabling them to suggest movies that align with the user's mood, taste, and personal interests, leading to a more satisfying and engaging experience.</a:t>
            </a:r>
            <a:endParaRPr lang="en-US" sz="1716" dirty="0"/>
          </a:p>
        </p:txBody>
      </p:sp>
      <p:sp>
        <p:nvSpPr>
          <p:cNvPr id="9" name="Shape 7"/>
          <p:cNvSpPr/>
          <p:nvPr/>
        </p:nvSpPr>
        <p:spPr>
          <a:xfrm>
            <a:off x="5662255" y="2567821"/>
            <a:ext cx="490299" cy="490299"/>
          </a:xfrm>
          <a:prstGeom prst="roundRect">
            <a:avLst>
              <a:gd name="adj" fmla="val 20005"/>
            </a:avLst>
          </a:prstGeom>
          <a:solidFill>
            <a:srgbClr val="DADBF1"/>
          </a:solidFill>
          <a:ln w="7620">
            <a:solidFill>
              <a:srgbClr val="C0C1D7"/>
            </a:solidFill>
            <a:prstDash val="solid"/>
          </a:ln>
        </p:spPr>
        <p:txBody>
          <a:bodyPr/>
          <a:lstStyle/>
          <a:p>
            <a:endParaRPr lang="en-IN"/>
          </a:p>
        </p:txBody>
      </p:sp>
      <p:sp>
        <p:nvSpPr>
          <p:cNvPr id="10" name="Text 8"/>
          <p:cNvSpPr/>
          <p:nvPr/>
        </p:nvSpPr>
        <p:spPr>
          <a:xfrm>
            <a:off x="5809298" y="2608659"/>
            <a:ext cx="196096" cy="408623"/>
          </a:xfrm>
          <a:prstGeom prst="rect">
            <a:avLst/>
          </a:prstGeom>
          <a:noFill/>
          <a:ln/>
        </p:spPr>
        <p:txBody>
          <a:bodyPr wrap="none" rtlCol="0" anchor="t"/>
          <a:lstStyle/>
          <a:p>
            <a:pPr marL="0" indent="0" algn="ctr">
              <a:lnSpc>
                <a:spcPts val="3218"/>
              </a:lnSpc>
              <a:buNone/>
            </a:pPr>
            <a:r>
              <a:rPr lang="en-US" sz="2574" b="1" kern="0" spc="-77" dirty="0">
                <a:solidFill>
                  <a:srgbClr val="272525"/>
                </a:solidFill>
                <a:latin typeface="Inter" pitchFamily="34" charset="0"/>
                <a:ea typeface="Inter" pitchFamily="34" charset="-122"/>
                <a:cs typeface="Inter" pitchFamily="34" charset="-120"/>
              </a:rPr>
              <a:t>2</a:t>
            </a:r>
            <a:endParaRPr lang="en-US" sz="2574" dirty="0"/>
          </a:p>
        </p:txBody>
      </p:sp>
      <p:sp>
        <p:nvSpPr>
          <p:cNvPr id="11" name="Text 9"/>
          <p:cNvSpPr/>
          <p:nvPr/>
        </p:nvSpPr>
        <p:spPr>
          <a:xfrm>
            <a:off x="6370439" y="2642711"/>
            <a:ext cx="2597587" cy="1021556"/>
          </a:xfrm>
          <a:prstGeom prst="rect">
            <a:avLst/>
          </a:prstGeom>
          <a:noFill/>
          <a:ln/>
        </p:spPr>
        <p:txBody>
          <a:bodyPr wrap="square" rtlCol="0" anchor="t"/>
          <a:lstStyle/>
          <a:p>
            <a:pPr marL="0" indent="0">
              <a:lnSpc>
                <a:spcPts val="2682"/>
              </a:lnSpc>
              <a:buNone/>
            </a:pPr>
            <a:r>
              <a:rPr lang="en-US" sz="2145" b="1" kern="0" spc="-64" dirty="0">
                <a:solidFill>
                  <a:srgbClr val="272525"/>
                </a:solidFill>
                <a:latin typeface="Inter" pitchFamily="34" charset="0"/>
                <a:ea typeface="Inter" pitchFamily="34" charset="-122"/>
                <a:cs typeface="Inter" pitchFamily="34" charset="-120"/>
              </a:rPr>
              <a:t>Improving Recommendation Accuracy</a:t>
            </a:r>
            <a:endParaRPr lang="en-US" sz="2145" dirty="0"/>
          </a:p>
        </p:txBody>
      </p:sp>
      <p:sp>
        <p:nvSpPr>
          <p:cNvPr id="12" name="Text 10"/>
          <p:cNvSpPr/>
          <p:nvPr/>
        </p:nvSpPr>
        <p:spPr>
          <a:xfrm>
            <a:off x="6370439" y="3794998"/>
            <a:ext cx="2597587" cy="3836075"/>
          </a:xfrm>
          <a:prstGeom prst="rect">
            <a:avLst/>
          </a:prstGeom>
          <a:noFill/>
          <a:ln/>
        </p:spPr>
        <p:txBody>
          <a:bodyPr wrap="square" rtlCol="0" anchor="t"/>
          <a:lstStyle/>
          <a:p>
            <a:pPr marL="0" indent="0">
              <a:lnSpc>
                <a:spcPts val="2746"/>
              </a:lnSpc>
              <a:buNone/>
            </a:pPr>
            <a:r>
              <a:rPr lang="en-US" sz="1716" kern="0" spc="-34" dirty="0">
                <a:solidFill>
                  <a:srgbClr val="272525"/>
                </a:solidFill>
                <a:latin typeface="Inter" pitchFamily="34" charset="0"/>
                <a:ea typeface="Inter" pitchFamily="34" charset="-122"/>
                <a:cs typeface="Inter" pitchFamily="34" charset="-120"/>
              </a:rPr>
              <a:t>By analyzing the sentiment expressed in user reviews, ratings, and social media interactions, recommendation systems can better interpret the underlying reasons behind user preferences, leading to more accurate and personalized movie suggestions.</a:t>
            </a:r>
            <a:endParaRPr lang="en-US" sz="1716" dirty="0"/>
          </a:p>
        </p:txBody>
      </p:sp>
      <p:sp>
        <p:nvSpPr>
          <p:cNvPr id="13" name="Shape 11"/>
          <p:cNvSpPr/>
          <p:nvPr/>
        </p:nvSpPr>
        <p:spPr>
          <a:xfrm>
            <a:off x="9185910" y="2567821"/>
            <a:ext cx="490299" cy="490299"/>
          </a:xfrm>
          <a:prstGeom prst="roundRect">
            <a:avLst>
              <a:gd name="adj" fmla="val 20005"/>
            </a:avLst>
          </a:prstGeom>
          <a:solidFill>
            <a:srgbClr val="DADBF1"/>
          </a:solidFill>
          <a:ln w="7620">
            <a:solidFill>
              <a:srgbClr val="C0C1D7"/>
            </a:solidFill>
            <a:prstDash val="solid"/>
          </a:ln>
        </p:spPr>
        <p:txBody>
          <a:bodyPr/>
          <a:lstStyle/>
          <a:p>
            <a:endParaRPr lang="en-IN"/>
          </a:p>
        </p:txBody>
      </p:sp>
      <p:sp>
        <p:nvSpPr>
          <p:cNvPr id="14" name="Text 12"/>
          <p:cNvSpPr/>
          <p:nvPr/>
        </p:nvSpPr>
        <p:spPr>
          <a:xfrm>
            <a:off x="9328190" y="2608659"/>
            <a:ext cx="205740" cy="408623"/>
          </a:xfrm>
          <a:prstGeom prst="rect">
            <a:avLst/>
          </a:prstGeom>
          <a:noFill/>
          <a:ln/>
        </p:spPr>
        <p:txBody>
          <a:bodyPr wrap="none" rtlCol="0" anchor="t"/>
          <a:lstStyle/>
          <a:p>
            <a:pPr marL="0" indent="0" algn="ctr">
              <a:lnSpc>
                <a:spcPts val="3218"/>
              </a:lnSpc>
              <a:buNone/>
            </a:pPr>
            <a:r>
              <a:rPr lang="en-US" sz="2574" b="1" kern="0" spc="-77" dirty="0">
                <a:solidFill>
                  <a:srgbClr val="272525"/>
                </a:solidFill>
                <a:latin typeface="Inter" pitchFamily="34" charset="0"/>
                <a:ea typeface="Inter" pitchFamily="34" charset="-122"/>
                <a:cs typeface="Inter" pitchFamily="34" charset="-120"/>
              </a:rPr>
              <a:t>3</a:t>
            </a:r>
            <a:endParaRPr lang="en-US" sz="2574" dirty="0"/>
          </a:p>
        </p:txBody>
      </p:sp>
      <p:sp>
        <p:nvSpPr>
          <p:cNvPr id="15" name="Text 13"/>
          <p:cNvSpPr/>
          <p:nvPr/>
        </p:nvSpPr>
        <p:spPr>
          <a:xfrm>
            <a:off x="9894094" y="2642711"/>
            <a:ext cx="2597587" cy="681038"/>
          </a:xfrm>
          <a:prstGeom prst="rect">
            <a:avLst/>
          </a:prstGeom>
          <a:noFill/>
          <a:ln/>
        </p:spPr>
        <p:txBody>
          <a:bodyPr wrap="square" rtlCol="0" anchor="t"/>
          <a:lstStyle/>
          <a:p>
            <a:pPr marL="0" indent="0">
              <a:lnSpc>
                <a:spcPts val="2682"/>
              </a:lnSpc>
              <a:buNone/>
            </a:pPr>
            <a:r>
              <a:rPr lang="en-US" sz="2145" b="1" kern="0" spc="-64" dirty="0">
                <a:solidFill>
                  <a:srgbClr val="272525"/>
                </a:solidFill>
                <a:latin typeface="Inter" pitchFamily="34" charset="0"/>
                <a:ea typeface="Inter" pitchFamily="34" charset="-122"/>
                <a:cs typeface="Inter" pitchFamily="34" charset="-120"/>
              </a:rPr>
              <a:t>Identifying Emerging Trends</a:t>
            </a:r>
            <a:endParaRPr lang="en-US" sz="2145" dirty="0"/>
          </a:p>
        </p:txBody>
      </p:sp>
      <p:sp>
        <p:nvSpPr>
          <p:cNvPr id="16" name="Text 14"/>
          <p:cNvSpPr/>
          <p:nvPr/>
        </p:nvSpPr>
        <p:spPr>
          <a:xfrm>
            <a:off x="9894094" y="3454479"/>
            <a:ext cx="2597587" cy="3836075"/>
          </a:xfrm>
          <a:prstGeom prst="rect">
            <a:avLst/>
          </a:prstGeom>
          <a:noFill/>
          <a:ln/>
        </p:spPr>
        <p:txBody>
          <a:bodyPr wrap="square" rtlCol="0" anchor="t"/>
          <a:lstStyle/>
          <a:p>
            <a:pPr marL="0" indent="0">
              <a:lnSpc>
                <a:spcPts val="2746"/>
              </a:lnSpc>
              <a:buNone/>
            </a:pPr>
            <a:r>
              <a:rPr lang="en-US" sz="1716" kern="0" spc="-34" dirty="0">
                <a:solidFill>
                  <a:srgbClr val="272525"/>
                </a:solidFill>
                <a:latin typeface="Inter" pitchFamily="34" charset="0"/>
                <a:ea typeface="Inter" pitchFamily="34" charset="-122"/>
                <a:cs typeface="Inter" pitchFamily="34" charset="-120"/>
              </a:rPr>
              <a:t>Sentiment analysis can help identify changing user attitudes and preferences, allowing recommendation systems to adapt and stay relevant, ensuring they continue to provide valuable suggestions as user tastes evolve over time.</a:t>
            </a:r>
            <a:endParaRPr lang="en-US" sz="171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2037993" y="1328261"/>
            <a:ext cx="883312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Collection and Preprocessing</a:t>
            </a:r>
            <a:endParaRPr lang="en-US" sz="4374" dirty="0"/>
          </a:p>
        </p:txBody>
      </p:sp>
      <p:sp>
        <p:nvSpPr>
          <p:cNvPr id="5" name="Text 3"/>
          <p:cNvSpPr/>
          <p:nvPr/>
        </p:nvSpPr>
        <p:spPr>
          <a:xfrm>
            <a:off x="2037993" y="2578060"/>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Data Sources</a:t>
            </a:r>
            <a:endParaRPr lang="en-US" sz="2187" dirty="0"/>
          </a:p>
        </p:txBody>
      </p:sp>
      <p:sp>
        <p:nvSpPr>
          <p:cNvPr id="6" name="Text 4"/>
          <p:cNvSpPr/>
          <p:nvPr/>
        </p:nvSpPr>
        <p:spPr>
          <a:xfrm>
            <a:off x="2037993" y="3147417"/>
            <a:ext cx="3156347"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Recommendation systems rely on a variety of data sources, including user ratings, reviews, watch history, demographic information, and even external data like social media interactions and box office performance.</a:t>
            </a:r>
            <a:endParaRPr lang="en-US" sz="1750" dirty="0"/>
          </a:p>
        </p:txBody>
      </p:sp>
      <p:sp>
        <p:nvSpPr>
          <p:cNvPr id="7" name="Text 5"/>
          <p:cNvSpPr/>
          <p:nvPr/>
        </p:nvSpPr>
        <p:spPr>
          <a:xfrm>
            <a:off x="5743932" y="2578060"/>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Data Preprocessing</a:t>
            </a:r>
            <a:endParaRPr lang="en-US" sz="2187" dirty="0"/>
          </a:p>
        </p:txBody>
      </p:sp>
      <p:sp>
        <p:nvSpPr>
          <p:cNvPr id="8" name="Text 6"/>
          <p:cNvSpPr/>
          <p:nvPr/>
        </p:nvSpPr>
        <p:spPr>
          <a:xfrm>
            <a:off x="5743932" y="3147417"/>
            <a:ext cx="3156347"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Before the data can be analyzed, it must undergo thorough preprocessing to handle missing values, remove noise, and transform the data into a format that can be effectively processed by the recommendation algorithms.</a:t>
            </a:r>
            <a:endParaRPr lang="en-US" sz="1750" dirty="0"/>
          </a:p>
        </p:txBody>
      </p:sp>
      <p:sp>
        <p:nvSpPr>
          <p:cNvPr id="9" name="Text 7"/>
          <p:cNvSpPr/>
          <p:nvPr/>
        </p:nvSpPr>
        <p:spPr>
          <a:xfrm>
            <a:off x="9449872" y="2578060"/>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Feature Engineering</a:t>
            </a:r>
            <a:endParaRPr lang="en-US" sz="2187" dirty="0"/>
          </a:p>
        </p:txBody>
      </p:sp>
      <p:sp>
        <p:nvSpPr>
          <p:cNvPr id="10" name="Text 8"/>
          <p:cNvSpPr/>
          <p:nvPr/>
        </p:nvSpPr>
        <p:spPr>
          <a:xfrm>
            <a:off x="9449872" y="3147417"/>
            <a:ext cx="3156347"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Feature engineering is a crucial step in the data preprocessing pipeline, where relevant attributes are extracted from the raw data to enhance the performance of the recommendation models, such as sentiment scores, genre preferences, and user-item interactions.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3"/>
          <p:cNvSpPr/>
          <p:nvPr/>
        </p:nvSpPr>
        <p:spPr>
          <a:xfrm>
            <a:off x="3264456" y="469344"/>
            <a:ext cx="6204942" cy="532924"/>
          </a:xfrm>
          <a:prstGeom prst="rect">
            <a:avLst/>
          </a:prstGeom>
          <a:noFill/>
          <a:ln/>
        </p:spPr>
        <p:txBody>
          <a:bodyPr wrap="none" rtlCol="0" anchor="t"/>
          <a:lstStyle/>
          <a:p>
            <a:pPr marL="0" indent="0">
              <a:lnSpc>
                <a:spcPts val="4197"/>
              </a:lnSpc>
              <a:buNone/>
            </a:pPr>
            <a:r>
              <a:rPr lang="en-US" sz="3357" b="1" kern="0" spc="-101" dirty="0">
                <a:solidFill>
                  <a:srgbClr val="000000"/>
                </a:solidFill>
                <a:latin typeface="Inter" pitchFamily="34" charset="0"/>
                <a:ea typeface="Inter" pitchFamily="34" charset="-122"/>
                <a:cs typeface="Inter" pitchFamily="34" charset="-120"/>
              </a:rPr>
              <a:t>Sentiment Analysis Techniques</a:t>
            </a:r>
            <a:endParaRPr lang="en-US" sz="3357" dirty="0"/>
          </a:p>
        </p:txBody>
      </p:sp>
      <p:sp>
        <p:nvSpPr>
          <p:cNvPr id="7" name="Shape 4"/>
          <p:cNvSpPr/>
          <p:nvPr/>
        </p:nvSpPr>
        <p:spPr>
          <a:xfrm>
            <a:off x="7298174" y="1258014"/>
            <a:ext cx="34052" cy="6502122"/>
          </a:xfrm>
          <a:prstGeom prst="roundRect">
            <a:avLst>
              <a:gd name="adj" fmla="val 225394"/>
            </a:avLst>
          </a:prstGeom>
          <a:solidFill>
            <a:srgbClr val="C0C1D7"/>
          </a:solidFill>
          <a:ln/>
        </p:spPr>
        <p:txBody>
          <a:bodyPr/>
          <a:lstStyle/>
          <a:p>
            <a:endParaRPr lang="en-IN"/>
          </a:p>
        </p:txBody>
      </p:sp>
      <p:sp>
        <p:nvSpPr>
          <p:cNvPr id="8" name="Shape 5"/>
          <p:cNvSpPr/>
          <p:nvPr/>
        </p:nvSpPr>
        <p:spPr>
          <a:xfrm>
            <a:off x="6526470" y="1566029"/>
            <a:ext cx="596860" cy="34052"/>
          </a:xfrm>
          <a:prstGeom prst="roundRect">
            <a:avLst>
              <a:gd name="adj" fmla="val 225394"/>
            </a:avLst>
          </a:prstGeom>
          <a:solidFill>
            <a:srgbClr val="C0C1D7"/>
          </a:solidFill>
          <a:ln/>
        </p:spPr>
        <p:txBody>
          <a:bodyPr/>
          <a:lstStyle/>
          <a:p>
            <a:endParaRPr lang="en-IN"/>
          </a:p>
        </p:txBody>
      </p:sp>
      <p:sp>
        <p:nvSpPr>
          <p:cNvPr id="9" name="Shape 6"/>
          <p:cNvSpPr/>
          <p:nvPr/>
        </p:nvSpPr>
        <p:spPr>
          <a:xfrm>
            <a:off x="7123331" y="1391245"/>
            <a:ext cx="383738" cy="383738"/>
          </a:xfrm>
          <a:prstGeom prst="roundRect">
            <a:avLst>
              <a:gd name="adj" fmla="val 20001"/>
            </a:avLst>
          </a:prstGeom>
          <a:solidFill>
            <a:srgbClr val="DADBF1"/>
          </a:solidFill>
          <a:ln w="7620">
            <a:solidFill>
              <a:srgbClr val="C0C1D7"/>
            </a:solidFill>
            <a:prstDash val="solid"/>
          </a:ln>
        </p:spPr>
        <p:txBody>
          <a:bodyPr/>
          <a:lstStyle/>
          <a:p>
            <a:endParaRPr lang="en-IN"/>
          </a:p>
        </p:txBody>
      </p:sp>
      <p:sp>
        <p:nvSpPr>
          <p:cNvPr id="10" name="Text 7"/>
          <p:cNvSpPr/>
          <p:nvPr/>
        </p:nvSpPr>
        <p:spPr>
          <a:xfrm>
            <a:off x="7256443" y="1423154"/>
            <a:ext cx="117515" cy="319802"/>
          </a:xfrm>
          <a:prstGeom prst="rect">
            <a:avLst/>
          </a:prstGeom>
          <a:noFill/>
          <a:ln/>
        </p:spPr>
        <p:txBody>
          <a:bodyPr wrap="none" rtlCol="0" anchor="t"/>
          <a:lstStyle/>
          <a:p>
            <a:pPr marL="0" indent="0" algn="ctr">
              <a:lnSpc>
                <a:spcPts val="2518"/>
              </a:lnSpc>
              <a:buNone/>
            </a:pPr>
            <a:r>
              <a:rPr lang="en-US" sz="2014" b="1" kern="0" spc="-60" dirty="0">
                <a:solidFill>
                  <a:srgbClr val="272525"/>
                </a:solidFill>
                <a:latin typeface="Inter" pitchFamily="34" charset="0"/>
                <a:ea typeface="Inter" pitchFamily="34" charset="-122"/>
                <a:cs typeface="Inter" pitchFamily="34" charset="-120"/>
              </a:rPr>
              <a:t>1</a:t>
            </a:r>
            <a:endParaRPr lang="en-US" sz="2014" dirty="0"/>
          </a:p>
        </p:txBody>
      </p:sp>
      <p:sp>
        <p:nvSpPr>
          <p:cNvPr id="11" name="Text 8"/>
          <p:cNvSpPr/>
          <p:nvPr/>
        </p:nvSpPr>
        <p:spPr>
          <a:xfrm>
            <a:off x="3648789" y="1428512"/>
            <a:ext cx="2728436" cy="266462"/>
          </a:xfrm>
          <a:prstGeom prst="rect">
            <a:avLst/>
          </a:prstGeom>
          <a:noFill/>
          <a:ln/>
        </p:spPr>
        <p:txBody>
          <a:bodyPr wrap="none" rtlCol="0" anchor="t"/>
          <a:lstStyle/>
          <a:p>
            <a:pPr marL="0" indent="0" algn="r">
              <a:lnSpc>
                <a:spcPts val="2098"/>
              </a:lnSpc>
              <a:buNone/>
            </a:pPr>
            <a:r>
              <a:rPr lang="en-US" sz="1679" b="1" kern="0" spc="-50" dirty="0">
                <a:solidFill>
                  <a:srgbClr val="272525"/>
                </a:solidFill>
                <a:latin typeface="Inter" pitchFamily="34" charset="0"/>
                <a:ea typeface="Inter" pitchFamily="34" charset="-122"/>
                <a:cs typeface="Inter" pitchFamily="34" charset="-120"/>
              </a:rPr>
              <a:t>Lexicon-Based Approaches</a:t>
            </a:r>
            <a:endParaRPr lang="en-US" sz="1679" dirty="0"/>
          </a:p>
        </p:txBody>
      </p:sp>
      <p:sp>
        <p:nvSpPr>
          <p:cNvPr id="12" name="Text 9"/>
          <p:cNvSpPr/>
          <p:nvPr/>
        </p:nvSpPr>
        <p:spPr>
          <a:xfrm>
            <a:off x="3264456" y="1797248"/>
            <a:ext cx="3112770" cy="2456021"/>
          </a:xfrm>
          <a:prstGeom prst="rect">
            <a:avLst/>
          </a:prstGeom>
          <a:noFill/>
          <a:ln/>
        </p:spPr>
        <p:txBody>
          <a:bodyPr wrap="square" rtlCol="0" anchor="t"/>
          <a:lstStyle/>
          <a:p>
            <a:pPr marL="0" indent="0" algn="r">
              <a:lnSpc>
                <a:spcPts val="2149"/>
              </a:lnSpc>
              <a:buNone/>
            </a:pPr>
            <a:r>
              <a:rPr lang="en-US" sz="1343" kern="0" spc="-27" dirty="0">
                <a:solidFill>
                  <a:srgbClr val="272525"/>
                </a:solidFill>
                <a:latin typeface="Inter" pitchFamily="34" charset="0"/>
                <a:ea typeface="Inter" pitchFamily="34" charset="-122"/>
                <a:cs typeface="Inter" pitchFamily="34" charset="-120"/>
              </a:rPr>
              <a:t>These methods leverage pre-defined sentiment lexicons, which are collections of words or phrases associated with positive or negative sentiment. By matching the text content of reviews or social media posts to the sentiment lexicon, these approaches can determine the overall sentiment expressed.</a:t>
            </a:r>
            <a:endParaRPr lang="en-US" sz="1343" dirty="0"/>
          </a:p>
        </p:txBody>
      </p:sp>
      <p:sp>
        <p:nvSpPr>
          <p:cNvPr id="13" name="Shape 10"/>
          <p:cNvSpPr/>
          <p:nvPr/>
        </p:nvSpPr>
        <p:spPr>
          <a:xfrm>
            <a:off x="7507069" y="2418755"/>
            <a:ext cx="596860" cy="34052"/>
          </a:xfrm>
          <a:prstGeom prst="roundRect">
            <a:avLst>
              <a:gd name="adj" fmla="val 225394"/>
            </a:avLst>
          </a:prstGeom>
          <a:solidFill>
            <a:srgbClr val="C0C1D7"/>
          </a:solidFill>
          <a:ln/>
        </p:spPr>
        <p:txBody>
          <a:bodyPr/>
          <a:lstStyle/>
          <a:p>
            <a:endParaRPr lang="en-IN"/>
          </a:p>
        </p:txBody>
      </p:sp>
      <p:sp>
        <p:nvSpPr>
          <p:cNvPr id="14" name="Shape 11"/>
          <p:cNvSpPr/>
          <p:nvPr/>
        </p:nvSpPr>
        <p:spPr>
          <a:xfrm>
            <a:off x="7123331" y="2243971"/>
            <a:ext cx="383738" cy="383738"/>
          </a:xfrm>
          <a:prstGeom prst="roundRect">
            <a:avLst>
              <a:gd name="adj" fmla="val 20001"/>
            </a:avLst>
          </a:prstGeom>
          <a:solidFill>
            <a:srgbClr val="DADBF1"/>
          </a:solidFill>
          <a:ln w="7620">
            <a:solidFill>
              <a:srgbClr val="C0C1D7"/>
            </a:solidFill>
            <a:prstDash val="solid"/>
          </a:ln>
        </p:spPr>
        <p:txBody>
          <a:bodyPr/>
          <a:lstStyle/>
          <a:p>
            <a:endParaRPr lang="en-IN"/>
          </a:p>
        </p:txBody>
      </p:sp>
      <p:sp>
        <p:nvSpPr>
          <p:cNvPr id="15" name="Text 12"/>
          <p:cNvSpPr/>
          <p:nvPr/>
        </p:nvSpPr>
        <p:spPr>
          <a:xfrm>
            <a:off x="7238464" y="2275880"/>
            <a:ext cx="153472" cy="319802"/>
          </a:xfrm>
          <a:prstGeom prst="rect">
            <a:avLst/>
          </a:prstGeom>
          <a:noFill/>
          <a:ln/>
        </p:spPr>
        <p:txBody>
          <a:bodyPr wrap="none" rtlCol="0" anchor="t"/>
          <a:lstStyle/>
          <a:p>
            <a:pPr marL="0" indent="0" algn="ctr">
              <a:lnSpc>
                <a:spcPts val="2518"/>
              </a:lnSpc>
              <a:buNone/>
            </a:pPr>
            <a:r>
              <a:rPr lang="en-US" sz="2014" b="1" kern="0" spc="-60" dirty="0">
                <a:solidFill>
                  <a:srgbClr val="272525"/>
                </a:solidFill>
                <a:latin typeface="Inter" pitchFamily="34" charset="0"/>
                <a:ea typeface="Inter" pitchFamily="34" charset="-122"/>
                <a:cs typeface="Inter" pitchFamily="34" charset="-120"/>
              </a:rPr>
              <a:t>2</a:t>
            </a:r>
            <a:endParaRPr lang="en-US" sz="2014" dirty="0"/>
          </a:p>
        </p:txBody>
      </p:sp>
      <p:sp>
        <p:nvSpPr>
          <p:cNvPr id="16" name="Text 13"/>
          <p:cNvSpPr/>
          <p:nvPr/>
        </p:nvSpPr>
        <p:spPr>
          <a:xfrm>
            <a:off x="8253174" y="2281238"/>
            <a:ext cx="2529721" cy="266462"/>
          </a:xfrm>
          <a:prstGeom prst="rect">
            <a:avLst/>
          </a:prstGeom>
          <a:noFill/>
          <a:ln/>
        </p:spPr>
        <p:txBody>
          <a:bodyPr wrap="none" rtlCol="0" anchor="t"/>
          <a:lstStyle/>
          <a:p>
            <a:pPr marL="0" indent="0" algn="l">
              <a:lnSpc>
                <a:spcPts val="2098"/>
              </a:lnSpc>
              <a:buNone/>
            </a:pPr>
            <a:r>
              <a:rPr lang="en-US" sz="1679" b="1" kern="0" spc="-50" dirty="0">
                <a:solidFill>
                  <a:srgbClr val="272525"/>
                </a:solidFill>
                <a:latin typeface="Inter" pitchFamily="34" charset="0"/>
                <a:ea typeface="Inter" pitchFamily="34" charset="-122"/>
                <a:cs typeface="Inter" pitchFamily="34" charset="-120"/>
              </a:rPr>
              <a:t>Machine Learning Models</a:t>
            </a:r>
            <a:endParaRPr lang="en-US" sz="1679" dirty="0"/>
          </a:p>
        </p:txBody>
      </p:sp>
      <p:sp>
        <p:nvSpPr>
          <p:cNvPr id="17" name="Text 14"/>
          <p:cNvSpPr/>
          <p:nvPr/>
        </p:nvSpPr>
        <p:spPr>
          <a:xfrm>
            <a:off x="8253174" y="2649974"/>
            <a:ext cx="3112770" cy="2728913"/>
          </a:xfrm>
          <a:prstGeom prst="rect">
            <a:avLst/>
          </a:prstGeom>
          <a:noFill/>
          <a:ln/>
        </p:spPr>
        <p:txBody>
          <a:bodyPr wrap="square" rtlCol="0" anchor="t"/>
          <a:lstStyle/>
          <a:p>
            <a:pPr marL="0" indent="0" algn="l">
              <a:lnSpc>
                <a:spcPts val="2149"/>
              </a:lnSpc>
              <a:buNone/>
            </a:pPr>
            <a:r>
              <a:rPr lang="en-US" sz="1343" kern="0" spc="-27" dirty="0">
                <a:solidFill>
                  <a:srgbClr val="272525"/>
                </a:solidFill>
                <a:latin typeface="Inter" pitchFamily="34" charset="0"/>
                <a:ea typeface="Inter" pitchFamily="34" charset="-122"/>
                <a:cs typeface="Inter" pitchFamily="34" charset="-120"/>
              </a:rPr>
              <a:t>Advanced machine learning techniques, such as supervised learning algorithms (e.g., Naive Bayes, Support Vector Machines, and Logistic Regression) and deep learning models (e.g., Recurrent Neural Networks and Transformers), can be trained on labeled sentiment data to accurately classify the sentiment of text-based movie reviews and comments.</a:t>
            </a:r>
            <a:endParaRPr lang="en-US" sz="1343" dirty="0"/>
          </a:p>
        </p:txBody>
      </p:sp>
      <p:sp>
        <p:nvSpPr>
          <p:cNvPr id="18" name="Shape 15"/>
          <p:cNvSpPr/>
          <p:nvPr/>
        </p:nvSpPr>
        <p:spPr>
          <a:xfrm>
            <a:off x="6526470" y="4902279"/>
            <a:ext cx="596860" cy="34052"/>
          </a:xfrm>
          <a:prstGeom prst="roundRect">
            <a:avLst>
              <a:gd name="adj" fmla="val 225394"/>
            </a:avLst>
          </a:prstGeom>
          <a:solidFill>
            <a:srgbClr val="C0C1D7"/>
          </a:solidFill>
          <a:ln/>
        </p:spPr>
        <p:txBody>
          <a:bodyPr/>
          <a:lstStyle/>
          <a:p>
            <a:endParaRPr lang="en-IN"/>
          </a:p>
        </p:txBody>
      </p:sp>
      <p:sp>
        <p:nvSpPr>
          <p:cNvPr id="19" name="Shape 16"/>
          <p:cNvSpPr/>
          <p:nvPr/>
        </p:nvSpPr>
        <p:spPr>
          <a:xfrm>
            <a:off x="7123331" y="4727496"/>
            <a:ext cx="383738" cy="383738"/>
          </a:xfrm>
          <a:prstGeom prst="roundRect">
            <a:avLst>
              <a:gd name="adj" fmla="val 20001"/>
            </a:avLst>
          </a:prstGeom>
          <a:solidFill>
            <a:srgbClr val="DADBF1"/>
          </a:solidFill>
          <a:ln w="7620">
            <a:solidFill>
              <a:srgbClr val="C0C1D7"/>
            </a:solidFill>
            <a:prstDash val="solid"/>
          </a:ln>
        </p:spPr>
        <p:txBody>
          <a:bodyPr/>
          <a:lstStyle/>
          <a:p>
            <a:endParaRPr lang="en-IN"/>
          </a:p>
        </p:txBody>
      </p:sp>
      <p:sp>
        <p:nvSpPr>
          <p:cNvPr id="20" name="Text 17"/>
          <p:cNvSpPr/>
          <p:nvPr/>
        </p:nvSpPr>
        <p:spPr>
          <a:xfrm>
            <a:off x="7234654" y="4759404"/>
            <a:ext cx="161092" cy="319802"/>
          </a:xfrm>
          <a:prstGeom prst="rect">
            <a:avLst/>
          </a:prstGeom>
          <a:noFill/>
          <a:ln/>
        </p:spPr>
        <p:txBody>
          <a:bodyPr wrap="none" rtlCol="0" anchor="t"/>
          <a:lstStyle/>
          <a:p>
            <a:pPr marL="0" indent="0" algn="ctr">
              <a:lnSpc>
                <a:spcPts val="2518"/>
              </a:lnSpc>
              <a:buNone/>
            </a:pPr>
            <a:r>
              <a:rPr lang="en-US" sz="2014" b="1" kern="0" spc="-60" dirty="0">
                <a:solidFill>
                  <a:srgbClr val="272525"/>
                </a:solidFill>
                <a:latin typeface="Inter" pitchFamily="34" charset="0"/>
                <a:ea typeface="Inter" pitchFamily="34" charset="-122"/>
                <a:cs typeface="Inter" pitchFamily="34" charset="-120"/>
              </a:rPr>
              <a:t>3</a:t>
            </a:r>
            <a:endParaRPr lang="en-US" sz="2014" dirty="0"/>
          </a:p>
        </p:txBody>
      </p:sp>
      <p:sp>
        <p:nvSpPr>
          <p:cNvPr id="21" name="Text 18"/>
          <p:cNvSpPr/>
          <p:nvPr/>
        </p:nvSpPr>
        <p:spPr>
          <a:xfrm>
            <a:off x="4245293" y="4764762"/>
            <a:ext cx="2131933" cy="266462"/>
          </a:xfrm>
          <a:prstGeom prst="rect">
            <a:avLst/>
          </a:prstGeom>
          <a:noFill/>
          <a:ln/>
        </p:spPr>
        <p:txBody>
          <a:bodyPr wrap="none" rtlCol="0" anchor="t"/>
          <a:lstStyle/>
          <a:p>
            <a:pPr marL="0" indent="0" algn="r">
              <a:lnSpc>
                <a:spcPts val="2098"/>
              </a:lnSpc>
              <a:buNone/>
            </a:pPr>
            <a:r>
              <a:rPr lang="en-US" sz="1679" b="1" kern="0" spc="-50" dirty="0">
                <a:solidFill>
                  <a:srgbClr val="272525"/>
                </a:solidFill>
                <a:latin typeface="Inter" pitchFamily="34" charset="0"/>
                <a:ea typeface="Inter" pitchFamily="34" charset="-122"/>
                <a:cs typeface="Inter" pitchFamily="34" charset="-120"/>
              </a:rPr>
              <a:t>Hybrid Approaches</a:t>
            </a:r>
            <a:endParaRPr lang="en-US" sz="1679" dirty="0"/>
          </a:p>
        </p:txBody>
      </p:sp>
      <p:sp>
        <p:nvSpPr>
          <p:cNvPr id="22" name="Text 19"/>
          <p:cNvSpPr/>
          <p:nvPr/>
        </p:nvSpPr>
        <p:spPr>
          <a:xfrm>
            <a:off x="3264456" y="5133499"/>
            <a:ext cx="3112770" cy="2183130"/>
          </a:xfrm>
          <a:prstGeom prst="rect">
            <a:avLst/>
          </a:prstGeom>
          <a:noFill/>
          <a:ln/>
        </p:spPr>
        <p:txBody>
          <a:bodyPr wrap="square" rtlCol="0" anchor="t"/>
          <a:lstStyle/>
          <a:p>
            <a:pPr marL="0" indent="0" algn="r">
              <a:lnSpc>
                <a:spcPts val="2149"/>
              </a:lnSpc>
              <a:buNone/>
            </a:pPr>
            <a:r>
              <a:rPr lang="en-US" sz="1343" kern="0" spc="-27" dirty="0">
                <a:solidFill>
                  <a:srgbClr val="272525"/>
                </a:solidFill>
                <a:latin typeface="Inter" pitchFamily="34" charset="0"/>
                <a:ea typeface="Inter" pitchFamily="34" charset="-122"/>
                <a:cs typeface="Inter" pitchFamily="34" charset="-120"/>
              </a:rPr>
              <a:t>Combining lexicon-based and machine learning-based methods can often result in more robust and accurate sentiment analysis, as the strengths of each approach can complement the weaknesses of the other, leading to more reliable and nuanced sentiment predictions.</a:t>
            </a:r>
            <a:endParaRPr lang="en-US" sz="134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2037993" y="1150501"/>
            <a:ext cx="859393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Collaborative Filtering Algorithms</a:t>
            </a:r>
            <a:endParaRPr lang="en-US" sz="4374" dirty="0"/>
          </a:p>
        </p:txBody>
      </p:sp>
      <p:sp>
        <p:nvSpPr>
          <p:cNvPr id="5" name="Text 3"/>
          <p:cNvSpPr/>
          <p:nvPr/>
        </p:nvSpPr>
        <p:spPr>
          <a:xfrm>
            <a:off x="2037993" y="2400300"/>
            <a:ext cx="3109317"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User-User Collaboration</a:t>
            </a:r>
            <a:endParaRPr lang="en-US" sz="2187" dirty="0"/>
          </a:p>
        </p:txBody>
      </p:sp>
      <p:sp>
        <p:nvSpPr>
          <p:cNvPr id="6" name="Text 4"/>
          <p:cNvSpPr/>
          <p:nvPr/>
        </p:nvSpPr>
        <p:spPr>
          <a:xfrm>
            <a:off x="2037993" y="2969657"/>
            <a:ext cx="3156347" cy="3909417"/>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These algorithms identify users with similar preferences and interests, and then recommend movies that similar users have enjoyed. By leveraging the collective intelligence of the user community, these methods can surface highly personalized and relevant movie suggestions.</a:t>
            </a:r>
            <a:endParaRPr lang="en-US" sz="1750" dirty="0"/>
          </a:p>
        </p:txBody>
      </p:sp>
      <p:sp>
        <p:nvSpPr>
          <p:cNvPr id="7" name="Text 5"/>
          <p:cNvSpPr/>
          <p:nvPr/>
        </p:nvSpPr>
        <p:spPr>
          <a:xfrm>
            <a:off x="5743932" y="2400300"/>
            <a:ext cx="3044547"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Item-Item Collaboration</a:t>
            </a:r>
            <a:endParaRPr lang="en-US" sz="2187" dirty="0"/>
          </a:p>
        </p:txBody>
      </p:sp>
      <p:sp>
        <p:nvSpPr>
          <p:cNvPr id="8" name="Text 6"/>
          <p:cNvSpPr/>
          <p:nvPr/>
        </p:nvSpPr>
        <p:spPr>
          <a:xfrm>
            <a:off x="5743932" y="2969657"/>
            <a:ext cx="3156347" cy="3909417"/>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Instead of focusing on user similarities, item-based collaborative filtering algorithms analyze the relationships between movies themselves, identifying movies that are frequently co-rated or co-purchased, and then recommending movies that are similar to the ones a user has already enjoyed.</a:t>
            </a:r>
            <a:endParaRPr lang="en-US" sz="1750" dirty="0"/>
          </a:p>
        </p:txBody>
      </p:sp>
      <p:sp>
        <p:nvSpPr>
          <p:cNvPr id="9" name="Text 7"/>
          <p:cNvSpPr/>
          <p:nvPr/>
        </p:nvSpPr>
        <p:spPr>
          <a:xfrm>
            <a:off x="9449872" y="2400300"/>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Matrix Factorization</a:t>
            </a:r>
            <a:endParaRPr lang="en-US" sz="2187" dirty="0"/>
          </a:p>
        </p:txBody>
      </p:sp>
      <p:sp>
        <p:nvSpPr>
          <p:cNvPr id="10" name="Text 8"/>
          <p:cNvSpPr/>
          <p:nvPr/>
        </p:nvSpPr>
        <p:spPr>
          <a:xfrm>
            <a:off x="9449872" y="2969657"/>
            <a:ext cx="3156347" cy="3909417"/>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These advanced collaborative filtering techniques leverage matrix decomposition algorithms to uncover latent factors that drive user preferences and item affinities, enabling the system to make highly personalized movie recommendations even for users with sparse rating histories.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38411"/>
          </a:xfrm>
          <a:prstGeom prst="rect">
            <a:avLst/>
          </a:prstGeom>
          <a:solidFill>
            <a:srgbClr val="FFFFFF"/>
          </a:solidFill>
          <a:ln/>
        </p:spPr>
        <p:txBody>
          <a:bodyPr/>
          <a:lstStyle/>
          <a:p>
            <a:endParaRPr lang="en-IN"/>
          </a:p>
        </p:txBody>
      </p:sp>
      <p:sp>
        <p:nvSpPr>
          <p:cNvPr id="4" name="Text 2"/>
          <p:cNvSpPr/>
          <p:nvPr/>
        </p:nvSpPr>
        <p:spPr>
          <a:xfrm>
            <a:off x="2879884" y="513517"/>
            <a:ext cx="7897297" cy="583525"/>
          </a:xfrm>
          <a:prstGeom prst="rect">
            <a:avLst/>
          </a:prstGeom>
          <a:noFill/>
          <a:ln/>
        </p:spPr>
        <p:txBody>
          <a:bodyPr wrap="none" rtlCol="0" anchor="t"/>
          <a:lstStyle/>
          <a:p>
            <a:pPr marL="0" indent="0">
              <a:lnSpc>
                <a:spcPts val="4595"/>
              </a:lnSpc>
              <a:buNone/>
            </a:pPr>
            <a:r>
              <a:rPr lang="en-US" sz="3676" b="1" kern="0" spc="-110" dirty="0">
                <a:solidFill>
                  <a:srgbClr val="000000"/>
                </a:solidFill>
                <a:latin typeface="Inter" pitchFamily="34" charset="0"/>
                <a:ea typeface="Inter" pitchFamily="34" charset="-122"/>
                <a:cs typeface="Inter" pitchFamily="34" charset="-120"/>
              </a:rPr>
              <a:t>Content-Based Filtering Approaches</a:t>
            </a:r>
            <a:endParaRPr lang="en-US" sz="3676" dirty="0"/>
          </a:p>
        </p:txBody>
      </p:sp>
      <p:sp>
        <p:nvSpPr>
          <p:cNvPr id="5" name="Shape 3"/>
          <p:cNvSpPr/>
          <p:nvPr/>
        </p:nvSpPr>
        <p:spPr>
          <a:xfrm>
            <a:off x="2879884" y="1470541"/>
            <a:ext cx="4341971" cy="3183255"/>
          </a:xfrm>
          <a:prstGeom prst="roundRect">
            <a:avLst>
              <a:gd name="adj" fmla="val 2640"/>
            </a:avLst>
          </a:prstGeom>
          <a:solidFill>
            <a:srgbClr val="DADBF1"/>
          </a:solidFill>
          <a:ln w="7620">
            <a:solidFill>
              <a:srgbClr val="C0C1D7"/>
            </a:solidFill>
            <a:prstDash val="solid"/>
          </a:ln>
        </p:spPr>
        <p:txBody>
          <a:bodyPr/>
          <a:lstStyle/>
          <a:p>
            <a:endParaRPr lang="en-IN"/>
          </a:p>
        </p:txBody>
      </p:sp>
      <p:sp>
        <p:nvSpPr>
          <p:cNvPr id="6" name="Text 4"/>
          <p:cNvSpPr/>
          <p:nvPr/>
        </p:nvSpPr>
        <p:spPr>
          <a:xfrm>
            <a:off x="3074194" y="1664851"/>
            <a:ext cx="3162776" cy="291822"/>
          </a:xfrm>
          <a:prstGeom prst="rect">
            <a:avLst/>
          </a:prstGeom>
          <a:noFill/>
          <a:ln/>
        </p:spPr>
        <p:txBody>
          <a:bodyPr wrap="none" rtlCol="0" anchor="t"/>
          <a:lstStyle/>
          <a:p>
            <a:pPr marL="0" indent="0">
              <a:lnSpc>
                <a:spcPts val="2298"/>
              </a:lnSpc>
              <a:buNone/>
            </a:pPr>
            <a:r>
              <a:rPr lang="en-US" sz="1838" b="1" kern="0" spc="-55" dirty="0">
                <a:solidFill>
                  <a:srgbClr val="272525"/>
                </a:solidFill>
                <a:latin typeface="Inter" pitchFamily="34" charset="0"/>
                <a:ea typeface="Inter" pitchFamily="34" charset="-122"/>
                <a:cs typeface="Inter" pitchFamily="34" charset="-120"/>
              </a:rPr>
              <a:t>Genre and Metadata Analysis</a:t>
            </a:r>
            <a:endParaRPr lang="en-US" sz="1838" dirty="0"/>
          </a:p>
        </p:txBody>
      </p:sp>
      <p:sp>
        <p:nvSpPr>
          <p:cNvPr id="7" name="Text 5"/>
          <p:cNvSpPr/>
          <p:nvPr/>
        </p:nvSpPr>
        <p:spPr>
          <a:xfrm>
            <a:off x="3074194" y="2068711"/>
            <a:ext cx="3953351" cy="2390775"/>
          </a:xfrm>
          <a:prstGeom prst="rect">
            <a:avLst/>
          </a:prstGeom>
          <a:noFill/>
          <a:ln/>
        </p:spPr>
        <p:txBody>
          <a:bodyPr wrap="square" rtlCol="0" anchor="t"/>
          <a:lstStyle/>
          <a:p>
            <a:pPr marL="0" indent="0">
              <a:lnSpc>
                <a:spcPts val="2353"/>
              </a:lnSpc>
              <a:buNone/>
            </a:pPr>
            <a:r>
              <a:rPr lang="en-US" sz="1470" kern="0" spc="-29" dirty="0">
                <a:solidFill>
                  <a:srgbClr val="272525"/>
                </a:solidFill>
                <a:latin typeface="Inter" pitchFamily="34" charset="0"/>
                <a:ea typeface="Inter" pitchFamily="34" charset="-122"/>
                <a:cs typeface="Inter" pitchFamily="34" charset="-120"/>
              </a:rPr>
              <a:t>Content-based filtering systems analyze the inherent properties of movies, such as their genre, director, actors, and plot descriptions, to identify movies that are similar to the ones a user has enjoyed in the past. This approach is particularly useful for recommending niche or lesser-known films that may not have extensive user rating histories.</a:t>
            </a:r>
            <a:endParaRPr lang="en-US" sz="1470" dirty="0"/>
          </a:p>
        </p:txBody>
      </p:sp>
      <p:sp>
        <p:nvSpPr>
          <p:cNvPr id="8" name="Shape 6"/>
          <p:cNvSpPr/>
          <p:nvPr/>
        </p:nvSpPr>
        <p:spPr>
          <a:xfrm>
            <a:off x="7408545" y="1470541"/>
            <a:ext cx="4341971" cy="3183255"/>
          </a:xfrm>
          <a:prstGeom prst="roundRect">
            <a:avLst>
              <a:gd name="adj" fmla="val 2640"/>
            </a:avLst>
          </a:prstGeom>
          <a:solidFill>
            <a:srgbClr val="DADBF1"/>
          </a:solidFill>
          <a:ln w="7620">
            <a:solidFill>
              <a:srgbClr val="C0C1D7"/>
            </a:solidFill>
            <a:prstDash val="solid"/>
          </a:ln>
        </p:spPr>
        <p:txBody>
          <a:bodyPr/>
          <a:lstStyle/>
          <a:p>
            <a:endParaRPr lang="en-IN"/>
          </a:p>
        </p:txBody>
      </p:sp>
      <p:sp>
        <p:nvSpPr>
          <p:cNvPr id="9" name="Text 7"/>
          <p:cNvSpPr/>
          <p:nvPr/>
        </p:nvSpPr>
        <p:spPr>
          <a:xfrm>
            <a:off x="7602855" y="1664851"/>
            <a:ext cx="2334339" cy="291822"/>
          </a:xfrm>
          <a:prstGeom prst="rect">
            <a:avLst/>
          </a:prstGeom>
          <a:noFill/>
          <a:ln/>
        </p:spPr>
        <p:txBody>
          <a:bodyPr wrap="none" rtlCol="0" anchor="t"/>
          <a:lstStyle/>
          <a:p>
            <a:pPr marL="0" indent="0">
              <a:lnSpc>
                <a:spcPts val="2298"/>
              </a:lnSpc>
              <a:buNone/>
            </a:pPr>
            <a:r>
              <a:rPr lang="en-US" sz="1838" b="1" kern="0" spc="-55" dirty="0">
                <a:solidFill>
                  <a:srgbClr val="272525"/>
                </a:solidFill>
                <a:latin typeface="Inter" pitchFamily="34" charset="0"/>
                <a:ea typeface="Inter" pitchFamily="34" charset="-122"/>
                <a:cs typeface="Inter" pitchFamily="34" charset="-120"/>
              </a:rPr>
              <a:t>Text-Based Analysis</a:t>
            </a:r>
            <a:endParaRPr lang="en-US" sz="1838" dirty="0"/>
          </a:p>
        </p:txBody>
      </p:sp>
      <p:sp>
        <p:nvSpPr>
          <p:cNvPr id="10" name="Text 8"/>
          <p:cNvSpPr/>
          <p:nvPr/>
        </p:nvSpPr>
        <p:spPr>
          <a:xfrm>
            <a:off x="7602855" y="2068711"/>
            <a:ext cx="3953351" cy="2390775"/>
          </a:xfrm>
          <a:prstGeom prst="rect">
            <a:avLst/>
          </a:prstGeom>
          <a:noFill/>
          <a:ln/>
        </p:spPr>
        <p:txBody>
          <a:bodyPr wrap="square" rtlCol="0" anchor="t"/>
          <a:lstStyle/>
          <a:p>
            <a:pPr marL="0" indent="0">
              <a:lnSpc>
                <a:spcPts val="2353"/>
              </a:lnSpc>
              <a:buNone/>
            </a:pPr>
            <a:r>
              <a:rPr lang="en-US" sz="1470" kern="0" spc="-29" dirty="0">
                <a:solidFill>
                  <a:srgbClr val="272525"/>
                </a:solidFill>
                <a:latin typeface="Inter" pitchFamily="34" charset="0"/>
                <a:ea typeface="Inter" pitchFamily="34" charset="-122"/>
                <a:cs typeface="Inter" pitchFamily="34" charset="-120"/>
              </a:rPr>
              <a:t>By applying natural language processing techniques to movie synopses, reviews, and other textual data, content-based filtering systems can extract semantic and linguistic features to uncover deeper insights about a user's preferences and recommend movies with similar thematic elements, tones, and narratives.</a:t>
            </a:r>
            <a:endParaRPr lang="en-US" sz="1470" dirty="0"/>
          </a:p>
        </p:txBody>
      </p:sp>
      <p:sp>
        <p:nvSpPr>
          <p:cNvPr id="11" name="Shape 9"/>
          <p:cNvSpPr/>
          <p:nvPr/>
        </p:nvSpPr>
        <p:spPr>
          <a:xfrm>
            <a:off x="2879884" y="4840486"/>
            <a:ext cx="4341971" cy="2884408"/>
          </a:xfrm>
          <a:prstGeom prst="roundRect">
            <a:avLst>
              <a:gd name="adj" fmla="val 2914"/>
            </a:avLst>
          </a:prstGeom>
          <a:solidFill>
            <a:srgbClr val="DADBF1"/>
          </a:solidFill>
          <a:ln w="7620">
            <a:solidFill>
              <a:srgbClr val="C0C1D7"/>
            </a:solidFill>
            <a:prstDash val="solid"/>
          </a:ln>
        </p:spPr>
        <p:txBody>
          <a:bodyPr/>
          <a:lstStyle/>
          <a:p>
            <a:endParaRPr lang="en-IN"/>
          </a:p>
        </p:txBody>
      </p:sp>
      <p:sp>
        <p:nvSpPr>
          <p:cNvPr id="12" name="Text 10"/>
          <p:cNvSpPr/>
          <p:nvPr/>
        </p:nvSpPr>
        <p:spPr>
          <a:xfrm>
            <a:off x="3074194" y="5034796"/>
            <a:ext cx="2334339" cy="291822"/>
          </a:xfrm>
          <a:prstGeom prst="rect">
            <a:avLst/>
          </a:prstGeom>
          <a:noFill/>
          <a:ln/>
        </p:spPr>
        <p:txBody>
          <a:bodyPr wrap="none" rtlCol="0" anchor="t"/>
          <a:lstStyle/>
          <a:p>
            <a:pPr marL="0" indent="0">
              <a:lnSpc>
                <a:spcPts val="2298"/>
              </a:lnSpc>
              <a:buNone/>
            </a:pPr>
            <a:r>
              <a:rPr lang="en-US" sz="1838" b="1" kern="0" spc="-55" dirty="0">
                <a:solidFill>
                  <a:srgbClr val="272525"/>
                </a:solidFill>
                <a:latin typeface="Inter" pitchFamily="34" charset="0"/>
                <a:ea typeface="Inter" pitchFamily="34" charset="-122"/>
                <a:cs typeface="Inter" pitchFamily="34" charset="-120"/>
              </a:rPr>
              <a:t>Multimedia Analysis</a:t>
            </a:r>
            <a:endParaRPr lang="en-US" sz="1838" dirty="0"/>
          </a:p>
        </p:txBody>
      </p:sp>
      <p:sp>
        <p:nvSpPr>
          <p:cNvPr id="13" name="Text 11"/>
          <p:cNvSpPr/>
          <p:nvPr/>
        </p:nvSpPr>
        <p:spPr>
          <a:xfrm>
            <a:off x="3074194" y="5438656"/>
            <a:ext cx="3953351" cy="2091928"/>
          </a:xfrm>
          <a:prstGeom prst="rect">
            <a:avLst/>
          </a:prstGeom>
          <a:noFill/>
          <a:ln/>
        </p:spPr>
        <p:txBody>
          <a:bodyPr wrap="square" rtlCol="0" anchor="t"/>
          <a:lstStyle/>
          <a:p>
            <a:pPr marL="0" indent="0">
              <a:lnSpc>
                <a:spcPts val="2353"/>
              </a:lnSpc>
              <a:buNone/>
            </a:pPr>
            <a:r>
              <a:rPr lang="en-US" sz="1470" kern="0" spc="-29" dirty="0">
                <a:solidFill>
                  <a:srgbClr val="272525"/>
                </a:solidFill>
                <a:latin typeface="Inter" pitchFamily="34" charset="0"/>
                <a:ea typeface="Inter" pitchFamily="34" charset="-122"/>
                <a:cs typeface="Inter" pitchFamily="34" charset="-120"/>
              </a:rPr>
              <a:t>Incorporating visual and auditory analysis of movie trailers, posters, and soundtracks can further enhance content-based recommendations, as these elements can convey important emotional and stylistic cues that resonate with a user's personal tastes and preferences.</a:t>
            </a:r>
            <a:endParaRPr lang="en-US" sz="1470" dirty="0"/>
          </a:p>
        </p:txBody>
      </p:sp>
      <p:sp>
        <p:nvSpPr>
          <p:cNvPr id="14" name="Shape 12"/>
          <p:cNvSpPr/>
          <p:nvPr/>
        </p:nvSpPr>
        <p:spPr>
          <a:xfrm>
            <a:off x="7408545" y="4840486"/>
            <a:ext cx="4341971" cy="2884408"/>
          </a:xfrm>
          <a:prstGeom prst="roundRect">
            <a:avLst>
              <a:gd name="adj" fmla="val 2914"/>
            </a:avLst>
          </a:prstGeom>
          <a:solidFill>
            <a:srgbClr val="DADBF1"/>
          </a:solidFill>
          <a:ln w="7620">
            <a:solidFill>
              <a:srgbClr val="C0C1D7"/>
            </a:solidFill>
            <a:prstDash val="solid"/>
          </a:ln>
        </p:spPr>
        <p:txBody>
          <a:bodyPr/>
          <a:lstStyle/>
          <a:p>
            <a:endParaRPr lang="en-IN"/>
          </a:p>
        </p:txBody>
      </p:sp>
      <p:sp>
        <p:nvSpPr>
          <p:cNvPr id="15" name="Text 13"/>
          <p:cNvSpPr/>
          <p:nvPr/>
        </p:nvSpPr>
        <p:spPr>
          <a:xfrm>
            <a:off x="7602855" y="5034796"/>
            <a:ext cx="2334339" cy="291822"/>
          </a:xfrm>
          <a:prstGeom prst="rect">
            <a:avLst/>
          </a:prstGeom>
          <a:noFill/>
          <a:ln/>
        </p:spPr>
        <p:txBody>
          <a:bodyPr wrap="none" rtlCol="0" anchor="t"/>
          <a:lstStyle/>
          <a:p>
            <a:pPr marL="0" indent="0">
              <a:lnSpc>
                <a:spcPts val="2298"/>
              </a:lnSpc>
              <a:buNone/>
            </a:pPr>
            <a:r>
              <a:rPr lang="en-US" sz="1838" b="1" kern="0" spc="-55" dirty="0">
                <a:solidFill>
                  <a:srgbClr val="272525"/>
                </a:solidFill>
                <a:latin typeface="Inter" pitchFamily="34" charset="0"/>
                <a:ea typeface="Inter" pitchFamily="34" charset="-122"/>
                <a:cs typeface="Inter" pitchFamily="34" charset="-120"/>
              </a:rPr>
              <a:t>Hybrid Approaches</a:t>
            </a:r>
            <a:endParaRPr lang="en-US" sz="1838" dirty="0"/>
          </a:p>
        </p:txBody>
      </p:sp>
      <p:sp>
        <p:nvSpPr>
          <p:cNvPr id="16" name="Text 14"/>
          <p:cNvSpPr/>
          <p:nvPr/>
        </p:nvSpPr>
        <p:spPr>
          <a:xfrm>
            <a:off x="7602855" y="5438656"/>
            <a:ext cx="3953351" cy="2091928"/>
          </a:xfrm>
          <a:prstGeom prst="rect">
            <a:avLst/>
          </a:prstGeom>
          <a:noFill/>
          <a:ln/>
        </p:spPr>
        <p:txBody>
          <a:bodyPr wrap="square" rtlCol="0" anchor="t"/>
          <a:lstStyle/>
          <a:p>
            <a:pPr marL="0" indent="0">
              <a:lnSpc>
                <a:spcPts val="2353"/>
              </a:lnSpc>
              <a:buNone/>
            </a:pPr>
            <a:r>
              <a:rPr lang="en-US" sz="1470" kern="0" spc="-29" dirty="0">
                <a:solidFill>
                  <a:srgbClr val="272525"/>
                </a:solidFill>
                <a:latin typeface="Inter" pitchFamily="34" charset="0"/>
                <a:ea typeface="Inter" pitchFamily="34" charset="-122"/>
                <a:cs typeface="Inter" pitchFamily="34" charset="-120"/>
              </a:rPr>
              <a:t>Many state-of-the-art recommendation systems employ a combination of collaborative filtering and content-based filtering techniques, known as hybrid approaches, to leverage the strengths of both methods and provide more comprehensive and accurate movie recommendations.</a:t>
            </a:r>
            <a:endParaRPr lang="en-US" sz="147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25434" y="888921"/>
            <a:ext cx="8417838" cy="639723"/>
          </a:xfrm>
          <a:prstGeom prst="rect">
            <a:avLst/>
          </a:prstGeom>
          <a:noFill/>
          <a:ln/>
        </p:spPr>
        <p:txBody>
          <a:bodyPr wrap="none" rtlCol="0" anchor="t"/>
          <a:lstStyle/>
          <a:p>
            <a:pPr marL="0" indent="0">
              <a:lnSpc>
                <a:spcPts val="5038"/>
              </a:lnSpc>
              <a:buNone/>
            </a:pPr>
            <a:r>
              <a:rPr lang="en-US" sz="4031" b="1" kern="0" spc="-121" dirty="0">
                <a:solidFill>
                  <a:srgbClr val="000000"/>
                </a:solidFill>
                <a:latin typeface="Inter" pitchFamily="34" charset="0"/>
                <a:ea typeface="Inter" pitchFamily="34" charset="-122"/>
                <a:cs typeface="Inter" pitchFamily="34" charset="-120"/>
              </a:rPr>
              <a:t>Hybrid Recommendation Strategies</a:t>
            </a:r>
            <a:endParaRPr lang="en-US" sz="4031" dirty="0"/>
          </a:p>
        </p:txBody>
      </p:sp>
      <p:pic>
        <p:nvPicPr>
          <p:cNvPr id="6" name="Image 1" descr="preencoded.png"/>
          <p:cNvPicPr>
            <a:picLocks noChangeAspect="1"/>
          </p:cNvPicPr>
          <p:nvPr/>
        </p:nvPicPr>
        <p:blipFill>
          <a:blip r:embed="rId4"/>
          <a:stretch>
            <a:fillRect/>
          </a:stretch>
        </p:blipFill>
        <p:spPr>
          <a:xfrm>
            <a:off x="4425434" y="1835706"/>
            <a:ext cx="1023699" cy="1834991"/>
          </a:xfrm>
          <a:prstGeom prst="rect">
            <a:avLst/>
          </a:prstGeom>
        </p:spPr>
      </p:pic>
      <p:sp>
        <p:nvSpPr>
          <p:cNvPr id="7" name="Text 3"/>
          <p:cNvSpPr/>
          <p:nvPr/>
        </p:nvSpPr>
        <p:spPr>
          <a:xfrm>
            <a:off x="5756196" y="2040374"/>
            <a:ext cx="2559368" cy="319921"/>
          </a:xfrm>
          <a:prstGeom prst="rect">
            <a:avLst/>
          </a:prstGeom>
          <a:noFill/>
          <a:ln/>
        </p:spPr>
        <p:txBody>
          <a:bodyPr wrap="none" rtlCol="0" anchor="t"/>
          <a:lstStyle/>
          <a:p>
            <a:pPr marL="0" indent="0" algn="l">
              <a:lnSpc>
                <a:spcPts val="2519"/>
              </a:lnSpc>
              <a:buNone/>
            </a:pPr>
            <a:r>
              <a:rPr lang="en-US" sz="2015" b="1" kern="0" spc="-60" dirty="0">
                <a:solidFill>
                  <a:srgbClr val="272525"/>
                </a:solidFill>
                <a:latin typeface="Inter" pitchFamily="34" charset="0"/>
                <a:ea typeface="Inter" pitchFamily="34" charset="-122"/>
                <a:cs typeface="Inter" pitchFamily="34" charset="-120"/>
              </a:rPr>
              <a:t>Weighted Hybrid</a:t>
            </a:r>
            <a:endParaRPr lang="en-US" sz="2015" dirty="0"/>
          </a:p>
        </p:txBody>
      </p:sp>
      <p:sp>
        <p:nvSpPr>
          <p:cNvPr id="8" name="Text 4"/>
          <p:cNvSpPr/>
          <p:nvPr/>
        </p:nvSpPr>
        <p:spPr>
          <a:xfrm>
            <a:off x="5756196" y="2483048"/>
            <a:ext cx="8106370" cy="982980"/>
          </a:xfrm>
          <a:prstGeom prst="rect">
            <a:avLst/>
          </a:prstGeom>
          <a:noFill/>
          <a:ln/>
        </p:spPr>
        <p:txBody>
          <a:bodyPr wrap="square" rtlCol="0" anchor="t"/>
          <a:lstStyle/>
          <a:p>
            <a:pPr marL="0" indent="0" algn="l">
              <a:lnSpc>
                <a:spcPts val="2580"/>
              </a:lnSpc>
              <a:buNone/>
            </a:pPr>
            <a:r>
              <a:rPr lang="en-US" sz="1612" kern="0" spc="-32" dirty="0">
                <a:solidFill>
                  <a:srgbClr val="272525"/>
                </a:solidFill>
                <a:latin typeface="Inter" pitchFamily="34" charset="0"/>
                <a:ea typeface="Inter" pitchFamily="34" charset="-122"/>
                <a:cs typeface="Inter" pitchFamily="34" charset="-120"/>
              </a:rPr>
              <a:t>This approach combines the outputs of collaborative filtering and content-based filtering algorithms, applying weighted scores to each recommendation based on their relative importance or performance in specific use cases.</a:t>
            </a:r>
            <a:endParaRPr lang="en-US" sz="1612" dirty="0"/>
          </a:p>
        </p:txBody>
      </p:sp>
      <p:pic>
        <p:nvPicPr>
          <p:cNvPr id="9" name="Image 2" descr="preencoded.png"/>
          <p:cNvPicPr>
            <a:picLocks noChangeAspect="1"/>
          </p:cNvPicPr>
          <p:nvPr/>
        </p:nvPicPr>
        <p:blipFill>
          <a:blip r:embed="rId5"/>
          <a:stretch>
            <a:fillRect/>
          </a:stretch>
        </p:blipFill>
        <p:spPr>
          <a:xfrm>
            <a:off x="4425434" y="3670697"/>
            <a:ext cx="1023699" cy="1834991"/>
          </a:xfrm>
          <a:prstGeom prst="rect">
            <a:avLst/>
          </a:prstGeom>
        </p:spPr>
      </p:pic>
      <p:sp>
        <p:nvSpPr>
          <p:cNvPr id="10" name="Text 5"/>
          <p:cNvSpPr/>
          <p:nvPr/>
        </p:nvSpPr>
        <p:spPr>
          <a:xfrm>
            <a:off x="5756196" y="3875365"/>
            <a:ext cx="2559368" cy="319921"/>
          </a:xfrm>
          <a:prstGeom prst="rect">
            <a:avLst/>
          </a:prstGeom>
          <a:noFill/>
          <a:ln/>
        </p:spPr>
        <p:txBody>
          <a:bodyPr wrap="none" rtlCol="0" anchor="t"/>
          <a:lstStyle/>
          <a:p>
            <a:pPr marL="0" indent="0" algn="l">
              <a:lnSpc>
                <a:spcPts val="2519"/>
              </a:lnSpc>
              <a:buNone/>
            </a:pPr>
            <a:r>
              <a:rPr lang="en-US" sz="2015" b="1" kern="0" spc="-60" dirty="0">
                <a:solidFill>
                  <a:srgbClr val="272525"/>
                </a:solidFill>
                <a:latin typeface="Inter" pitchFamily="34" charset="0"/>
                <a:ea typeface="Inter" pitchFamily="34" charset="-122"/>
                <a:cs typeface="Inter" pitchFamily="34" charset="-120"/>
              </a:rPr>
              <a:t>Switching Hybrid</a:t>
            </a:r>
            <a:endParaRPr lang="en-US" sz="2015" dirty="0"/>
          </a:p>
        </p:txBody>
      </p:sp>
      <p:sp>
        <p:nvSpPr>
          <p:cNvPr id="11" name="Text 6"/>
          <p:cNvSpPr/>
          <p:nvPr/>
        </p:nvSpPr>
        <p:spPr>
          <a:xfrm>
            <a:off x="5756196" y="4318040"/>
            <a:ext cx="8106370" cy="982980"/>
          </a:xfrm>
          <a:prstGeom prst="rect">
            <a:avLst/>
          </a:prstGeom>
          <a:noFill/>
          <a:ln/>
        </p:spPr>
        <p:txBody>
          <a:bodyPr wrap="square" rtlCol="0" anchor="t"/>
          <a:lstStyle/>
          <a:p>
            <a:pPr marL="0" indent="0" algn="l">
              <a:lnSpc>
                <a:spcPts val="2580"/>
              </a:lnSpc>
              <a:buNone/>
            </a:pPr>
            <a:r>
              <a:rPr lang="en-US" sz="1612" kern="0" spc="-32" dirty="0">
                <a:solidFill>
                  <a:srgbClr val="272525"/>
                </a:solidFill>
                <a:latin typeface="Inter" pitchFamily="34" charset="0"/>
                <a:ea typeface="Inter" pitchFamily="34" charset="-122"/>
                <a:cs typeface="Inter" pitchFamily="34" charset="-120"/>
              </a:rPr>
              <a:t>The system switches between collaborative filtering and content-based filtering recommendations based on factors such as data availability, user preferences, and the overall performance of each approach in different contexts.</a:t>
            </a:r>
            <a:endParaRPr lang="en-US" sz="1612" dirty="0"/>
          </a:p>
        </p:txBody>
      </p:sp>
      <p:pic>
        <p:nvPicPr>
          <p:cNvPr id="12" name="Image 3" descr="preencoded.png"/>
          <p:cNvPicPr>
            <a:picLocks noChangeAspect="1"/>
          </p:cNvPicPr>
          <p:nvPr/>
        </p:nvPicPr>
        <p:blipFill>
          <a:blip r:embed="rId6"/>
          <a:stretch>
            <a:fillRect/>
          </a:stretch>
        </p:blipFill>
        <p:spPr>
          <a:xfrm>
            <a:off x="4425434" y="5505688"/>
            <a:ext cx="1023699" cy="1834991"/>
          </a:xfrm>
          <a:prstGeom prst="rect">
            <a:avLst/>
          </a:prstGeom>
        </p:spPr>
      </p:pic>
      <p:sp>
        <p:nvSpPr>
          <p:cNvPr id="13" name="Text 7"/>
          <p:cNvSpPr/>
          <p:nvPr/>
        </p:nvSpPr>
        <p:spPr>
          <a:xfrm>
            <a:off x="5756196" y="5710357"/>
            <a:ext cx="2559368" cy="319921"/>
          </a:xfrm>
          <a:prstGeom prst="rect">
            <a:avLst/>
          </a:prstGeom>
          <a:noFill/>
          <a:ln/>
        </p:spPr>
        <p:txBody>
          <a:bodyPr wrap="none" rtlCol="0" anchor="t"/>
          <a:lstStyle/>
          <a:p>
            <a:pPr marL="0" indent="0" algn="l">
              <a:lnSpc>
                <a:spcPts val="2519"/>
              </a:lnSpc>
              <a:buNone/>
            </a:pPr>
            <a:r>
              <a:rPr lang="en-US" sz="2015" b="1" kern="0" spc="-60" dirty="0">
                <a:solidFill>
                  <a:srgbClr val="272525"/>
                </a:solidFill>
                <a:latin typeface="Inter" pitchFamily="34" charset="0"/>
                <a:ea typeface="Inter" pitchFamily="34" charset="-122"/>
                <a:cs typeface="Inter" pitchFamily="34" charset="-120"/>
              </a:rPr>
              <a:t>Feature Combination</a:t>
            </a:r>
            <a:endParaRPr lang="en-US" sz="2015" dirty="0"/>
          </a:p>
        </p:txBody>
      </p:sp>
      <p:sp>
        <p:nvSpPr>
          <p:cNvPr id="14" name="Text 8"/>
          <p:cNvSpPr/>
          <p:nvPr/>
        </p:nvSpPr>
        <p:spPr>
          <a:xfrm>
            <a:off x="5756196" y="6153031"/>
            <a:ext cx="8106370" cy="982980"/>
          </a:xfrm>
          <a:prstGeom prst="rect">
            <a:avLst/>
          </a:prstGeom>
          <a:noFill/>
          <a:ln/>
        </p:spPr>
        <p:txBody>
          <a:bodyPr wrap="square" rtlCol="0" anchor="t"/>
          <a:lstStyle/>
          <a:p>
            <a:pPr marL="0" indent="0" algn="l">
              <a:lnSpc>
                <a:spcPts val="2580"/>
              </a:lnSpc>
              <a:buNone/>
            </a:pPr>
            <a:r>
              <a:rPr lang="en-US" sz="1612" kern="0" spc="-32" dirty="0">
                <a:solidFill>
                  <a:srgbClr val="272525"/>
                </a:solidFill>
                <a:latin typeface="Inter" pitchFamily="34" charset="0"/>
                <a:ea typeface="Inter" pitchFamily="34" charset="-122"/>
                <a:cs typeface="Inter" pitchFamily="34" charset="-120"/>
              </a:rPr>
              <a:t>This strategy integrates features from both collaborative and content-based filtering into a single unified model, allowing the system to leverage the complementary strengths of these approaches in a more seamless and effective manner.</a:t>
            </a:r>
            <a:endParaRPr lang="en-US" sz="161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2037993" y="788075"/>
            <a:ext cx="849796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 and Future Directions</a:t>
            </a:r>
            <a:endParaRPr lang="en-US" sz="4374" dirty="0"/>
          </a:p>
        </p:txBody>
      </p:sp>
      <p:pic>
        <p:nvPicPr>
          <p:cNvPr id="5" name="Image 0" descr="preencoded.png"/>
          <p:cNvPicPr>
            <a:picLocks noChangeAspect="1"/>
          </p:cNvPicPr>
          <p:nvPr/>
        </p:nvPicPr>
        <p:blipFill>
          <a:blip r:embed="rId3"/>
          <a:stretch>
            <a:fillRect/>
          </a:stretch>
        </p:blipFill>
        <p:spPr>
          <a:xfrm>
            <a:off x="2037993" y="1926788"/>
            <a:ext cx="555427" cy="555427"/>
          </a:xfrm>
          <a:prstGeom prst="rect">
            <a:avLst/>
          </a:prstGeom>
        </p:spPr>
      </p:pic>
      <p:sp>
        <p:nvSpPr>
          <p:cNvPr id="6" name="Text 3"/>
          <p:cNvSpPr/>
          <p:nvPr/>
        </p:nvSpPr>
        <p:spPr>
          <a:xfrm>
            <a:off x="2037993" y="2704386"/>
            <a:ext cx="2388632"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Multimodal Integration</a:t>
            </a:r>
            <a:endParaRPr lang="en-US" sz="2187" dirty="0"/>
          </a:p>
        </p:txBody>
      </p:sp>
      <p:sp>
        <p:nvSpPr>
          <p:cNvPr id="7" name="Text 4"/>
          <p:cNvSpPr/>
          <p:nvPr/>
        </p:nvSpPr>
        <p:spPr>
          <a:xfrm>
            <a:off x="2037993" y="3531989"/>
            <a:ext cx="2388632" cy="284321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Leveraging a broader range of data sources, including visual, audio, and contextual information, to enhance the accuracy and diversity of movie recommendations.</a:t>
            </a:r>
            <a:endParaRPr lang="en-US" sz="1750" dirty="0"/>
          </a:p>
        </p:txBody>
      </p:sp>
      <p:pic>
        <p:nvPicPr>
          <p:cNvPr id="8" name="Image 1" descr="preencoded.png"/>
          <p:cNvPicPr>
            <a:picLocks noChangeAspect="1"/>
          </p:cNvPicPr>
          <p:nvPr/>
        </p:nvPicPr>
        <p:blipFill>
          <a:blip r:embed="rId4"/>
          <a:stretch>
            <a:fillRect/>
          </a:stretch>
        </p:blipFill>
        <p:spPr>
          <a:xfrm>
            <a:off x="4759881" y="1926788"/>
            <a:ext cx="555427" cy="555427"/>
          </a:xfrm>
          <a:prstGeom prst="rect">
            <a:avLst/>
          </a:prstGeom>
        </p:spPr>
      </p:pic>
      <p:sp>
        <p:nvSpPr>
          <p:cNvPr id="9" name="Text 5"/>
          <p:cNvSpPr/>
          <p:nvPr/>
        </p:nvSpPr>
        <p:spPr>
          <a:xfrm>
            <a:off x="4759881" y="2704386"/>
            <a:ext cx="2388632"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Advancements in AI</a:t>
            </a:r>
            <a:endParaRPr lang="en-US" sz="2187" dirty="0"/>
          </a:p>
        </p:txBody>
      </p:sp>
      <p:sp>
        <p:nvSpPr>
          <p:cNvPr id="10" name="Text 6"/>
          <p:cNvSpPr/>
          <p:nvPr/>
        </p:nvSpPr>
        <p:spPr>
          <a:xfrm>
            <a:off x="4759881" y="3531989"/>
            <a:ext cx="2388632" cy="3909417"/>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Continued advancements in artificial intelligence, machine learning, and deep learning techniques to enable more intelligent, adaptive, and personalized movie recommendation systems.</a:t>
            </a:r>
            <a:endParaRPr lang="en-US" sz="1750" dirty="0"/>
          </a:p>
        </p:txBody>
      </p:sp>
      <p:pic>
        <p:nvPicPr>
          <p:cNvPr id="11" name="Image 2" descr="preencoded.png"/>
          <p:cNvPicPr>
            <a:picLocks noChangeAspect="1"/>
          </p:cNvPicPr>
          <p:nvPr/>
        </p:nvPicPr>
        <p:blipFill>
          <a:blip r:embed="rId5"/>
          <a:stretch>
            <a:fillRect/>
          </a:stretch>
        </p:blipFill>
        <p:spPr>
          <a:xfrm>
            <a:off x="7481768" y="1926788"/>
            <a:ext cx="555427" cy="555427"/>
          </a:xfrm>
          <a:prstGeom prst="rect">
            <a:avLst/>
          </a:prstGeom>
        </p:spPr>
      </p:pic>
      <p:sp>
        <p:nvSpPr>
          <p:cNvPr id="12" name="Text 7"/>
          <p:cNvSpPr/>
          <p:nvPr/>
        </p:nvSpPr>
        <p:spPr>
          <a:xfrm>
            <a:off x="7481768" y="2704386"/>
            <a:ext cx="2388632"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Improved User Experience</a:t>
            </a:r>
            <a:endParaRPr lang="en-US" sz="2187" dirty="0"/>
          </a:p>
        </p:txBody>
      </p:sp>
      <p:sp>
        <p:nvSpPr>
          <p:cNvPr id="13" name="Text 8"/>
          <p:cNvSpPr/>
          <p:nvPr/>
        </p:nvSpPr>
        <p:spPr>
          <a:xfrm>
            <a:off x="7481768" y="3531989"/>
            <a:ext cx="2388632" cy="3198614"/>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Enhancing the user experience through seamless integration, intuitive interfaces, and providing users with more control and transparency in the recommendation process.</a:t>
            </a:r>
            <a:endParaRPr lang="en-US" sz="1750" dirty="0"/>
          </a:p>
        </p:txBody>
      </p:sp>
      <p:pic>
        <p:nvPicPr>
          <p:cNvPr id="14" name="Image 3" descr="preencoded.png"/>
          <p:cNvPicPr>
            <a:picLocks noChangeAspect="1"/>
          </p:cNvPicPr>
          <p:nvPr/>
        </p:nvPicPr>
        <p:blipFill>
          <a:blip r:embed="rId6"/>
          <a:stretch>
            <a:fillRect/>
          </a:stretch>
        </p:blipFill>
        <p:spPr>
          <a:xfrm>
            <a:off x="10203656" y="1926788"/>
            <a:ext cx="555427" cy="555427"/>
          </a:xfrm>
          <a:prstGeom prst="rect">
            <a:avLst/>
          </a:prstGeom>
        </p:spPr>
      </p:pic>
      <p:sp>
        <p:nvSpPr>
          <p:cNvPr id="15" name="Text 9"/>
          <p:cNvSpPr/>
          <p:nvPr/>
        </p:nvSpPr>
        <p:spPr>
          <a:xfrm>
            <a:off x="10203656" y="2704386"/>
            <a:ext cx="2388751"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Ethical Considerations</a:t>
            </a:r>
            <a:endParaRPr lang="en-US" sz="2187" dirty="0"/>
          </a:p>
        </p:txBody>
      </p:sp>
      <p:sp>
        <p:nvSpPr>
          <p:cNvPr id="16" name="Text 10"/>
          <p:cNvSpPr/>
          <p:nvPr/>
        </p:nvSpPr>
        <p:spPr>
          <a:xfrm>
            <a:off x="10203656" y="3531989"/>
            <a:ext cx="2388751" cy="3198614"/>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Addressing ethical concerns, such as privacy, fairness, and transparency, to ensure that movie recommendation systems are built with the well-being of users and society in mind.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1072</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Allu Swaroop</cp:lastModifiedBy>
  <cp:revision>2</cp:revision>
  <dcterms:created xsi:type="dcterms:W3CDTF">2024-04-23T10:51:19Z</dcterms:created>
  <dcterms:modified xsi:type="dcterms:W3CDTF">2024-04-23T10:53:34Z</dcterms:modified>
</cp:coreProperties>
</file>