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133600" y="318691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086168" y="1897472"/>
            <a:ext cx="7334250" cy="948978"/>
          </a:xfrm>
          <a:prstGeom prst="rect">
            <a:avLst/>
          </a:prstGeom>
        </p:spPr>
        <p:txBody>
          <a:bodyPr vert="horz" wrap="square" lIns="0" tIns="12700" rIns="0" bIns="0" rtlCol="0">
            <a:spAutoFit/>
          </a:bodyPr>
          <a:lstStyle/>
          <a:p>
            <a:pPr marL="12700">
              <a:spcBef>
                <a:spcPts val="100"/>
              </a:spcBef>
            </a:pPr>
            <a:r>
              <a:rPr lang="en-IN" sz="3600" dirty="0">
                <a:latin typeface="Arial Black" panose="020B0A04020102020204" pitchFamily="34" charset="0"/>
              </a:rPr>
              <a:t>ALLWIN JEYARAJ R</a:t>
            </a: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F697C67A-4506-8453-53D8-92FF4900F86D}"/>
              </a:ext>
            </a:extLst>
          </p:cNvPr>
          <p:cNvSpPr txBox="1"/>
          <p:nvPr/>
        </p:nvSpPr>
        <p:spPr>
          <a:xfrm>
            <a:off x="6553200" y="2612822"/>
            <a:ext cx="6369152" cy="954107"/>
          </a:xfrm>
          <a:prstGeom prst="rect">
            <a:avLst/>
          </a:prstGeom>
          <a:noFill/>
        </p:spPr>
        <p:txBody>
          <a:bodyPr wrap="square" rtlCol="0" anchor="ctr">
            <a:spAutoFit/>
          </a:bodyPr>
          <a:lstStyle/>
          <a:p>
            <a:r>
              <a:rPr lang="en-IN" sz="2800" b="1" spc="10" dirty="0">
                <a:solidFill>
                  <a:srgbClr val="2D936B"/>
                </a:solidFill>
                <a:latin typeface="Trebuchet MS"/>
                <a:cs typeface="Trebuchet MS"/>
              </a:rPr>
              <a:t>Final</a:t>
            </a:r>
            <a:r>
              <a:rPr lang="en-IN" sz="2800" b="1" spc="-165" dirty="0">
                <a:solidFill>
                  <a:srgbClr val="2D936B"/>
                </a:solidFill>
                <a:latin typeface="Trebuchet MS"/>
                <a:cs typeface="Trebuchet MS"/>
              </a:rPr>
              <a:t> </a:t>
            </a:r>
            <a:r>
              <a:rPr lang="en-IN" sz="2800" b="1" spc="-5" dirty="0">
                <a:solidFill>
                  <a:srgbClr val="2D936B"/>
                </a:solidFill>
                <a:latin typeface="Trebuchet MS"/>
                <a:cs typeface="Trebuchet MS"/>
              </a:rPr>
              <a:t>Project</a:t>
            </a:r>
            <a:endParaRPr lang="en-IN" sz="2800" dirty="0">
              <a:latin typeface="Trebuchet MS"/>
              <a:cs typeface="Trebuchet MS"/>
            </a:endParaRPr>
          </a:p>
          <a:p>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6227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1" name="Rectangle 1">
            <a:extLst>
              <a:ext uri="{FF2B5EF4-FFF2-40B4-BE49-F238E27FC236}">
                <a16:creationId xmlns:a16="http://schemas.microsoft.com/office/drawing/2014/main" id="{0B0C6467-6094-8618-F823-1E6090050E15}"/>
              </a:ext>
            </a:extLst>
          </p:cNvPr>
          <p:cNvSpPr>
            <a:spLocks noChangeArrowheads="1"/>
          </p:cNvSpPr>
          <p:nvPr/>
        </p:nvSpPr>
        <p:spPr bwMode="auto">
          <a:xfrm>
            <a:off x="648016" y="1205604"/>
            <a:ext cx="9764396"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2400" dirty="0"/>
            </a:br>
            <a:r>
              <a:rPr lang="en-US" sz="2000" b="0" i="0" dirty="0">
                <a:solidFill>
                  <a:srgbClr val="0D0D0D"/>
                </a:solidFill>
                <a:effectLst/>
                <a:latin typeface="Söhne"/>
              </a:rPr>
              <a:t>The results of text generation using Recurrent Neural Networks (RNNs) showcase the model's ability to produce coherent and contextually relevant text. By leveraging the sequential nature of language data, our RNN-based model generates text that closely resembles the patterns and structures of the training dataset. The generated text exhibits fluency and coherence, capturing the semantic relationships between words and producing meaningful output. Through qualitative assessment, we observe that the generated text reflects the style and tone of the input data, demonstrating the model's proficiency in learning and reproducing linguistic patterns. Additionally, quantitative evaluation metrics such as perplexity or BLEU score confirm the similarity between the generated text and the ground truth. Overall, the results highlight the effectiveness of RNNs for text generation tasks, offering a powerful tool for various applications in natural language processing.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A43BB126-3923-E821-7867-8ECCD980AF52}"/>
              </a:ext>
            </a:extLst>
          </p:cNvPr>
          <p:cNvSpPr>
            <a:spLocks noChangeArrowheads="1"/>
          </p:cNvSpPr>
          <p:nvPr/>
        </p:nvSpPr>
        <p:spPr bwMode="auto">
          <a:xfrm>
            <a:off x="558165" y="2019300"/>
            <a:ext cx="403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F3B0B93A-3D34-A3AD-F418-37F87AAF5752}"/>
              </a:ext>
            </a:extLst>
          </p:cNvPr>
          <p:cNvSpPr txBox="1"/>
          <p:nvPr/>
        </p:nvSpPr>
        <p:spPr>
          <a:xfrm>
            <a:off x="619444" y="2073919"/>
            <a:ext cx="9110788" cy="1323439"/>
          </a:xfrm>
          <a:prstGeom prst="rect">
            <a:avLst/>
          </a:prstGeom>
          <a:noFill/>
        </p:spPr>
        <p:txBody>
          <a:bodyPr wrap="square" rtlCol="0">
            <a:spAutoFit/>
          </a:bodyPr>
          <a:lstStyle/>
          <a:p>
            <a:pPr algn="l"/>
            <a:r>
              <a:rPr lang="en-US" sz="4000" dirty="0">
                <a:solidFill>
                  <a:srgbClr val="444444"/>
                </a:solidFill>
                <a:latin typeface="Georgia" panose="02040502050405020303" pitchFamily="18" charset="0"/>
              </a:rPr>
              <a:t>TEXT GENERATING USING RNN</a:t>
            </a:r>
            <a:endParaRPr lang="en-US" sz="4000" b="0" i="0" dirty="0">
              <a:solidFill>
                <a:srgbClr val="444444"/>
              </a:solidFill>
              <a:effectLst/>
              <a:latin typeface="Georgia" panose="02040502050405020303" pitchFamily="18" charset="0"/>
            </a:endParaRPr>
          </a:p>
          <a:p>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5426" y="-78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2" name="Rectangle 3">
            <a:extLst>
              <a:ext uri="{FF2B5EF4-FFF2-40B4-BE49-F238E27FC236}">
                <a16:creationId xmlns:a16="http://schemas.microsoft.com/office/drawing/2014/main" id="{1DD3F473-C3C3-0F75-8EF7-5E2288B5CBEC}"/>
              </a:ext>
            </a:extLst>
          </p:cNvPr>
          <p:cNvSpPr>
            <a:spLocks noChangeArrowheads="1"/>
          </p:cNvSpPr>
          <p:nvPr/>
        </p:nvSpPr>
        <p:spPr bwMode="auto">
          <a:xfrm rot="9769837">
            <a:off x="-4984336" y="4479477"/>
            <a:ext cx="17960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TextBox 34">
            <a:extLst>
              <a:ext uri="{FF2B5EF4-FFF2-40B4-BE49-F238E27FC236}">
                <a16:creationId xmlns:a16="http://schemas.microsoft.com/office/drawing/2014/main" id="{531EB5FD-0F33-198A-3E34-8141225C3BCE}"/>
              </a:ext>
            </a:extLst>
          </p:cNvPr>
          <p:cNvSpPr txBox="1"/>
          <p:nvPr/>
        </p:nvSpPr>
        <p:spPr>
          <a:xfrm>
            <a:off x="1738470" y="1405765"/>
            <a:ext cx="904779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Bahnschrift" panose="020B0502040204020203" pitchFamily="34" charset="0"/>
              </a:rPr>
              <a:t>PROBLEM STATEMENT</a:t>
            </a:r>
          </a:p>
          <a:p>
            <a:pPr marL="285750" indent="-285750">
              <a:buFont typeface="Arial" panose="020B0604020202020204" pitchFamily="34" charset="0"/>
              <a:buChar char="•"/>
            </a:pPr>
            <a:r>
              <a:rPr lang="en-US" sz="3200" dirty="0">
                <a:latin typeface="Bahnschrift" panose="020B0502040204020203" pitchFamily="34" charset="0"/>
              </a:rPr>
              <a:t>PROJECT OVERVIEW</a:t>
            </a:r>
          </a:p>
          <a:p>
            <a:pPr marL="285750" indent="-285750">
              <a:buFont typeface="Arial" panose="020B0604020202020204" pitchFamily="34" charset="0"/>
              <a:buChar char="•"/>
            </a:pPr>
            <a:r>
              <a:rPr lang="en-US" sz="3200" dirty="0">
                <a:latin typeface="Bahnschrift" panose="020B0502040204020203" pitchFamily="34" charset="0"/>
              </a:rPr>
              <a:t>WHO ARE THE END USERS?</a:t>
            </a:r>
          </a:p>
          <a:p>
            <a:pPr marL="285750" indent="-285750">
              <a:buFont typeface="Arial" panose="020B0604020202020204" pitchFamily="34" charset="0"/>
              <a:buChar char="•"/>
            </a:pPr>
            <a:r>
              <a:rPr lang="en-US" sz="3200" dirty="0">
                <a:latin typeface="Bahnschrift" panose="020B0502040204020203" pitchFamily="34" charset="0"/>
              </a:rPr>
              <a:t>YOUR SOLUTION AND ITS VALUE PROPOSITION</a:t>
            </a:r>
          </a:p>
          <a:p>
            <a:pPr marL="285750" indent="-285750">
              <a:buFont typeface="Arial" panose="020B0604020202020204" pitchFamily="34" charset="0"/>
              <a:buChar char="•"/>
            </a:pPr>
            <a:r>
              <a:rPr lang="en-US" sz="3200" dirty="0">
                <a:latin typeface="Bahnschrift" panose="020B0502040204020203" pitchFamily="34" charset="0"/>
              </a:rPr>
              <a:t>THE WOW IN YOUR SOLUTION</a:t>
            </a:r>
          </a:p>
          <a:p>
            <a:pPr marL="285750" indent="-285750">
              <a:buFont typeface="Arial" panose="020B0604020202020204" pitchFamily="34" charset="0"/>
              <a:buChar char="•"/>
            </a:pPr>
            <a:r>
              <a:rPr lang="en-US" sz="3200" dirty="0">
                <a:latin typeface="Bahnschrift" panose="020B0502040204020203" pitchFamily="34" charset="0"/>
              </a:rPr>
              <a:t>MODELLING</a:t>
            </a:r>
          </a:p>
          <a:p>
            <a:pPr marL="285750" indent="-285750">
              <a:buFont typeface="Arial" panose="020B0604020202020204" pitchFamily="34" charset="0"/>
              <a:buChar char="•"/>
            </a:pPr>
            <a:r>
              <a:rPr lang="en-US" sz="3200" dirty="0">
                <a:latin typeface="Bahnschrift" panose="020B0502040204020203" pitchFamily="34" charset="0"/>
              </a:rPr>
              <a:t>RESULT</a:t>
            </a:r>
            <a:endParaRPr lang="en-IN" sz="3200" dirty="0">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21287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BDB8A51B-76FF-A251-1876-2D17628F98B6}"/>
              </a:ext>
            </a:extLst>
          </p:cNvPr>
          <p:cNvSpPr txBox="1"/>
          <p:nvPr/>
        </p:nvSpPr>
        <p:spPr>
          <a:xfrm>
            <a:off x="739775" y="1433338"/>
            <a:ext cx="6011582" cy="461665"/>
          </a:xfrm>
          <a:prstGeom prst="rect">
            <a:avLst/>
          </a:prstGeom>
          <a:noFill/>
        </p:spPr>
        <p:txBody>
          <a:bodyPr wrap="none" rtlCol="0">
            <a:spAutoFit/>
          </a:bodyPr>
          <a:lstStyle/>
          <a:p>
            <a:pPr algn="l"/>
            <a:r>
              <a:rPr lang="en-US" sz="2400" dirty="0"/>
              <a:t>TOPIC: TEXT GENERATING USING RNN</a:t>
            </a:r>
            <a:endParaRPr lang="en-US" sz="2400" b="0" i="0" dirty="0">
              <a:solidFill>
                <a:srgbClr val="444444"/>
              </a:solidFill>
              <a:effectLst/>
              <a:latin typeface="Georgia" panose="02040502050405020303" pitchFamily="18" charset="0"/>
            </a:endParaRPr>
          </a:p>
        </p:txBody>
      </p:sp>
      <p:sp>
        <p:nvSpPr>
          <p:cNvPr id="12" name="TextBox 11">
            <a:extLst>
              <a:ext uri="{FF2B5EF4-FFF2-40B4-BE49-F238E27FC236}">
                <a16:creationId xmlns:a16="http://schemas.microsoft.com/office/drawing/2014/main" id="{D8D87BDE-E908-5ED8-AD5C-41965E89A630}"/>
              </a:ext>
            </a:extLst>
          </p:cNvPr>
          <p:cNvSpPr txBox="1"/>
          <p:nvPr/>
        </p:nvSpPr>
        <p:spPr>
          <a:xfrm>
            <a:off x="834073" y="2137664"/>
            <a:ext cx="6938328" cy="2554545"/>
          </a:xfrm>
          <a:prstGeom prst="rect">
            <a:avLst/>
          </a:prstGeom>
          <a:noFill/>
        </p:spPr>
        <p:txBody>
          <a:bodyPr wrap="square" rtlCol="0">
            <a:spAutoFit/>
          </a:bodyPr>
          <a:lstStyle/>
          <a:p>
            <a:r>
              <a:rPr lang="en-US" sz="2000" b="0" i="0" dirty="0">
                <a:solidFill>
                  <a:srgbClr val="0D0D0D"/>
                </a:solidFill>
                <a:effectLst/>
                <a:latin typeface="Söhne"/>
              </a:rPr>
              <a:t>Design and implement a Recurrent Neural Network (RNN) model capable of generating coherent and contextually relevant text based on a given dataset. Text generation is a fundamental task in natural language processing (NLP) with applications ranging from chatbots to creative writing assistance. Your task is to build a model that can learn the patterns and structures of the text data and generate new text sequences that resemble the input data.</a:t>
            </a:r>
            <a:endParaRPr lang="en-IN" sz="2000" dirty="0">
              <a:solidFill>
                <a:schemeClr val="tx1">
                  <a:lumMod val="95000"/>
                  <a:lumOff val="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F3B3B0A3-23FC-30DF-E996-672B108AAE02}"/>
              </a:ext>
            </a:extLst>
          </p:cNvPr>
          <p:cNvSpPr txBox="1"/>
          <p:nvPr/>
        </p:nvSpPr>
        <p:spPr>
          <a:xfrm>
            <a:off x="752065" y="2136338"/>
            <a:ext cx="7659400" cy="3785652"/>
          </a:xfrm>
          <a:prstGeom prst="rect">
            <a:avLst/>
          </a:prstGeom>
          <a:noFill/>
        </p:spPr>
        <p:txBody>
          <a:bodyPr wrap="square" rtlCol="0">
            <a:spAutoFit/>
          </a:bodyPr>
          <a:lstStyle/>
          <a:p>
            <a:r>
              <a:rPr lang="en-US" sz="2000" b="0" i="0" dirty="0">
                <a:solidFill>
                  <a:srgbClr val="0D0D0D"/>
                </a:solidFill>
                <a:effectLst/>
                <a:latin typeface="Söhne"/>
              </a:rPr>
              <a:t>This project focuses on building a text generation system using Recurrent Neural Networks (RNNs). By leveraging the sequential nature of text data, the RNN architecture will be trained on a selected dataset to learn patterns and structures of language. After preprocessing and training, the model will be capable of generating coherent and contextually relevant text based on given input prompts. Evaluation metrics will be employed to assess the quality of generated text, and optimization techniques will be explored to enhance the model's performance. Ultimately, this project aims to contribute to advancements in Natural Language Processing (NLP) and has potential applications in various domains such as chatbots, creative writing assistance, and content generation.</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9248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B3CEF90E-9735-50CA-F0FC-86301DB64737}"/>
              </a:ext>
            </a:extLst>
          </p:cNvPr>
          <p:cNvSpPr txBox="1"/>
          <p:nvPr/>
        </p:nvSpPr>
        <p:spPr>
          <a:xfrm>
            <a:off x="558164" y="1946255"/>
            <a:ext cx="7519035" cy="3785652"/>
          </a:xfrm>
          <a:prstGeom prst="rect">
            <a:avLst/>
          </a:prstGeom>
          <a:noFill/>
        </p:spPr>
        <p:txBody>
          <a:bodyPr wrap="square" rtlCol="0">
            <a:spAutoFit/>
          </a:bodyPr>
          <a:lstStyle/>
          <a:p>
            <a:r>
              <a:rPr lang="en-US" sz="2400" b="0" i="0" dirty="0">
                <a:solidFill>
                  <a:srgbClr val="0D0D0D"/>
                </a:solidFill>
                <a:effectLst/>
                <a:latin typeface="Söhne"/>
              </a:rPr>
              <a:t>The end users for text generation using Recurrent Neural Networks (RNNs) vary widely and include writers seeking inspiration or overcoming writer's block, language learners needing practice material, chatbot developers enhancing conversational abilities, customer support services automating responses, creative professionals generating ideas, social media managers automating content creation, researchers conducting NLP experiments, and individuals using it for personal projects such as personalized messages or stories.</a:t>
            </a:r>
            <a:endParaRPr lang="en-IN" sz="2400" dirty="0">
              <a:solidFill>
                <a:schemeClr val="tx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96CEDC5E-A261-8BDB-2AC6-54EC61BEDDF1}"/>
              </a:ext>
            </a:extLst>
          </p:cNvPr>
          <p:cNvSpPr txBox="1"/>
          <p:nvPr/>
        </p:nvSpPr>
        <p:spPr>
          <a:xfrm>
            <a:off x="1804412" y="1392227"/>
            <a:ext cx="8006338" cy="3416320"/>
          </a:xfrm>
          <a:prstGeom prst="rect">
            <a:avLst/>
          </a:prstGeom>
          <a:noFill/>
        </p:spPr>
        <p:txBody>
          <a:bodyPr wrap="square" rtlCol="0">
            <a:spAutoFit/>
          </a:bodyPr>
          <a:lstStyle/>
          <a:p>
            <a:br>
              <a:rPr lang="en-US" dirty="0"/>
            </a:br>
            <a:r>
              <a:rPr lang="en-US" b="0" i="0" dirty="0">
                <a:solidFill>
                  <a:srgbClr val="0D0D0D"/>
                </a:solidFill>
                <a:effectLst/>
                <a:latin typeface="Söhne"/>
              </a:rPr>
              <a:t>Our text generation solution using Recurrent Neural Networks (RNNs) offers a streamlined </a:t>
            </a:r>
            <a:r>
              <a:rPr lang="en-US" sz="2000" b="0" i="0" dirty="0">
                <a:solidFill>
                  <a:srgbClr val="0D0D0D"/>
                </a:solidFill>
                <a:effectLst/>
                <a:latin typeface="Söhne"/>
              </a:rPr>
              <a:t>approach</a:t>
            </a:r>
            <a:r>
              <a:rPr lang="en-US" b="0" i="0" dirty="0">
                <a:solidFill>
                  <a:srgbClr val="0D0D0D"/>
                </a:solidFill>
                <a:effectLst/>
                <a:latin typeface="Söhne"/>
              </a:rPr>
              <a:t> to generating coherent and contextually relevant text. By leveraging RNNs, our model learns intricate linguistic patterns, enabling it to produce high-quality text output across various domains. The value proposition lies in its versatility, aiding writers, language learners, chatbot developers, customer support services, creative professionals, and researchers alike. Our solution enhances productivity, creativity, and efficiency by providing tailored assistance for content creation, language practice, conversational experiences, and NLP experiments. With its broad applicability and effectiveness, our text generation solution using RNNs serves as a valuable resource, empowering users across industries to achieve their goals efficiently and effectively.</a:t>
            </a:r>
            <a:endParaRPr lang="en-IN" dirty="0">
              <a:solidFill>
                <a:schemeClr val="bg2">
                  <a:lumMod val="1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2991AE3D-FAC9-29DB-D2CE-32F5E33B4A4A}"/>
              </a:ext>
            </a:extLst>
          </p:cNvPr>
          <p:cNvSpPr txBox="1"/>
          <p:nvPr/>
        </p:nvSpPr>
        <p:spPr>
          <a:xfrm>
            <a:off x="664971" y="1695450"/>
            <a:ext cx="8779066" cy="3785652"/>
          </a:xfrm>
          <a:prstGeom prst="rect">
            <a:avLst/>
          </a:prstGeom>
          <a:noFill/>
        </p:spPr>
        <p:txBody>
          <a:bodyPr wrap="square" rtlCol="0">
            <a:spAutoFit/>
          </a:bodyPr>
          <a:lstStyle/>
          <a:p>
            <a:br>
              <a:rPr lang="en-US" sz="2000" dirty="0"/>
            </a:br>
            <a:r>
              <a:rPr lang="en-US" sz="2000" b="0" i="0" dirty="0">
                <a:solidFill>
                  <a:srgbClr val="0D0D0D"/>
                </a:solidFill>
                <a:effectLst/>
                <a:latin typeface="Söhne"/>
              </a:rPr>
              <a:t>Our text generation solution powered by Recurrent Neural Networks (RNNs) unleashes the wow factor by seamlessly crafting captivating and contextually rich text. Through the magic of RNNs, our model not only learns the nuances of language but also infuses creativity into every generated piece. Whether you're a writer seeking inspiration, a language learner craving practice material, or a developer aiming to revolutionize chatbot interactions, our solution delivers unparalleled results. With its ability to understand and emulate human-like text, our RNN-based approach opens doors to endless possibilities, sparking innovation and transforming the way we interact with and generate textual content. Prepare to be wowed by the brilliance of our text generation solution, redefining what's possible in the realm of natural language processing.</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33400" y="1125537"/>
            <a:ext cx="8439151" cy="3795911"/>
          </a:xfrm>
          <a:prstGeom prst="rect">
            <a:avLst/>
          </a:prstGeom>
        </p:spPr>
        <p:txBody>
          <a:bodyPr vert="horz" wrap="square" lIns="0" tIns="12700" rIns="0" bIns="0" rtlCol="0">
            <a:spAutoFit/>
          </a:bodyPr>
          <a:lstStyle/>
          <a:p>
            <a:pPr marL="12700">
              <a:lnSpc>
                <a:spcPct val="100000"/>
              </a:lnSpc>
              <a:spcBef>
                <a:spcPts val="100"/>
              </a:spcBef>
            </a:pPr>
            <a:br>
              <a:rPr lang="en-US" sz="2400" dirty="0"/>
            </a:br>
            <a:r>
              <a:rPr lang="en-US" sz="2400" b="0" i="0" dirty="0">
                <a:solidFill>
                  <a:srgbClr val="0D0D0D"/>
                </a:solidFill>
                <a:effectLst/>
                <a:latin typeface="Söhne"/>
              </a:rPr>
              <a:t>Modeling for text generation using Recurrent Neural Networks (RNNs) involves several key components:</a:t>
            </a:r>
          </a:p>
          <a:p>
            <a:pPr marL="12700">
              <a:lnSpc>
                <a:spcPct val="100000"/>
              </a:lnSpc>
              <a:spcBef>
                <a:spcPts val="100"/>
              </a:spcBef>
            </a:pPr>
            <a:endParaRPr lang="en-US" sz="2400" b="0" i="0" dirty="0">
              <a:solidFill>
                <a:srgbClr val="0D0D0D"/>
              </a:solidFill>
              <a:effectLst/>
              <a:latin typeface="Söhne"/>
            </a:endParaRPr>
          </a:p>
          <a:p>
            <a:pPr marL="12700">
              <a:lnSpc>
                <a:spcPct val="100000"/>
              </a:lnSpc>
              <a:spcBef>
                <a:spcPts val="100"/>
              </a:spcBef>
            </a:pPr>
            <a:r>
              <a:rPr lang="en-IN" sz="2400" b="0" i="0" dirty="0">
                <a:solidFill>
                  <a:srgbClr val="0D0D0D"/>
                </a:solidFill>
                <a:effectLst/>
                <a:latin typeface="Söhne"/>
              </a:rPr>
              <a:t>1.Embedding Layer</a:t>
            </a:r>
            <a:endParaRPr lang="en-US" sz="2400" b="0" i="0" dirty="0">
              <a:solidFill>
                <a:srgbClr val="0D0D0D"/>
              </a:solidFill>
              <a:effectLst/>
              <a:latin typeface="Söhne"/>
            </a:endParaRPr>
          </a:p>
          <a:p>
            <a:pPr marL="12700">
              <a:lnSpc>
                <a:spcPct val="100000"/>
              </a:lnSpc>
              <a:spcBef>
                <a:spcPts val="100"/>
              </a:spcBef>
            </a:pPr>
            <a:r>
              <a:rPr lang="en-IN" sz="2400" b="0" i="0" dirty="0">
                <a:solidFill>
                  <a:srgbClr val="0D0D0D"/>
                </a:solidFill>
                <a:effectLst/>
                <a:latin typeface="Söhne"/>
              </a:rPr>
              <a:t>2.Recurrent Layers</a:t>
            </a:r>
            <a:endParaRPr lang="en-US" sz="2400" b="0" i="0" dirty="0">
              <a:solidFill>
                <a:srgbClr val="0D0D0D"/>
              </a:solidFill>
              <a:effectLst/>
              <a:latin typeface="Söhne"/>
            </a:endParaRPr>
          </a:p>
          <a:p>
            <a:pPr marL="12700">
              <a:lnSpc>
                <a:spcPct val="100000"/>
              </a:lnSpc>
              <a:spcBef>
                <a:spcPts val="100"/>
              </a:spcBef>
            </a:pPr>
            <a:r>
              <a:rPr lang="en-US" sz="2400" dirty="0">
                <a:latin typeface="Trebuchet MS"/>
                <a:cs typeface="Trebuchet MS"/>
              </a:rPr>
              <a:t>3.</a:t>
            </a:r>
            <a:r>
              <a:rPr lang="en-IN" sz="2400" b="0" i="0" dirty="0">
                <a:solidFill>
                  <a:srgbClr val="0D0D0D"/>
                </a:solidFill>
                <a:effectLst/>
                <a:latin typeface="Söhne"/>
              </a:rPr>
              <a:t> Output Layer</a:t>
            </a:r>
          </a:p>
          <a:p>
            <a:pPr marL="12700">
              <a:lnSpc>
                <a:spcPct val="100000"/>
              </a:lnSpc>
              <a:spcBef>
                <a:spcPts val="100"/>
              </a:spcBef>
            </a:pPr>
            <a:r>
              <a:rPr lang="en-IN" sz="2400" dirty="0">
                <a:solidFill>
                  <a:srgbClr val="0D0D0D"/>
                </a:solidFill>
                <a:latin typeface="Söhne"/>
                <a:cs typeface="Trebuchet MS"/>
              </a:rPr>
              <a:t>4.</a:t>
            </a:r>
            <a:r>
              <a:rPr lang="en-IN" sz="2400" b="0" i="0" dirty="0">
                <a:solidFill>
                  <a:srgbClr val="0D0D0D"/>
                </a:solidFill>
                <a:effectLst/>
                <a:latin typeface="Söhne"/>
              </a:rPr>
              <a:t> Training Procedure</a:t>
            </a:r>
          </a:p>
          <a:p>
            <a:pPr marL="12700">
              <a:lnSpc>
                <a:spcPct val="100000"/>
              </a:lnSpc>
              <a:spcBef>
                <a:spcPts val="100"/>
              </a:spcBef>
            </a:pPr>
            <a:r>
              <a:rPr lang="en-IN" sz="2400" dirty="0">
                <a:solidFill>
                  <a:srgbClr val="0D0D0D"/>
                </a:solidFill>
                <a:latin typeface="Söhne"/>
                <a:cs typeface="Trebuchet MS"/>
              </a:rPr>
              <a:t>5.</a:t>
            </a:r>
            <a:r>
              <a:rPr lang="en-IN" sz="2400" b="0" i="0" dirty="0">
                <a:solidFill>
                  <a:srgbClr val="0D0D0D"/>
                </a:solidFill>
                <a:effectLst/>
                <a:latin typeface="Söhne"/>
              </a:rPr>
              <a:t> Text Generation</a:t>
            </a:r>
          </a:p>
          <a:p>
            <a:pPr marL="12700">
              <a:lnSpc>
                <a:spcPct val="100000"/>
              </a:lnSpc>
              <a:spcBef>
                <a:spcPts val="100"/>
              </a:spcBef>
            </a:pPr>
            <a:r>
              <a:rPr lang="en-IN" sz="2400" dirty="0">
                <a:solidFill>
                  <a:srgbClr val="0D0D0D"/>
                </a:solidFill>
                <a:latin typeface="Söhne"/>
                <a:cs typeface="Trebuchet MS"/>
              </a:rPr>
              <a:t>6.</a:t>
            </a:r>
            <a:r>
              <a:rPr lang="en-IN" sz="2400" b="0" i="0" dirty="0">
                <a:solidFill>
                  <a:srgbClr val="0D0D0D"/>
                </a:solidFill>
                <a:effectLst/>
                <a:latin typeface="Söhne"/>
              </a:rPr>
              <a:t> Evaluation</a:t>
            </a:r>
            <a:endParaRPr sz="24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TotalTime>
  <Words>845</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Bahnschrift</vt:lpstr>
      <vt:lpstr>Calibri</vt:lpstr>
      <vt:lpstr>Georgia</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annie sherin</cp:lastModifiedBy>
  <cp:revision>5</cp:revision>
  <dcterms:created xsi:type="dcterms:W3CDTF">2024-03-30T07:02:28Z</dcterms:created>
  <dcterms:modified xsi:type="dcterms:W3CDTF">2024-04-02T14:05:25Z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