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2bc7da8c1c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2bc7da8c1c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2bc7da8c1c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2bc7da8c1c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3524d4d2cc4382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3524d4d2cc4382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2bc7da8c1c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2bc7da8c1c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2bc7da8c1c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2bc7da8c1c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2bc7da8c1c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2bc7da8c1c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2bc7da8c1c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2bc7da8c1c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2bc7da8c1c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2bc7da8c1c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2bc7da8c1c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2bc7da8c1c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2bc7da8c1c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2bc7da8c1c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2bc7da8c1c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2bc7da8c1c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2bc7da8c1c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2bc7da8c1c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352025"/>
            <a:ext cx="8520600" cy="191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MINI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GB"/>
              <a:t>A Novel Image Encryption Scheme Based on a Modified AES </a:t>
            </a:r>
            <a:endParaRPr/>
          </a:p>
          <a:p>
            <a:pPr indent="0" lvl="0" marL="0" rtl="0" algn="ctr">
              <a:spcBef>
                <a:spcPts val="0"/>
              </a:spcBef>
              <a:spcAft>
                <a:spcPts val="0"/>
              </a:spcAft>
              <a:buNone/>
            </a:pPr>
            <a:r>
              <a:rPr lang="en-GB"/>
              <a:t>Algorithm</a:t>
            </a:r>
            <a:endParaRPr/>
          </a:p>
        </p:txBody>
      </p:sp>
      <p:sp>
        <p:nvSpPr>
          <p:cNvPr id="56" name="Google Shape;56;p13"/>
          <p:cNvSpPr txBox="1"/>
          <p:nvPr/>
        </p:nvSpPr>
        <p:spPr>
          <a:xfrm>
            <a:off x="458150" y="3726650"/>
            <a:ext cx="3086100" cy="11559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800">
                <a:solidFill>
                  <a:schemeClr val="lt2"/>
                </a:solidFill>
              </a:rPr>
              <a:t>Ajay Dileep </a:t>
            </a:r>
            <a:endParaRPr sz="1800">
              <a:solidFill>
                <a:schemeClr val="lt2"/>
              </a:solidFill>
            </a:endParaRPr>
          </a:p>
          <a:p>
            <a:pPr indent="0" lvl="0" marL="0" rtl="0" algn="l">
              <a:spcBef>
                <a:spcPts val="0"/>
              </a:spcBef>
              <a:spcAft>
                <a:spcPts val="0"/>
              </a:spcAft>
              <a:buNone/>
            </a:pPr>
            <a:r>
              <a:rPr lang="en-GB" sz="1800">
                <a:solidFill>
                  <a:schemeClr val="lt2"/>
                </a:solidFill>
              </a:rPr>
              <a:t>Allwin Nebu</a:t>
            </a:r>
            <a:endParaRPr sz="1800">
              <a:solidFill>
                <a:schemeClr val="lt2"/>
              </a:solidFill>
            </a:endParaRPr>
          </a:p>
          <a:p>
            <a:pPr indent="0" lvl="0" marL="0" rtl="0" algn="l">
              <a:spcBef>
                <a:spcPts val="0"/>
              </a:spcBef>
              <a:spcAft>
                <a:spcPts val="0"/>
              </a:spcAft>
              <a:buNone/>
            </a:pPr>
            <a:r>
              <a:rPr lang="en-GB" sz="1800">
                <a:solidFill>
                  <a:schemeClr val="lt2"/>
                </a:solidFill>
              </a:rPr>
              <a:t>Alvin Boby Mathew </a:t>
            </a:r>
            <a:endParaRPr sz="1800">
              <a:solidFill>
                <a:schemeClr val="lt2"/>
              </a:solidFill>
            </a:endParaRPr>
          </a:p>
          <a:p>
            <a:pPr indent="0" lvl="0" marL="0" rtl="0" algn="l">
              <a:spcBef>
                <a:spcPts val="0"/>
              </a:spcBef>
              <a:spcAft>
                <a:spcPts val="0"/>
              </a:spcAft>
              <a:buNone/>
            </a:pPr>
            <a:r>
              <a:rPr lang="en-GB" sz="1800">
                <a:solidFill>
                  <a:schemeClr val="lt2"/>
                </a:solidFill>
              </a:rPr>
              <a:t>Mathew Somy	</a:t>
            </a:r>
            <a:endParaRPr sz="1800">
              <a:solidFill>
                <a:schemeClr val="lt2"/>
              </a:solidFill>
            </a:endParaRPr>
          </a:p>
        </p:txBody>
      </p:sp>
      <p:sp>
        <p:nvSpPr>
          <p:cNvPr id="57" name="Google Shape;57;p13"/>
          <p:cNvSpPr txBox="1"/>
          <p:nvPr/>
        </p:nvSpPr>
        <p:spPr>
          <a:xfrm>
            <a:off x="6315550" y="3819675"/>
            <a:ext cx="2571900" cy="6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Guide : </a:t>
            </a:r>
            <a:br>
              <a:rPr lang="en-GB" sz="1800">
                <a:solidFill>
                  <a:schemeClr val="lt2"/>
                </a:solidFill>
              </a:rPr>
            </a:br>
            <a:r>
              <a:rPr lang="en-GB" sz="1800">
                <a:solidFill>
                  <a:schemeClr val="lt2"/>
                </a:solidFill>
              </a:rPr>
              <a:t> Asst.prof.Devina Vinod</a:t>
            </a:r>
            <a:endParaRPr sz="18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356870" lvl="0" marL="457200" rtl="0" algn="l">
              <a:spcBef>
                <a:spcPts val="0"/>
              </a:spcBef>
              <a:spcAft>
                <a:spcPts val="0"/>
              </a:spcAft>
              <a:buSzPts val="2020"/>
              <a:buChar char="➢"/>
            </a:pPr>
            <a:r>
              <a:rPr lang="en-GB" sz="2020"/>
              <a:t>How it Works?</a:t>
            </a:r>
            <a:endParaRPr sz="2020"/>
          </a:p>
        </p:txBody>
      </p:sp>
      <p:sp>
        <p:nvSpPr>
          <p:cNvPr id="113" name="Google Shape;113;p22"/>
          <p:cNvSpPr txBox="1"/>
          <p:nvPr>
            <p:ph idx="1" type="body"/>
          </p:nvPr>
        </p:nvSpPr>
        <p:spPr>
          <a:xfrm>
            <a:off x="184675" y="1089000"/>
            <a:ext cx="5627700" cy="37731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SzPts val="1800"/>
              <a:buAutoNum type="arabicPeriod"/>
            </a:pPr>
            <a:r>
              <a:rPr lang="en-GB"/>
              <a:t>A 128 bit key is selected.</a:t>
            </a:r>
            <a:endParaRPr/>
          </a:p>
          <a:p>
            <a:pPr indent="-342900" lvl="0" marL="457200" rtl="0" algn="just">
              <a:spcBef>
                <a:spcPts val="0"/>
              </a:spcBef>
              <a:spcAft>
                <a:spcPts val="0"/>
              </a:spcAft>
              <a:buSzPts val="1800"/>
              <a:buAutoNum type="arabicPeriod"/>
            </a:pPr>
            <a:r>
              <a:rPr lang="en-GB"/>
              <a:t>Multiple keys are generated.</a:t>
            </a:r>
            <a:endParaRPr/>
          </a:p>
          <a:p>
            <a:pPr indent="-342900" lvl="0" marL="457200" rtl="0" algn="just">
              <a:spcBef>
                <a:spcPts val="0"/>
              </a:spcBef>
              <a:spcAft>
                <a:spcPts val="0"/>
              </a:spcAft>
              <a:buSzPts val="1800"/>
              <a:buAutoNum type="arabicPeriod"/>
            </a:pPr>
            <a:r>
              <a:rPr lang="en-GB"/>
              <a:t>Images are processed in 16 pixel block and did xor with expanded keys.</a:t>
            </a:r>
            <a:endParaRPr/>
          </a:p>
          <a:p>
            <a:pPr indent="-342900" lvl="0" marL="457200" rtl="0" algn="just">
              <a:spcBef>
                <a:spcPts val="0"/>
              </a:spcBef>
              <a:spcAft>
                <a:spcPts val="0"/>
              </a:spcAft>
              <a:buSzPts val="1800"/>
              <a:buAutoNum type="arabicPeriod"/>
            </a:pPr>
            <a:r>
              <a:rPr lang="en-GB"/>
              <a:t> A non linear transformation (like AES S-Box) is applied.</a:t>
            </a:r>
            <a:endParaRPr/>
          </a:p>
          <a:p>
            <a:pPr indent="-342900" lvl="0" marL="457200" rtl="0" algn="just">
              <a:spcBef>
                <a:spcPts val="0"/>
              </a:spcBef>
              <a:spcAft>
                <a:spcPts val="0"/>
              </a:spcAft>
              <a:buSzPts val="1800"/>
              <a:buAutoNum type="arabicPeriod"/>
            </a:pPr>
            <a:r>
              <a:rPr lang="en-GB"/>
              <a:t>Second XOR is done and </a:t>
            </a:r>
            <a:r>
              <a:rPr lang="en-GB"/>
              <a:t>encrypted</a:t>
            </a:r>
            <a:r>
              <a:rPr lang="en-GB"/>
              <a:t> image is </a:t>
            </a:r>
            <a:r>
              <a:rPr lang="en-GB"/>
              <a:t>generated</a:t>
            </a:r>
            <a:r>
              <a:rPr lang="en-GB"/>
              <a:t>.</a:t>
            </a:r>
            <a:endParaRPr/>
          </a:p>
          <a:p>
            <a:pPr indent="-342900" lvl="0" marL="457200" rtl="0" algn="just">
              <a:spcBef>
                <a:spcPts val="0"/>
              </a:spcBef>
              <a:spcAft>
                <a:spcPts val="0"/>
              </a:spcAft>
              <a:buSzPts val="1800"/>
              <a:buAutoNum type="arabicPeriod"/>
            </a:pPr>
            <a:r>
              <a:rPr lang="en-GB"/>
              <a:t>For decryption inverse SubBytes transformation is applied.</a:t>
            </a:r>
            <a:endParaRPr/>
          </a:p>
          <a:p>
            <a:pPr indent="-342900" lvl="0" marL="457200" rtl="0" algn="just">
              <a:spcBef>
                <a:spcPts val="0"/>
              </a:spcBef>
              <a:spcAft>
                <a:spcPts val="0"/>
              </a:spcAft>
              <a:buSzPts val="1800"/>
              <a:buAutoNum type="arabicPeriod"/>
            </a:pPr>
            <a:r>
              <a:rPr lang="en-GB"/>
              <a:t>XOR </a:t>
            </a:r>
            <a:r>
              <a:rPr lang="en-GB"/>
              <a:t>operation</a:t>
            </a:r>
            <a:r>
              <a:rPr lang="en-GB"/>
              <a:t> is reversed to get </a:t>
            </a:r>
            <a:r>
              <a:rPr lang="en-GB"/>
              <a:t>original</a:t>
            </a:r>
            <a:r>
              <a:rPr lang="en-GB"/>
              <a:t> pixel value thus </a:t>
            </a:r>
            <a:r>
              <a:rPr lang="en-GB"/>
              <a:t>original</a:t>
            </a:r>
            <a:r>
              <a:rPr lang="en-GB"/>
              <a:t> image is got.</a:t>
            </a:r>
            <a:endParaRPr/>
          </a:p>
        </p:txBody>
      </p:sp>
      <p:pic>
        <p:nvPicPr>
          <p:cNvPr id="114" name="Google Shape;114;p22"/>
          <p:cNvPicPr preferRelativeResize="0"/>
          <p:nvPr/>
        </p:nvPicPr>
        <p:blipFill>
          <a:blip r:embed="rId3">
            <a:alphaModFix/>
          </a:blip>
          <a:stretch>
            <a:fillRect/>
          </a:stretch>
        </p:blipFill>
        <p:spPr>
          <a:xfrm>
            <a:off x="5812375" y="903825"/>
            <a:ext cx="3280826" cy="304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TARGET USERS AND SOCIAL </a:t>
            </a:r>
            <a:r>
              <a:rPr lang="en-GB"/>
              <a:t>RELEVANCE</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10000"/>
          </a:bodyPr>
          <a:lstStyle/>
          <a:p>
            <a:pPr indent="-332863" lvl="0" marL="457200" rtl="0" algn="l">
              <a:spcBef>
                <a:spcPts val="0"/>
              </a:spcBef>
              <a:spcAft>
                <a:spcPts val="0"/>
              </a:spcAft>
              <a:buSzPct val="100000"/>
              <a:buChar char="●"/>
            </a:pPr>
            <a:r>
              <a:rPr lang="en-GB" sz="6567"/>
              <a:t>Target users: CyberSecurity Professional, Journalist and Activists, </a:t>
            </a:r>
            <a:r>
              <a:rPr lang="en-GB" sz="6567"/>
              <a:t>Government</a:t>
            </a:r>
            <a:r>
              <a:rPr lang="en-GB" sz="6567"/>
              <a:t> and Military, Legal Professionals, Students and Researchers.</a:t>
            </a:r>
            <a:endParaRPr sz="6567"/>
          </a:p>
          <a:p>
            <a:pPr indent="0" lvl="0" marL="0" rtl="0" algn="l">
              <a:spcBef>
                <a:spcPts val="1200"/>
              </a:spcBef>
              <a:spcAft>
                <a:spcPts val="0"/>
              </a:spcAft>
              <a:buNone/>
            </a:pPr>
            <a:r>
              <a:t/>
            </a:r>
            <a:endParaRPr sz="6567"/>
          </a:p>
          <a:p>
            <a:pPr indent="-332863" lvl="0" marL="457200" rtl="0" algn="l">
              <a:spcBef>
                <a:spcPts val="1200"/>
              </a:spcBef>
              <a:spcAft>
                <a:spcPts val="0"/>
              </a:spcAft>
              <a:buSzPct val="100000"/>
              <a:buChar char="●"/>
            </a:pPr>
            <a:r>
              <a:rPr lang="en-GB" sz="6567"/>
              <a:t>Social relevance : Enhanced Privacy &amp; Security (Helps protect sensitive data from hackers and unauthorized access), Secure Communication (Prevents cyber threats in personal and professional communications), Data Protection in Digital Age (Ensures confidential storage of critical information), Prevention of Cybercrime (Reduces risks of identity theft, data breaches, and surveillance), Ethical Hacking &amp; Research (Aids in developing more advanced security measures).</a:t>
            </a:r>
            <a:endParaRPr sz="6567"/>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GANTT CHART</a:t>
            </a:r>
            <a:endParaRPr/>
          </a:p>
        </p:txBody>
      </p:sp>
      <p:pic>
        <p:nvPicPr>
          <p:cNvPr id="126" name="Google Shape;126;p24"/>
          <p:cNvPicPr preferRelativeResize="0"/>
          <p:nvPr/>
        </p:nvPicPr>
        <p:blipFill>
          <a:blip r:embed="rId3">
            <a:alphaModFix/>
          </a:blip>
          <a:stretch>
            <a:fillRect/>
          </a:stretch>
        </p:blipFill>
        <p:spPr>
          <a:xfrm>
            <a:off x="107500" y="1811550"/>
            <a:ext cx="8958976" cy="1520400"/>
          </a:xfrm>
          <a:prstGeom prst="rect">
            <a:avLst/>
          </a:prstGeom>
          <a:noFill/>
          <a:ln>
            <a:noFill/>
          </a:ln>
        </p:spPr>
      </p:pic>
      <p:sp>
        <p:nvSpPr>
          <p:cNvPr id="127" name="Google Shape;127;p24"/>
          <p:cNvSpPr txBox="1"/>
          <p:nvPr/>
        </p:nvSpPr>
        <p:spPr>
          <a:xfrm>
            <a:off x="550175" y="3640500"/>
            <a:ext cx="7810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                                    Time </a:t>
            </a:r>
            <a:r>
              <a:rPr lang="en-GB" sz="1800">
                <a:solidFill>
                  <a:schemeClr val="lt2"/>
                </a:solidFill>
              </a:rPr>
              <a:t>schedule</a:t>
            </a:r>
            <a:r>
              <a:rPr lang="en-GB" sz="1800">
                <a:solidFill>
                  <a:schemeClr val="lt2"/>
                </a:solidFill>
              </a:rPr>
              <a:t> of the project.</a:t>
            </a:r>
            <a:endParaRPr sz="1800">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 AND NEXT </a:t>
            </a:r>
            <a:r>
              <a:rPr lang="en-GB"/>
              <a:t>PHASE</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steganography application integrates Modified AES encryption (MAES) with image steganography to provide a secure and efficient method for hiding and retrieving sensitive data. By encrypting the data before embedding, the system ensures high-level security against attacks. The user-friendly interface makes it accessible for various use cases, ensuring confidentiality and data integrity in secure communication.</a:t>
            </a:r>
            <a:endParaRPr/>
          </a:p>
          <a:p>
            <a:pPr indent="0" lvl="0" marL="0" rtl="0" algn="l">
              <a:spcBef>
                <a:spcPts val="1200"/>
              </a:spcBef>
              <a:spcAft>
                <a:spcPts val="1200"/>
              </a:spcAft>
              <a:buNone/>
            </a:pPr>
            <a:br>
              <a:rPr lang="en-GB"/>
            </a:br>
            <a:r>
              <a:rPr lang="en-GB"/>
              <a:t>At Next phase we start development and testing will also be done along with development.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CONTENT</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Introduction.</a:t>
            </a:r>
            <a:endParaRPr/>
          </a:p>
          <a:p>
            <a:pPr indent="-342900" lvl="0" marL="457200" rtl="0" algn="l">
              <a:spcBef>
                <a:spcPts val="0"/>
              </a:spcBef>
              <a:spcAft>
                <a:spcPts val="0"/>
              </a:spcAft>
              <a:buSzPts val="1800"/>
              <a:buChar char="●"/>
            </a:pPr>
            <a:r>
              <a:rPr lang="en-GB"/>
              <a:t>Objective.</a:t>
            </a:r>
            <a:endParaRPr/>
          </a:p>
          <a:p>
            <a:pPr indent="-342900" lvl="0" marL="457200" rtl="0" algn="l">
              <a:spcBef>
                <a:spcPts val="0"/>
              </a:spcBef>
              <a:spcAft>
                <a:spcPts val="0"/>
              </a:spcAft>
              <a:buSzPts val="1800"/>
              <a:buChar char="●"/>
            </a:pPr>
            <a:r>
              <a:rPr lang="en-GB"/>
              <a:t>Special Features.</a:t>
            </a:r>
            <a:endParaRPr/>
          </a:p>
          <a:p>
            <a:pPr indent="-342900" lvl="0" marL="457200" rtl="0" algn="l">
              <a:spcBef>
                <a:spcPts val="0"/>
              </a:spcBef>
              <a:spcAft>
                <a:spcPts val="0"/>
              </a:spcAft>
              <a:buSzPts val="1800"/>
              <a:buChar char="●"/>
            </a:pPr>
            <a:r>
              <a:rPr lang="en-GB"/>
              <a:t>About the application.</a:t>
            </a:r>
            <a:endParaRPr/>
          </a:p>
          <a:p>
            <a:pPr indent="-342900" lvl="0" marL="457200" rtl="0" algn="l">
              <a:spcBef>
                <a:spcPts val="0"/>
              </a:spcBef>
              <a:spcAft>
                <a:spcPts val="0"/>
              </a:spcAft>
              <a:buSzPts val="1800"/>
              <a:buChar char="●"/>
            </a:pPr>
            <a:r>
              <a:rPr lang="en-GB"/>
              <a:t>Application working.</a:t>
            </a:r>
            <a:endParaRPr/>
          </a:p>
          <a:p>
            <a:pPr indent="-342900" lvl="0" marL="457200" rtl="0" algn="l">
              <a:spcBef>
                <a:spcPts val="0"/>
              </a:spcBef>
              <a:spcAft>
                <a:spcPts val="0"/>
              </a:spcAft>
              <a:buSzPts val="1800"/>
              <a:buChar char="●"/>
            </a:pPr>
            <a:r>
              <a:rPr lang="en-GB"/>
              <a:t>About MAES.</a:t>
            </a:r>
            <a:endParaRPr/>
          </a:p>
          <a:p>
            <a:pPr indent="-342900" lvl="0" marL="457200" rtl="0" algn="l">
              <a:spcBef>
                <a:spcPts val="0"/>
              </a:spcBef>
              <a:spcAft>
                <a:spcPts val="0"/>
              </a:spcAft>
              <a:buSzPts val="1800"/>
              <a:buChar char="●"/>
            </a:pPr>
            <a:r>
              <a:rPr lang="en-GB"/>
              <a:t>Why MAES?</a:t>
            </a:r>
            <a:endParaRPr/>
          </a:p>
          <a:p>
            <a:pPr indent="-342900" lvl="0" marL="457200" rtl="0" algn="l">
              <a:spcBef>
                <a:spcPts val="0"/>
              </a:spcBef>
              <a:spcAft>
                <a:spcPts val="0"/>
              </a:spcAft>
              <a:buSzPts val="1800"/>
              <a:buChar char="●"/>
            </a:pPr>
            <a:r>
              <a:rPr lang="en-GB"/>
              <a:t>How MAES?</a:t>
            </a:r>
            <a:endParaRPr/>
          </a:p>
          <a:p>
            <a:pPr indent="-342900" lvl="0" marL="457200" rtl="0" algn="l">
              <a:spcBef>
                <a:spcPts val="0"/>
              </a:spcBef>
              <a:spcAft>
                <a:spcPts val="0"/>
              </a:spcAft>
              <a:buSzPts val="1800"/>
              <a:buChar char="●"/>
            </a:pPr>
            <a:r>
              <a:rPr lang="en-GB"/>
              <a:t>Target users and Social </a:t>
            </a:r>
            <a:r>
              <a:rPr lang="en-GB"/>
              <a:t>relevance</a:t>
            </a:r>
            <a:r>
              <a:rPr lang="en-GB"/>
              <a:t>.</a:t>
            </a:r>
            <a:endParaRPr/>
          </a:p>
          <a:p>
            <a:pPr indent="-342900" lvl="0" marL="457200" rtl="0" algn="l">
              <a:spcBef>
                <a:spcPts val="0"/>
              </a:spcBef>
              <a:spcAft>
                <a:spcPts val="0"/>
              </a:spcAft>
              <a:buSzPts val="1800"/>
              <a:buChar char="●"/>
            </a:pPr>
            <a:r>
              <a:rPr lang="en-GB"/>
              <a:t>Gantt chart.</a:t>
            </a:r>
            <a:endParaRPr/>
          </a:p>
          <a:p>
            <a:pPr indent="-342900" lvl="0" marL="457200" rtl="0" algn="l">
              <a:spcBef>
                <a:spcPts val="0"/>
              </a:spcBef>
              <a:spcAft>
                <a:spcPts val="0"/>
              </a:spcAft>
              <a:buSzPts val="1800"/>
              <a:buChar char="●"/>
            </a:pPr>
            <a:r>
              <a:rPr lang="en-GB"/>
              <a:t>Conclusion and next phase.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582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t>
            </a:r>
            <a:r>
              <a:rPr lang="en-GB"/>
              <a:t>INTRODUCTION</a:t>
            </a:r>
            <a:endParaRPr/>
          </a:p>
        </p:txBody>
      </p:sp>
      <p:sp>
        <p:nvSpPr>
          <p:cNvPr id="69" name="Google Shape;69;p15"/>
          <p:cNvSpPr txBox="1"/>
          <p:nvPr>
            <p:ph idx="1" type="body"/>
          </p:nvPr>
        </p:nvSpPr>
        <p:spPr>
          <a:xfrm>
            <a:off x="311700" y="15448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t>With the increasing need for data security, steganography has become a crucial technique for hiding sensitive information within digital media. The project aims to develop a application for doing steganography that integrates Modified AES encryption to securely embed text and audio files into a image. This combination of </a:t>
            </a:r>
            <a:r>
              <a:rPr lang="en-GB"/>
              <a:t>steganography</a:t>
            </a:r>
            <a:r>
              <a:rPr lang="en-GB"/>
              <a:t> and encryption help to improve the security of the application.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SPECIAL FEATURES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GB"/>
              <a:t>MAES is used instead of AES which is more safer and have </a:t>
            </a:r>
            <a:r>
              <a:rPr lang="en-GB"/>
              <a:t>avalanche</a:t>
            </a:r>
            <a:r>
              <a:rPr lang="en-GB"/>
              <a:t> effect.It is more suitable for image </a:t>
            </a:r>
            <a:r>
              <a:rPr lang="en-GB"/>
              <a:t>encryption</a:t>
            </a:r>
            <a:r>
              <a:rPr lang="en-GB"/>
              <a:t>.</a:t>
            </a:r>
            <a:endParaRPr/>
          </a:p>
          <a:p>
            <a:pPr indent="0" lvl="0" marL="457200" rtl="0" algn="just">
              <a:spcBef>
                <a:spcPts val="1200"/>
              </a:spcBef>
              <a:spcAft>
                <a:spcPts val="0"/>
              </a:spcAft>
              <a:buNone/>
            </a:pPr>
            <a:r>
              <a:t/>
            </a:r>
            <a:endParaRPr/>
          </a:p>
          <a:p>
            <a:pPr indent="-342900" lvl="0" marL="457200" rtl="0" algn="just">
              <a:spcBef>
                <a:spcPts val="1200"/>
              </a:spcBef>
              <a:spcAft>
                <a:spcPts val="0"/>
              </a:spcAft>
              <a:buSzPts val="1800"/>
              <a:buChar char="●"/>
            </a:pPr>
            <a:r>
              <a:rPr lang="en-GB"/>
              <a:t>For normal </a:t>
            </a:r>
            <a:r>
              <a:rPr lang="en-GB"/>
              <a:t>steganography</a:t>
            </a:r>
            <a:r>
              <a:rPr lang="en-GB"/>
              <a:t> application and software when we try to embed a audio file </a:t>
            </a:r>
            <a:r>
              <a:rPr lang="en-GB"/>
              <a:t>which</a:t>
            </a:r>
            <a:r>
              <a:rPr lang="en-GB"/>
              <a:t> is </a:t>
            </a:r>
            <a:r>
              <a:rPr lang="en-GB"/>
              <a:t>larger</a:t>
            </a:r>
            <a:r>
              <a:rPr lang="en-GB"/>
              <a:t> than the image file which </a:t>
            </a:r>
            <a:r>
              <a:rPr lang="en-GB"/>
              <a:t>you</a:t>
            </a:r>
            <a:r>
              <a:rPr lang="en-GB"/>
              <a:t> are going to hide the audio it </a:t>
            </a:r>
            <a:r>
              <a:rPr lang="en-GB"/>
              <a:t>won't</a:t>
            </a:r>
            <a:r>
              <a:rPr lang="en-GB"/>
              <a:t> </a:t>
            </a:r>
            <a:r>
              <a:rPr lang="en-GB"/>
              <a:t>embed</a:t>
            </a:r>
            <a:r>
              <a:rPr lang="en-GB"/>
              <a:t> since there are not enough pixels but here we expand the size of the image thus making it suitable for dividing </a:t>
            </a:r>
            <a:r>
              <a:rPr lang="en-GB"/>
              <a:t>the pixels according the audio size.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996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OBJECTIVE </a:t>
            </a:r>
            <a:endParaRPr/>
          </a:p>
        </p:txBody>
      </p:sp>
      <p:sp>
        <p:nvSpPr>
          <p:cNvPr id="81" name="Google Shape;81;p17"/>
          <p:cNvSpPr txBox="1"/>
          <p:nvPr>
            <p:ph idx="1" type="body"/>
          </p:nvPr>
        </p:nvSpPr>
        <p:spPr>
          <a:xfrm>
            <a:off x="311700" y="139642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GB"/>
              <a:t>To encrypt and embed </a:t>
            </a:r>
            <a:r>
              <a:rPr lang="en-GB"/>
              <a:t>sensitive</a:t>
            </a:r>
            <a:r>
              <a:rPr lang="en-GB"/>
              <a:t> text and audio files inside image using </a:t>
            </a:r>
            <a:r>
              <a:rPr lang="en-GB"/>
              <a:t>steganography.</a:t>
            </a:r>
            <a:endParaRPr/>
          </a:p>
          <a:p>
            <a:pPr indent="-342900" lvl="0" marL="457200" rtl="0" algn="just">
              <a:spcBef>
                <a:spcPts val="0"/>
              </a:spcBef>
              <a:spcAft>
                <a:spcPts val="0"/>
              </a:spcAft>
              <a:buSzPts val="1800"/>
              <a:buChar char="●"/>
            </a:pPr>
            <a:r>
              <a:rPr lang="en-GB"/>
              <a:t>To </a:t>
            </a:r>
            <a:r>
              <a:rPr lang="en-GB"/>
              <a:t>enhance</a:t>
            </a:r>
            <a:r>
              <a:rPr lang="en-GB"/>
              <a:t> security by </a:t>
            </a:r>
            <a:r>
              <a:rPr lang="en-GB"/>
              <a:t>implementing</a:t>
            </a:r>
            <a:r>
              <a:rPr lang="en-GB"/>
              <a:t> Modified AES encryption.</a:t>
            </a:r>
            <a:endParaRPr/>
          </a:p>
          <a:p>
            <a:pPr indent="-342900" lvl="0" marL="457200" rtl="0" algn="just">
              <a:spcBef>
                <a:spcPts val="0"/>
              </a:spcBef>
              <a:spcAft>
                <a:spcPts val="0"/>
              </a:spcAft>
              <a:buSzPts val="1800"/>
              <a:buChar char="●"/>
            </a:pPr>
            <a:r>
              <a:rPr lang="en-GB"/>
              <a:t>To provide a user friendly GUI-based system.</a:t>
            </a:r>
            <a:endParaRPr/>
          </a:p>
          <a:p>
            <a:pPr indent="-342900" lvl="0" marL="457200" rtl="0" algn="just">
              <a:spcBef>
                <a:spcPts val="0"/>
              </a:spcBef>
              <a:spcAft>
                <a:spcPts val="0"/>
              </a:spcAft>
              <a:buSzPts val="1800"/>
              <a:buChar char="●"/>
            </a:pPr>
            <a:r>
              <a:rPr lang="en-GB"/>
              <a:t>To provide data confidentiality.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ABOUT THE APPLICATION</a:t>
            </a:r>
            <a:endParaRPr/>
          </a:p>
        </p:txBody>
      </p:sp>
      <p:sp>
        <p:nvSpPr>
          <p:cNvPr id="87" name="Google Shape;87;p18"/>
          <p:cNvSpPr txBox="1"/>
          <p:nvPr>
            <p:ph idx="1" type="body"/>
          </p:nvPr>
        </p:nvSpPr>
        <p:spPr>
          <a:xfrm>
            <a:off x="311700" y="1131250"/>
            <a:ext cx="80472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lang="en-GB" sz="1885"/>
              <a:t>Overview:</a:t>
            </a:r>
            <a:endParaRPr sz="1385"/>
          </a:p>
          <a:p>
            <a:pPr indent="-332105" lvl="0" marL="457200" rtl="0" algn="just">
              <a:lnSpc>
                <a:spcPct val="105000"/>
              </a:lnSpc>
              <a:spcBef>
                <a:spcPts val="1200"/>
              </a:spcBef>
              <a:spcAft>
                <a:spcPts val="0"/>
              </a:spcAft>
              <a:buSzPts val="1630"/>
              <a:buChar char="●"/>
            </a:pPr>
            <a:r>
              <a:rPr lang="en-GB" sz="1629"/>
              <a:t>Hide text and audio files inside an image.</a:t>
            </a:r>
            <a:endParaRPr sz="1629"/>
          </a:p>
          <a:p>
            <a:pPr indent="-332105" lvl="0" marL="457200" rtl="0" algn="just">
              <a:lnSpc>
                <a:spcPct val="105000"/>
              </a:lnSpc>
              <a:spcBef>
                <a:spcPts val="0"/>
              </a:spcBef>
              <a:spcAft>
                <a:spcPts val="0"/>
              </a:spcAft>
              <a:buSzPts val="1630"/>
              <a:buChar char="●"/>
            </a:pPr>
            <a:r>
              <a:rPr lang="en-GB" sz="1629"/>
              <a:t>Use Modified AES.</a:t>
            </a:r>
            <a:endParaRPr sz="1629"/>
          </a:p>
          <a:p>
            <a:pPr indent="-332105" lvl="0" marL="457200" rtl="0" algn="just">
              <a:lnSpc>
                <a:spcPct val="105000"/>
              </a:lnSpc>
              <a:spcBef>
                <a:spcPts val="0"/>
              </a:spcBef>
              <a:spcAft>
                <a:spcPts val="0"/>
              </a:spcAft>
              <a:buSzPts val="1630"/>
              <a:buChar char="●"/>
            </a:pPr>
            <a:r>
              <a:rPr lang="en-GB" sz="1629"/>
              <a:t>Ensure confidentiality.</a:t>
            </a:r>
            <a:endParaRPr sz="1629"/>
          </a:p>
          <a:p>
            <a:pPr indent="-332105" lvl="0" marL="457200" rtl="0" algn="just">
              <a:lnSpc>
                <a:spcPct val="105000"/>
              </a:lnSpc>
              <a:spcBef>
                <a:spcPts val="0"/>
              </a:spcBef>
              <a:spcAft>
                <a:spcPts val="0"/>
              </a:spcAft>
              <a:buSzPts val="1630"/>
              <a:buChar char="●"/>
            </a:pPr>
            <a:r>
              <a:rPr lang="en-GB" sz="1629"/>
              <a:t>Uses python for development.</a:t>
            </a:r>
            <a:endParaRPr sz="1629"/>
          </a:p>
          <a:p>
            <a:pPr indent="0" lvl="0" marL="457200" rtl="0" algn="just">
              <a:lnSpc>
                <a:spcPct val="105000"/>
              </a:lnSpc>
              <a:spcBef>
                <a:spcPts val="1200"/>
              </a:spcBef>
              <a:spcAft>
                <a:spcPts val="0"/>
              </a:spcAft>
              <a:buNone/>
            </a:pPr>
            <a:r>
              <a:t/>
            </a:r>
            <a:endParaRPr sz="1629"/>
          </a:p>
          <a:p>
            <a:pPr indent="0" lvl="0" marL="914400" rtl="0" algn="l">
              <a:lnSpc>
                <a:spcPct val="105000"/>
              </a:lnSpc>
              <a:spcBef>
                <a:spcPts val="1200"/>
              </a:spcBef>
              <a:spcAft>
                <a:spcPts val="1200"/>
              </a:spcAft>
              <a:buSzPts val="935"/>
              <a:buNone/>
            </a:pPr>
            <a:r>
              <a:t/>
            </a:r>
            <a:endParaRPr sz="171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490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6698"/>
              <a:buNone/>
            </a:pPr>
            <a:r>
              <a:rPr lang="en-GB" sz="2120"/>
              <a:t>Working:</a:t>
            </a:r>
            <a:endParaRPr sz="2120"/>
          </a:p>
        </p:txBody>
      </p:sp>
      <p:sp>
        <p:nvSpPr>
          <p:cNvPr id="93" name="Google Shape;93;p19"/>
          <p:cNvSpPr txBox="1"/>
          <p:nvPr>
            <p:ph idx="1" type="body"/>
          </p:nvPr>
        </p:nvSpPr>
        <p:spPr>
          <a:xfrm>
            <a:off x="311700" y="836075"/>
            <a:ext cx="8520600" cy="4131300"/>
          </a:xfrm>
          <a:prstGeom prst="rect">
            <a:avLst/>
          </a:prstGeom>
        </p:spPr>
        <p:txBody>
          <a:bodyPr anchorCtr="0" anchor="t" bIns="91425" lIns="91425" spcFirstLastPara="1" rIns="91425" wrap="square" tIns="91425">
            <a:normAutofit lnSpcReduction="20000"/>
          </a:bodyPr>
          <a:lstStyle/>
          <a:p>
            <a:pPr indent="-342900" lvl="0" marL="457200" rtl="0" algn="just">
              <a:spcBef>
                <a:spcPts val="0"/>
              </a:spcBef>
              <a:spcAft>
                <a:spcPts val="0"/>
              </a:spcAft>
              <a:buSzPts val="1800"/>
              <a:buChar char="●"/>
            </a:pPr>
            <a:r>
              <a:rPr lang="en-GB"/>
              <a:t>Encoding:</a:t>
            </a:r>
            <a:endParaRPr/>
          </a:p>
          <a:p>
            <a:pPr indent="0" lvl="0" marL="457200" rtl="0" algn="just">
              <a:spcBef>
                <a:spcPts val="1200"/>
              </a:spcBef>
              <a:spcAft>
                <a:spcPts val="0"/>
              </a:spcAft>
              <a:buNone/>
            </a:pPr>
            <a:r>
              <a:rPr lang="en-GB"/>
              <a:t>1.User select an image and a text/audio file.</a:t>
            </a:r>
            <a:endParaRPr/>
          </a:p>
          <a:p>
            <a:pPr indent="0" lvl="0" marL="457200" rtl="0" algn="just">
              <a:spcBef>
                <a:spcPts val="1200"/>
              </a:spcBef>
              <a:spcAft>
                <a:spcPts val="0"/>
              </a:spcAft>
              <a:buNone/>
            </a:pPr>
            <a:r>
              <a:rPr lang="en-GB"/>
              <a:t>2.The file is encrypted using MAES(128-bit key).</a:t>
            </a:r>
            <a:endParaRPr/>
          </a:p>
          <a:p>
            <a:pPr indent="0" lvl="0" marL="457200" rtl="0" algn="just">
              <a:spcBef>
                <a:spcPts val="1200"/>
              </a:spcBef>
              <a:spcAft>
                <a:spcPts val="0"/>
              </a:spcAft>
              <a:buNone/>
            </a:pPr>
            <a:r>
              <a:rPr lang="en-GB"/>
              <a:t>3.The encrypted data is </a:t>
            </a:r>
            <a:r>
              <a:rPr lang="en-GB"/>
              <a:t>embedded</a:t>
            </a:r>
            <a:r>
              <a:rPr lang="en-GB"/>
              <a:t> into the image using </a:t>
            </a:r>
            <a:r>
              <a:rPr lang="en-GB"/>
              <a:t>steganography</a:t>
            </a:r>
            <a:r>
              <a:rPr lang="en-GB"/>
              <a:t>.</a:t>
            </a:r>
            <a:endParaRPr/>
          </a:p>
          <a:p>
            <a:pPr indent="0" lvl="0" marL="457200" rtl="0" algn="just">
              <a:spcBef>
                <a:spcPts val="1200"/>
              </a:spcBef>
              <a:spcAft>
                <a:spcPts val="0"/>
              </a:spcAft>
              <a:buNone/>
            </a:pPr>
            <a:r>
              <a:rPr lang="en-GB"/>
              <a:t>4.A stego-image is generated.</a:t>
            </a:r>
            <a:endParaRPr/>
          </a:p>
          <a:p>
            <a:pPr indent="-342900" lvl="0" marL="457200" rtl="0" algn="just">
              <a:spcBef>
                <a:spcPts val="1200"/>
              </a:spcBef>
              <a:spcAft>
                <a:spcPts val="0"/>
              </a:spcAft>
              <a:buSzPts val="1800"/>
              <a:buChar char="●"/>
            </a:pPr>
            <a:r>
              <a:rPr lang="en-GB"/>
              <a:t>Decoding:</a:t>
            </a:r>
            <a:endParaRPr/>
          </a:p>
          <a:p>
            <a:pPr indent="0" lvl="0" marL="457200" rtl="0" algn="just">
              <a:spcBef>
                <a:spcPts val="1200"/>
              </a:spcBef>
              <a:spcAft>
                <a:spcPts val="0"/>
              </a:spcAft>
              <a:buNone/>
            </a:pPr>
            <a:r>
              <a:rPr lang="en-GB"/>
              <a:t>1.User loads the steg-image.</a:t>
            </a:r>
            <a:endParaRPr/>
          </a:p>
          <a:p>
            <a:pPr indent="0" lvl="0" marL="457200" rtl="0" algn="just">
              <a:spcBef>
                <a:spcPts val="1200"/>
              </a:spcBef>
              <a:spcAft>
                <a:spcPts val="0"/>
              </a:spcAft>
              <a:buNone/>
            </a:pPr>
            <a:r>
              <a:rPr lang="en-GB"/>
              <a:t>2.The </a:t>
            </a:r>
            <a:r>
              <a:rPr lang="en-GB"/>
              <a:t>encrypted</a:t>
            </a:r>
            <a:r>
              <a:rPr lang="en-GB"/>
              <a:t> data is extracted from image and data is decrypted using MAES.</a:t>
            </a:r>
            <a:endParaRPr/>
          </a:p>
          <a:p>
            <a:pPr indent="0" lvl="0" marL="457200" rtl="0" algn="just">
              <a:spcBef>
                <a:spcPts val="1200"/>
              </a:spcBef>
              <a:spcAft>
                <a:spcPts val="1200"/>
              </a:spcAft>
              <a:buNone/>
            </a:pPr>
            <a:r>
              <a:rPr lang="en-GB"/>
              <a:t>3.</a:t>
            </a:r>
            <a:r>
              <a:rPr lang="en-GB"/>
              <a:t>Original</a:t>
            </a:r>
            <a:r>
              <a:rPr lang="en-GB"/>
              <a:t> text/audio file is recovered.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ABOUT MAES</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What is MAES?</a:t>
            </a:r>
            <a:endParaRPr/>
          </a:p>
          <a:p>
            <a:pPr indent="0" lvl="0" marL="914400" rtl="0" algn="just">
              <a:spcBef>
                <a:spcPts val="1200"/>
              </a:spcBef>
              <a:spcAft>
                <a:spcPts val="0"/>
              </a:spcAft>
              <a:buNone/>
            </a:pPr>
            <a:r>
              <a:rPr lang="en-GB" sz="2000"/>
              <a:t>It is advanced version of AES designed to </a:t>
            </a:r>
            <a:r>
              <a:rPr lang="en-GB" sz="2000"/>
              <a:t>improve</a:t>
            </a:r>
            <a:r>
              <a:rPr lang="en-GB" sz="2000"/>
              <a:t> security and efficiency, particularly for image encryption.</a:t>
            </a:r>
            <a:endParaRPr sz="2000"/>
          </a:p>
          <a:p>
            <a:pPr indent="0" lvl="0" marL="914400" rtl="0" algn="just">
              <a:spcBef>
                <a:spcPts val="1200"/>
              </a:spcBef>
              <a:spcAft>
                <a:spcPts val="0"/>
              </a:spcAft>
              <a:buNone/>
            </a:pPr>
            <a:r>
              <a:rPr lang="en-GB" sz="2000"/>
              <a:t>It modifies the key expansion process and </a:t>
            </a:r>
            <a:r>
              <a:rPr lang="en-GB" sz="2000"/>
              <a:t>encryption</a:t>
            </a:r>
            <a:r>
              <a:rPr lang="en-GB" sz="2000"/>
              <a:t> step to provide better resistance against attacks and faster </a:t>
            </a:r>
            <a:r>
              <a:rPr lang="en-GB" sz="2000"/>
              <a:t>performance</a:t>
            </a:r>
            <a:r>
              <a:rPr lang="en-GB" sz="2000"/>
              <a:t>.</a:t>
            </a:r>
            <a:endParaRPr sz="2000"/>
          </a:p>
          <a:p>
            <a:pPr indent="0" lvl="0" marL="914400" rtl="0" algn="l">
              <a:spcBef>
                <a:spcPts val="1200"/>
              </a:spcBef>
              <a:spcAft>
                <a:spcPts val="0"/>
              </a:spcAft>
              <a:buNone/>
            </a:pPr>
            <a:r>
              <a:t/>
            </a:r>
            <a:endParaRPr sz="2000"/>
          </a:p>
          <a:p>
            <a:pPr indent="0" lvl="0" marL="914400" rtl="0" algn="l">
              <a:spcBef>
                <a:spcPts val="1200"/>
              </a:spcBef>
              <a:spcAft>
                <a:spcPts val="1200"/>
              </a:spcAft>
              <a:buNone/>
            </a:pPr>
            <a:r>
              <a:rPr lang="en-GB" sz="2000"/>
              <a:t>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07850"/>
            <a:ext cx="8520600" cy="452100"/>
          </a:xfrm>
          <a:prstGeom prst="rect">
            <a:avLst/>
          </a:prstGeom>
        </p:spPr>
        <p:txBody>
          <a:bodyPr anchorCtr="0" anchor="t" bIns="91425" lIns="91425" spcFirstLastPara="1" rIns="91425" wrap="square" tIns="91425">
            <a:noAutofit/>
          </a:bodyPr>
          <a:lstStyle/>
          <a:p>
            <a:pPr indent="-356108" lvl="0" marL="457200" rtl="0" algn="l">
              <a:spcBef>
                <a:spcPts val="0"/>
              </a:spcBef>
              <a:spcAft>
                <a:spcPts val="0"/>
              </a:spcAft>
              <a:buSzPts val="2008"/>
              <a:buChar char="➢"/>
            </a:pPr>
            <a:r>
              <a:rPr lang="en-GB" sz="2008"/>
              <a:t>Why MAES?</a:t>
            </a:r>
            <a:endParaRPr sz="2108"/>
          </a:p>
        </p:txBody>
      </p:sp>
      <p:sp>
        <p:nvSpPr>
          <p:cNvPr id="105" name="Google Shape;105;p21"/>
          <p:cNvSpPr txBox="1"/>
          <p:nvPr>
            <p:ph idx="1" type="body"/>
          </p:nvPr>
        </p:nvSpPr>
        <p:spPr>
          <a:xfrm>
            <a:off x="311700" y="859950"/>
            <a:ext cx="4907100" cy="370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AES have FIXED KEY </a:t>
            </a:r>
            <a:r>
              <a:rPr lang="en-GB"/>
              <a:t>schedule</a:t>
            </a:r>
            <a:r>
              <a:rPr lang="en-GB"/>
              <a:t>  but MAES have dynamically CHANGING KEY.</a:t>
            </a:r>
            <a:endParaRPr/>
          </a:p>
          <a:p>
            <a:pPr indent="-342900" lvl="0" marL="457200" rtl="0" algn="l">
              <a:spcBef>
                <a:spcPts val="0"/>
              </a:spcBef>
              <a:spcAft>
                <a:spcPts val="0"/>
              </a:spcAft>
              <a:buSzPts val="1800"/>
              <a:buAutoNum type="arabicPeriod"/>
            </a:pPr>
            <a:r>
              <a:rPr lang="en-GB"/>
              <a:t>AES have SINGLE XOR operation but MAES have TWO XOR </a:t>
            </a:r>
            <a:r>
              <a:rPr lang="en-GB"/>
              <a:t>operation</a:t>
            </a:r>
            <a:r>
              <a:rPr lang="en-GB"/>
              <a:t>.</a:t>
            </a:r>
            <a:endParaRPr/>
          </a:p>
          <a:p>
            <a:pPr indent="-342900" lvl="0" marL="457200" rtl="0" algn="l">
              <a:spcBef>
                <a:spcPts val="0"/>
              </a:spcBef>
              <a:spcAft>
                <a:spcPts val="0"/>
              </a:spcAft>
              <a:buSzPts val="1800"/>
              <a:buAutoNum type="arabicPeriod"/>
            </a:pPr>
            <a:r>
              <a:rPr lang="en-GB"/>
              <a:t>AES is SLOWER  (enc time : 34.112637 dec time : 4.460517) but MAES is FASTER (total time taken ....5.641608).</a:t>
            </a:r>
            <a:endParaRPr/>
          </a:p>
          <a:p>
            <a:pPr indent="-342900" lvl="0" marL="457200" rtl="0" algn="l">
              <a:spcBef>
                <a:spcPts val="0"/>
              </a:spcBef>
              <a:spcAft>
                <a:spcPts val="0"/>
              </a:spcAft>
              <a:buSzPts val="1800"/>
              <a:buAutoNum type="arabicPeriod"/>
            </a:pPr>
            <a:r>
              <a:rPr lang="en-GB"/>
              <a:t>AES is LESS suitable for image encryption but MAES is MORE Suitable for image encryption</a:t>
            </a:r>
            <a:endParaRPr/>
          </a:p>
        </p:txBody>
      </p:sp>
      <p:pic>
        <p:nvPicPr>
          <p:cNvPr id="106" name="Google Shape;106;p21"/>
          <p:cNvPicPr preferRelativeResize="0"/>
          <p:nvPr/>
        </p:nvPicPr>
        <p:blipFill>
          <a:blip r:embed="rId3">
            <a:alphaModFix/>
          </a:blip>
          <a:stretch>
            <a:fillRect/>
          </a:stretch>
        </p:blipFill>
        <p:spPr>
          <a:xfrm>
            <a:off x="5764750" y="157400"/>
            <a:ext cx="2908775" cy="2226450"/>
          </a:xfrm>
          <a:prstGeom prst="rect">
            <a:avLst/>
          </a:prstGeom>
          <a:noFill/>
          <a:ln>
            <a:noFill/>
          </a:ln>
        </p:spPr>
      </p:pic>
      <p:pic>
        <p:nvPicPr>
          <p:cNvPr id="107" name="Google Shape;107;p21"/>
          <p:cNvPicPr preferRelativeResize="0"/>
          <p:nvPr/>
        </p:nvPicPr>
        <p:blipFill>
          <a:blip r:embed="rId4">
            <a:alphaModFix/>
          </a:blip>
          <a:stretch>
            <a:fillRect/>
          </a:stretch>
        </p:blipFill>
        <p:spPr>
          <a:xfrm>
            <a:off x="5764750" y="2571750"/>
            <a:ext cx="2908766" cy="2454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