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39B30E-3C08-479F-89F8-EE4AFC93F020}">
  <a:tblStyle styleId="{0B39B30E-3C08-479F-89F8-EE4AFC93F0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9c1f4a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9c1f4a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7075"/>
            <a:ext cx="85206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u="sng"/>
              <a:t>MINI PROJECT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GB" sz="2440">
                <a:solidFill>
                  <a:schemeClr val="dk1"/>
                </a:solidFill>
              </a:rPr>
              <a:t>Implementing Modified AES(AES+Blowfish) in</a:t>
            </a:r>
            <a:endParaRPr b="1" sz="24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GB" sz="2440">
                <a:solidFill>
                  <a:schemeClr val="dk1"/>
                </a:solidFill>
              </a:rPr>
              <a:t>Steganography application</a:t>
            </a:r>
            <a:endParaRPr b="1" sz="24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26000" y="3376625"/>
            <a:ext cx="24180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Ajay Dileep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Allwin Nebu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Alvin Boby Mathew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Mathew Somy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8800" y="3885725"/>
            <a:ext cx="28422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 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Asst. prof. Devina Vinod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10100" y="1626825"/>
            <a:ext cx="5323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b="1" i="0" lang="en-GB" sz="3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STEGAPP</a:t>
            </a:r>
            <a:endParaRPr b="1" i="0" sz="33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82400" y="3302450"/>
            <a:ext cx="241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: 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75325" y="104050"/>
            <a:ext cx="8520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/>
              <a:t>                  </a:t>
            </a:r>
            <a:r>
              <a:rPr b="1" lang="en-GB" sz="2800" u="sng"/>
              <a:t>PROPOSED ARCHITECTURE</a:t>
            </a:r>
            <a:endParaRPr b="1" u="sng"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800" y="954000"/>
            <a:ext cx="5276524" cy="40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89075"/>
            <a:ext cx="8520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                                  </a:t>
            </a:r>
            <a:r>
              <a:rPr b="1" lang="en-GB" u="sng"/>
              <a:t>ALGORITHM</a:t>
            </a:r>
            <a:r>
              <a:rPr lang="en-GB"/>
              <a:t> 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93025" y="608675"/>
            <a:ext cx="85758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1. Hiding Data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Input</a:t>
            </a:r>
            <a:r>
              <a:rPr lang="en-GB">
                <a:solidFill>
                  <a:schemeClr val="dk1"/>
                </a:solidFill>
              </a:rPr>
              <a:t>: Carrier image, secret data (text/audio/image), encryption key.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Encrypt Data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Use </a:t>
            </a:r>
            <a:r>
              <a:rPr b="1" lang="en-GB" sz="1800">
                <a:solidFill>
                  <a:schemeClr val="dk1"/>
                </a:solidFill>
              </a:rPr>
              <a:t>SHA-256</a:t>
            </a:r>
            <a:r>
              <a:rPr lang="en-GB" sz="1800">
                <a:solidFill>
                  <a:schemeClr val="dk1"/>
                </a:solidFill>
              </a:rPr>
              <a:t> to derive keys.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Encrypt data using </a:t>
            </a:r>
            <a:r>
              <a:rPr b="1" lang="en-GB" sz="1800">
                <a:solidFill>
                  <a:schemeClr val="dk1"/>
                </a:solidFill>
              </a:rPr>
              <a:t>AES and Blowfish</a:t>
            </a:r>
            <a:r>
              <a:rPr lang="en-GB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Embed Data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Convert encrypted data to binary.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Hide bits in </a:t>
            </a:r>
            <a:r>
              <a:rPr b="1" lang="en-GB" sz="1800">
                <a:solidFill>
                  <a:schemeClr val="dk1"/>
                </a:solidFill>
              </a:rPr>
              <a:t>Least Significant Bits (LSB)</a:t>
            </a:r>
            <a:r>
              <a:rPr lang="en-GB" sz="1800">
                <a:solidFill>
                  <a:schemeClr val="dk1"/>
                </a:solidFill>
              </a:rPr>
              <a:t> of image pixels.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Save</a:t>
            </a:r>
            <a:r>
              <a:rPr lang="en-GB">
                <a:solidFill>
                  <a:schemeClr val="dk1"/>
                </a:solidFill>
              </a:rPr>
              <a:t> the modified image as the </a:t>
            </a:r>
            <a:r>
              <a:rPr b="1" lang="en-GB">
                <a:solidFill>
                  <a:schemeClr val="dk1"/>
                </a:solidFill>
              </a:rPr>
              <a:t>stego-image</a:t>
            </a:r>
            <a:r>
              <a:rPr lang="en-GB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86950" y="120900"/>
            <a:ext cx="111885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Extracting Data</a:t>
            </a:r>
            <a:endParaRPr b="1" i="0" sz="204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47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Arial"/>
              <a:buAutoNum type="arabicPeriod"/>
            </a:pPr>
            <a:r>
              <a:rPr b="1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Stego-image, decryption key.</a:t>
            </a:r>
            <a:endParaRPr b="0" i="0" sz="204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47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Arial"/>
              <a:buAutoNum type="arabicPeriod"/>
            </a:pPr>
            <a:r>
              <a:rPr b="1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Data</a:t>
            </a:r>
            <a:r>
              <a:rPr b="0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4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469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Arial"/>
              <a:buChar char="○"/>
            </a:pPr>
            <a:r>
              <a:rPr b="0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LSBs of pixels to retrieve binary data.</a:t>
            </a:r>
            <a:endParaRPr b="0" i="0" sz="204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47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Arial"/>
              <a:buAutoNum type="arabicPeriod"/>
            </a:pPr>
            <a:r>
              <a:rPr b="1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 Data</a:t>
            </a:r>
            <a:r>
              <a:rPr b="0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4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469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Arial"/>
              <a:buChar char="○"/>
            </a:pPr>
            <a:r>
              <a:rPr b="0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AES and Blowfish with the </a:t>
            </a:r>
            <a:r>
              <a:rPr b="1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key</a:t>
            </a:r>
            <a:r>
              <a:rPr b="0" i="0" lang="en-GB" sz="20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4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Extracted text, audio, or image.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725525" y="231400"/>
            <a:ext cx="2401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/>
              <a:t>FLOW CHART</a:t>
            </a:r>
            <a:endParaRPr b="1" u="sng"/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6725" y="856725"/>
            <a:ext cx="5227452" cy="41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800" y="152400"/>
            <a:ext cx="42951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601" y="88775"/>
            <a:ext cx="48465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31500" y="1476600"/>
            <a:ext cx="220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                   </a:t>
            </a:r>
            <a:r>
              <a:rPr b="1" lang="en-GB" u="sng"/>
              <a:t>WORKING</a:t>
            </a:r>
            <a:endParaRPr b="1" u="sng"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296825" y="699425"/>
            <a:ext cx="45252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1. Key Generation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Input</a:t>
            </a:r>
            <a:r>
              <a:rPr lang="en-GB">
                <a:solidFill>
                  <a:schemeClr val="dk1"/>
                </a:solidFill>
              </a:rPr>
              <a:t>: User provides a shared encryption key.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SHA-256 Hashing</a:t>
            </a:r>
            <a:r>
              <a:rPr lang="en-GB">
                <a:solidFill>
                  <a:schemeClr val="dk1"/>
                </a:solidFill>
              </a:rPr>
              <a:t>: Converts the key into a </a:t>
            </a:r>
            <a:r>
              <a:rPr b="1" lang="en-GB">
                <a:solidFill>
                  <a:schemeClr val="dk1"/>
                </a:solidFill>
              </a:rPr>
              <a:t>fixed 32-byte hash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AES &amp; Blowfish Keys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First </a:t>
            </a:r>
            <a:r>
              <a:rPr b="1" lang="en-GB" sz="1800">
                <a:solidFill>
                  <a:schemeClr val="dk1"/>
                </a:solidFill>
              </a:rPr>
              <a:t>16 bytes</a:t>
            </a:r>
            <a:r>
              <a:rPr lang="en-GB" sz="1800">
                <a:solidFill>
                  <a:schemeClr val="dk1"/>
                </a:solidFill>
              </a:rPr>
              <a:t> → </a:t>
            </a:r>
            <a:r>
              <a:rPr b="1" lang="en-GB" sz="1800">
                <a:solidFill>
                  <a:schemeClr val="dk1"/>
                </a:solidFill>
              </a:rPr>
              <a:t>AES key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Last </a:t>
            </a:r>
            <a:r>
              <a:rPr b="1" lang="en-GB" sz="1800">
                <a:solidFill>
                  <a:schemeClr val="dk1"/>
                </a:solidFill>
              </a:rPr>
              <a:t>16 bytes</a:t>
            </a:r>
            <a:r>
              <a:rPr lang="en-GB" sz="1800">
                <a:solidFill>
                  <a:schemeClr val="dk1"/>
                </a:solidFill>
              </a:rPr>
              <a:t> → </a:t>
            </a:r>
            <a:r>
              <a:rPr b="1" lang="en-GB" sz="1800">
                <a:solidFill>
                  <a:schemeClr val="dk1"/>
                </a:solidFill>
              </a:rPr>
              <a:t>Blowfish key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155425" y="96125"/>
            <a:ext cx="87429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Encryption Process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Ensures data is </a:t>
            </a: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 to 16-byte AES blocks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Encrypts data using </a:t>
            </a: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in ECB mode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(block-wise encryption).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Blowfish Encryption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Further encrypts AES output using </a:t>
            </a: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Blowfish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in GPU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CUDA is available, </a:t>
            </a: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operations are applied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CUDA kernel for additional randomness.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Encrypted data ready for embedding.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114525" y="96125"/>
            <a:ext cx="88452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Decryption Process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Data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Reads the encrypted data from the carrier image.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Blowfish Decryption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First layer of decryption using Blowfish.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Decryption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Second layer of decryption using AES.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Reversal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XOR was applied during encryption, it is reversed in the CUDA kernel.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Unpadding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Removes extra bytes to recover the original data.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Decrypted text or audio.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117425" y="1921400"/>
            <a:ext cx="35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/>
              <a:t>WHY AES MODIFIED?</a:t>
            </a:r>
            <a:endParaRPr b="1" u="sng"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836650" y="65450"/>
            <a:ext cx="4995600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Increased Security</a:t>
            </a:r>
            <a:r>
              <a:rPr lang="en-GB" sz="1700">
                <a:solidFill>
                  <a:schemeClr val="dk1"/>
                </a:solidFill>
              </a:rPr>
              <a:t> – </a:t>
            </a:r>
            <a:r>
              <a:rPr b="1" lang="en-GB" sz="1700">
                <a:solidFill>
                  <a:schemeClr val="dk1"/>
                </a:solidFill>
              </a:rPr>
              <a:t>AES + Blowfish </a:t>
            </a:r>
            <a:r>
              <a:rPr lang="en-GB" sz="1700">
                <a:solidFill>
                  <a:schemeClr val="dk1"/>
                </a:solidFill>
              </a:rPr>
              <a:t>enhances encryption strength.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Better Randomization</a:t>
            </a:r>
            <a:r>
              <a:rPr lang="en-GB" sz="1700">
                <a:solidFill>
                  <a:schemeClr val="dk1"/>
                </a:solidFill>
              </a:rPr>
              <a:t> – Prevents predictable patterns in encrypted data.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Optimized Performance</a:t>
            </a:r>
            <a:r>
              <a:rPr lang="en-GB" sz="1700">
                <a:solidFill>
                  <a:schemeClr val="dk1"/>
                </a:solidFill>
              </a:rPr>
              <a:t> – Uses </a:t>
            </a:r>
            <a:r>
              <a:rPr b="1" lang="en-GB" sz="1700">
                <a:solidFill>
                  <a:schemeClr val="dk1"/>
                </a:solidFill>
              </a:rPr>
              <a:t>GPU acceleration (CUDA)</a:t>
            </a:r>
            <a:r>
              <a:rPr lang="en-GB" sz="1700">
                <a:solidFill>
                  <a:schemeClr val="dk1"/>
                </a:solidFill>
              </a:rPr>
              <a:t> for faster encryption.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Improved Key Handling</a:t>
            </a:r>
            <a:r>
              <a:rPr lang="en-GB" sz="1700">
                <a:solidFill>
                  <a:schemeClr val="dk1"/>
                </a:solidFill>
              </a:rPr>
              <a:t> – Ensures </a:t>
            </a:r>
            <a:r>
              <a:rPr b="1" lang="en-GB" sz="1700">
                <a:solidFill>
                  <a:schemeClr val="dk1"/>
                </a:solidFill>
              </a:rPr>
              <a:t>consistent and strong key derivation</a:t>
            </a:r>
            <a:r>
              <a:rPr lang="en-GB" sz="1700">
                <a:solidFill>
                  <a:schemeClr val="dk1"/>
                </a:solidFill>
              </a:rPr>
              <a:t> using SHA-256.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Efficient Small-Block Processing</a:t>
            </a:r>
            <a:r>
              <a:rPr lang="en-GB" sz="1700">
                <a:solidFill>
                  <a:schemeClr val="dk1"/>
                </a:solidFill>
              </a:rPr>
              <a:t> – Encrypts </a:t>
            </a:r>
            <a:r>
              <a:rPr b="1" lang="en-GB" sz="1700">
                <a:solidFill>
                  <a:schemeClr val="dk1"/>
                </a:solidFill>
              </a:rPr>
              <a:t>data in smaller chunks</a:t>
            </a:r>
            <a:r>
              <a:rPr lang="en-GB" sz="1700">
                <a:solidFill>
                  <a:schemeClr val="dk1"/>
                </a:solidFill>
              </a:rPr>
              <a:t> for better security.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Error Reduction</a:t>
            </a:r>
            <a:r>
              <a:rPr lang="en-GB" sz="1700">
                <a:solidFill>
                  <a:schemeClr val="dk1"/>
                </a:solidFill>
              </a:rPr>
              <a:t> – 16-byte padding prevents decryption failures and data corruption.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68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                                      </a:t>
            </a:r>
            <a:r>
              <a:rPr b="1" lang="en-GB" u="sng"/>
              <a:t>CONTENT</a:t>
            </a:r>
            <a:endParaRPr b="1" u="sng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87400"/>
            <a:ext cx="40773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Literature Review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TimeLine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System Requirement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Proposed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Algorithm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Flowchart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Working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Why AES Modified?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Why AES+Blowfish?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572000" y="787400"/>
            <a:ext cx="46098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key Exchanged?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Comparison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StegApp vs Other Application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Working/Output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Enhancement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users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Relevance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Demonstration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2557500" y="113425"/>
            <a:ext cx="40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 u="sng"/>
              <a:t>WHY AES+ BLOWFISH ?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32"/>
          <p:cNvGraphicFramePr/>
          <p:nvPr/>
        </p:nvGraphicFramePr>
        <p:xfrm>
          <a:off x="287825" y="68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{0B39B30E-3C08-479F-89F8-EE4AFC93F020}</a:tableStyleId>
              </a:tblPr>
              <a:tblGrid>
                <a:gridCol w="2111400"/>
                <a:gridCol w="2111400"/>
                <a:gridCol w="2111400"/>
                <a:gridCol w="2111400"/>
              </a:tblGrid>
              <a:tr h="576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sng" cap="none" strike="noStrike"/>
                        <a:t>Feature</a:t>
                      </a:r>
                      <a:endParaRPr b="1" sz="17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sng" cap="none" strike="noStrike"/>
                        <a:t>Blowfish+AES</a:t>
                      </a:r>
                      <a:endParaRPr b="1" sz="16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sng" cap="none" strike="noStrike"/>
                        <a:t>Dynamic S-Box AES</a:t>
                      </a:r>
                      <a:endParaRPr b="1" sz="17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sng" cap="none" strike="noStrike"/>
                        <a:t>Modified Round AES</a:t>
                      </a:r>
                      <a:endParaRPr b="1" sz="1700" u="sng" cap="none" strike="noStrike"/>
                    </a:p>
                  </a:txBody>
                  <a:tcPr marT="91425" marB="91425" marR="91425" marL="91425"/>
                </a:tc>
              </a:tr>
              <a:tr h="576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Encryption</a:t>
                      </a:r>
                      <a:endParaRPr b="1"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Strength</a:t>
                      </a:r>
                      <a:endParaRPr b="1"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Very High (AES +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Blowfish Hybrid)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High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(Custom S-Box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resists attacks)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High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(Unpredictable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rounds prevent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attacks)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76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Key Management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Standard SHA-256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key derivation (easy to implement)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Requires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dynamic S-Box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key generation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(complex)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Uses multiple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/>
                        <a:t>keys based on</a:t>
                      </a:r>
                      <a:endParaRPr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rounds (complex)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576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</a:rPr>
                        <a:t>Error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</a:rPr>
                        <a:t>Propagation</a:t>
                      </a:r>
                      <a:endParaRPr b="1" sz="17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</a:rPr>
                        <a:t>Medium (CBC mode only affects adjacent blocks)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</a:rPr>
                        <a:t>Z Low (S-Box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</a:rPr>
                        <a:t>encryption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</a:rPr>
                        <a:t>localizes errors)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</a:rPr>
                        <a:t>Medium (Varies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</a:rPr>
                        <a:t>based on rounds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chemeClr val="dk1"/>
                          </a:solidFill>
                        </a:rPr>
                        <a:t>used)</a:t>
                      </a:r>
                      <a:endParaRPr sz="1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132925" y="1641425"/>
            <a:ext cx="25788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400" u="sng"/>
              <a:t>HOW IS KEY EXCHANGED?</a:t>
            </a:r>
            <a:endParaRPr b="1" sz="2400" u="sng"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2906125" y="177925"/>
            <a:ext cx="59262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User Provides Key</a:t>
            </a:r>
            <a:r>
              <a:rPr lang="en-GB" sz="1700">
                <a:solidFill>
                  <a:schemeClr val="dk1"/>
                </a:solidFill>
              </a:rPr>
              <a:t> – The key is manually entered in the GUI.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No Automatic Exchange</a:t>
            </a:r>
            <a:r>
              <a:rPr lang="en-GB" sz="1700">
                <a:solidFill>
                  <a:schemeClr val="dk1"/>
                </a:solidFill>
              </a:rPr>
              <a:t> – The key is not transmitted over a network.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SHA-256 Hashing</a:t>
            </a:r>
            <a:r>
              <a:rPr lang="en-GB" sz="1700">
                <a:solidFill>
                  <a:schemeClr val="dk1"/>
                </a:solidFill>
              </a:rPr>
              <a:t> – Converts the key into a fixed 32-byte value.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Local Use Only</a:t>
            </a:r>
            <a:r>
              <a:rPr lang="en-GB" sz="1700">
                <a:solidFill>
                  <a:schemeClr val="dk1"/>
                </a:solidFill>
              </a:rPr>
              <a:t> – The key is used for encryption and decryption within the system.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User Must Share Securely</a:t>
            </a:r>
            <a:r>
              <a:rPr lang="en-GB" sz="1700">
                <a:solidFill>
                  <a:schemeClr val="dk1"/>
                </a:solidFill>
              </a:rPr>
              <a:t> – The same key is needed for decryption, requiring manual sharing.</a:t>
            </a:r>
            <a:br>
              <a:rPr lang="en-GB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22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                         </a:t>
            </a:r>
            <a:r>
              <a:rPr b="1" lang="en-GB" u="sng"/>
              <a:t>QUALITY COMPARISON</a:t>
            </a:r>
            <a:endParaRPr b="1" u="sng"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792750"/>
            <a:ext cx="85206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chemeClr val="dk1"/>
                </a:solidFill>
              </a:rPr>
              <a:t>PSNR-it stands for ratio of signal power to noise power.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MSE(mean square error)-it means difference between two given images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 rotWithShape="1">
          <a:blip r:embed="rId3">
            <a:alphaModFix/>
          </a:blip>
          <a:srcRect b="0" l="1361" r="0" t="4543"/>
          <a:stretch/>
        </p:blipFill>
        <p:spPr>
          <a:xfrm>
            <a:off x="2314050" y="2517675"/>
            <a:ext cx="4256300" cy="15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171550" y="427925"/>
            <a:ext cx="86607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35"/>
          <p:cNvGraphicFramePr/>
          <p:nvPr/>
        </p:nvGraphicFramePr>
        <p:xfrm>
          <a:off x="861175" y="78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{0B39B30E-3C08-479F-89F8-EE4AFC93F020}</a:tableStyleId>
              </a:tblPr>
              <a:tblGrid>
                <a:gridCol w="486425"/>
                <a:gridCol w="1732875"/>
                <a:gridCol w="573300"/>
                <a:gridCol w="733200"/>
                <a:gridCol w="34799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SL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Image/Audio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MSE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PSNR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Remarks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98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Original audio-extracted audio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infinity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MSE less-good steganography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Small change(not noticeable)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Original image-stegano image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9.4483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38.38 db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MSE less-good steganography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Small change(not noticeable)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Original image-enlarged image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8.2813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38.95 db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MSE less-good steganography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Small change(not noticeable)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1456975" y="168925"/>
            <a:ext cx="667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/>
              <a:t>STEGAPP VS OTHER APPLICATIONS</a:t>
            </a:r>
            <a:endParaRPr b="1" u="sng"/>
          </a:p>
        </p:txBody>
      </p:sp>
      <p:graphicFrame>
        <p:nvGraphicFramePr>
          <p:cNvPr id="193" name="Google Shape;193;p36"/>
          <p:cNvGraphicFramePr/>
          <p:nvPr/>
        </p:nvGraphicFramePr>
        <p:xfrm>
          <a:off x="216225" y="8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{0B39B30E-3C08-479F-89F8-EE4AFC93F020}</a:tableStyleId>
              </a:tblPr>
              <a:tblGrid>
                <a:gridCol w="2859525"/>
                <a:gridCol w="2859525"/>
                <a:gridCol w="2859525"/>
              </a:tblGrid>
              <a:tr h="765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sng" cap="none" strike="noStrike"/>
                        <a:t>Feature</a:t>
                      </a:r>
                      <a:endParaRPr b="1" sz="18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sng" cap="none" strike="noStrike"/>
                        <a:t>StegApp</a:t>
                      </a:r>
                      <a:endParaRPr b="1" sz="18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sng" cap="none" strike="noStrike"/>
                        <a:t>Other Steganography Apps</a:t>
                      </a:r>
                      <a:endParaRPr b="1" sz="1800" u="sng" cap="none" strike="noStrike"/>
                    </a:p>
                  </a:txBody>
                  <a:tcPr marT="91425" marB="91425" marR="91425" marL="91425"/>
                </a:tc>
              </a:tr>
              <a:tr h="765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Encryption Method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AES + Blowfish + XOR (Strong)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Mostly AES or no encryption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79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GPU Acceleration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CUDA support for fast processing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Mostly CPU-based, slower performance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79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Cross-Platform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Works on Windows, Linux, macOS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Often OS-specific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765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Error Detection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Detects incorrect keys, prevents corruption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/>
                        <a:t>May extract corrupted or unreadable data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93525" y="546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u="sng"/>
              <a:t>WORKING/OUTPUT</a:t>
            </a:r>
            <a:endParaRPr b="1" u="sng"/>
          </a:p>
        </p:txBody>
      </p:sp>
      <p:pic>
        <p:nvPicPr>
          <p:cNvPr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575" y="803400"/>
            <a:ext cx="7388826" cy="385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3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63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62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5125" y="1860150"/>
            <a:ext cx="3934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902"/>
              <a:buNone/>
            </a:pPr>
            <a:r>
              <a:rPr lang="en-GB"/>
              <a:t>    </a:t>
            </a:r>
            <a:r>
              <a:rPr lang="en-GB" sz="3355" u="sng"/>
              <a:t>INTRODUCTION</a:t>
            </a:r>
            <a:endParaRPr sz="3355" u="sng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756350" y="322400"/>
            <a:ext cx="4968900" cy="4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03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4"/>
              <a:buChar char="●"/>
            </a:pPr>
            <a:r>
              <a:rPr b="1" lang="en-GB" sz="1623">
                <a:solidFill>
                  <a:schemeClr val="dk1"/>
                </a:solidFill>
              </a:rPr>
              <a:t>Steganography Tool</a:t>
            </a:r>
            <a:r>
              <a:rPr lang="en-GB" sz="1623">
                <a:solidFill>
                  <a:schemeClr val="dk1"/>
                </a:solidFill>
              </a:rPr>
              <a:t> – Hides text, audio, and images inside images.</a:t>
            </a:r>
            <a:endParaRPr sz="1623">
              <a:solidFill>
                <a:schemeClr val="dk1"/>
              </a:solidFill>
            </a:endParaRPr>
          </a:p>
          <a:p>
            <a:pPr indent="-33170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Char char="●"/>
            </a:pPr>
            <a:r>
              <a:rPr b="1" lang="en-GB" sz="1623">
                <a:solidFill>
                  <a:schemeClr val="dk1"/>
                </a:solidFill>
              </a:rPr>
              <a:t>Encryption Support</a:t>
            </a:r>
            <a:r>
              <a:rPr lang="en-GB" sz="1623">
                <a:solidFill>
                  <a:schemeClr val="dk1"/>
                </a:solidFill>
              </a:rPr>
              <a:t> – Uses AES and Blowfish for secure data hiding.</a:t>
            </a:r>
            <a:endParaRPr sz="1623">
              <a:solidFill>
                <a:schemeClr val="dk1"/>
              </a:solidFill>
            </a:endParaRPr>
          </a:p>
          <a:p>
            <a:pPr indent="-33170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Char char="●"/>
            </a:pPr>
            <a:r>
              <a:rPr b="1" lang="en-GB" sz="1623">
                <a:solidFill>
                  <a:schemeClr val="dk1"/>
                </a:solidFill>
              </a:rPr>
              <a:t>Data Extraction</a:t>
            </a:r>
            <a:r>
              <a:rPr lang="en-GB" sz="1623">
                <a:solidFill>
                  <a:schemeClr val="dk1"/>
                </a:solidFill>
              </a:rPr>
              <a:t> – Retrieves and decrypts hidden data from stego-images.</a:t>
            </a:r>
            <a:endParaRPr sz="1623">
              <a:solidFill>
                <a:schemeClr val="dk1"/>
              </a:solidFill>
            </a:endParaRPr>
          </a:p>
          <a:p>
            <a:pPr indent="-33170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Char char="●"/>
            </a:pPr>
            <a:r>
              <a:rPr b="1" lang="en-GB" sz="1623">
                <a:solidFill>
                  <a:schemeClr val="dk1"/>
                </a:solidFill>
              </a:rPr>
              <a:t>GPU Acceleration</a:t>
            </a:r>
            <a:r>
              <a:rPr lang="en-GB" sz="1623">
                <a:solidFill>
                  <a:schemeClr val="dk1"/>
                </a:solidFill>
              </a:rPr>
              <a:t> – Uses CUDA for faster processing if available.</a:t>
            </a:r>
            <a:endParaRPr sz="1623">
              <a:solidFill>
                <a:schemeClr val="dk1"/>
              </a:solidFill>
            </a:endParaRPr>
          </a:p>
          <a:p>
            <a:pPr indent="-33170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Char char="●"/>
            </a:pPr>
            <a:r>
              <a:rPr b="1" lang="en-GB" sz="1623">
                <a:solidFill>
                  <a:schemeClr val="dk1"/>
                </a:solidFill>
              </a:rPr>
              <a:t>Bitwise Operations</a:t>
            </a:r>
            <a:r>
              <a:rPr lang="en-GB" sz="1623">
                <a:solidFill>
                  <a:schemeClr val="dk1"/>
                </a:solidFill>
              </a:rPr>
              <a:t> – Modifies image pixel bits to store hidden data.</a:t>
            </a:r>
            <a:endParaRPr sz="1623">
              <a:solidFill>
                <a:schemeClr val="dk1"/>
              </a:solidFill>
            </a:endParaRPr>
          </a:p>
          <a:p>
            <a:pPr indent="-33805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4"/>
              <a:buChar char="●"/>
            </a:pPr>
            <a:r>
              <a:rPr b="1" lang="en-GB" sz="1723">
                <a:solidFill>
                  <a:schemeClr val="dk1"/>
                </a:solidFill>
              </a:rPr>
              <a:t>Parallel Processing</a:t>
            </a:r>
            <a:r>
              <a:rPr lang="en-GB" sz="1723">
                <a:solidFill>
                  <a:schemeClr val="dk1"/>
                </a:solidFill>
              </a:rPr>
              <a:t> – Uses multithreading for efficiency.</a:t>
            </a:r>
            <a:endParaRPr sz="1723">
              <a:solidFill>
                <a:schemeClr val="dk1"/>
              </a:solidFill>
            </a:endParaRPr>
          </a:p>
          <a:p>
            <a:pPr indent="-32535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4"/>
              <a:buChar char="●"/>
            </a:pPr>
            <a:r>
              <a:rPr b="1" lang="en-GB" sz="1723">
                <a:solidFill>
                  <a:schemeClr val="dk1"/>
                </a:solidFill>
              </a:rPr>
              <a:t>Audio &amp; Image Support</a:t>
            </a:r>
            <a:r>
              <a:rPr lang="en-GB" sz="1723">
                <a:solidFill>
                  <a:schemeClr val="dk1"/>
                </a:solidFill>
              </a:rPr>
              <a:t> – Can hide and extract WAV, MP3, and images.</a:t>
            </a: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66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65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62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107175" y="2107575"/>
            <a:ext cx="25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/>
              <a:t>ADVANTAGES</a:t>
            </a:r>
            <a:endParaRPr b="1" u="sng"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2885725" y="-41775"/>
            <a:ext cx="5946600" cy="4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Strong Security</a:t>
            </a:r>
            <a:r>
              <a:rPr lang="en-GB" sz="1700">
                <a:solidFill>
                  <a:schemeClr val="dk1"/>
                </a:solidFill>
              </a:rPr>
              <a:t> – Combines </a:t>
            </a:r>
            <a:r>
              <a:rPr b="1" lang="en-GB" sz="1700">
                <a:solidFill>
                  <a:schemeClr val="dk1"/>
                </a:solidFill>
              </a:rPr>
              <a:t>AES + Blowfish </a:t>
            </a:r>
            <a:r>
              <a:rPr lang="en-GB" sz="1700">
                <a:solidFill>
                  <a:schemeClr val="dk1"/>
                </a:solidFill>
              </a:rPr>
              <a:t>for multi-layer encryption.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Improved Key Handling</a:t>
            </a:r>
            <a:r>
              <a:rPr lang="en-GB" sz="1700">
                <a:solidFill>
                  <a:schemeClr val="dk1"/>
                </a:solidFill>
              </a:rPr>
              <a:t> – Uses </a:t>
            </a:r>
            <a:r>
              <a:rPr b="1" lang="en-GB" sz="1700">
                <a:solidFill>
                  <a:schemeClr val="dk1"/>
                </a:solidFill>
              </a:rPr>
              <a:t>SHA-256 hashing</a:t>
            </a:r>
            <a:r>
              <a:rPr lang="en-GB" sz="1700">
                <a:solidFill>
                  <a:schemeClr val="dk1"/>
                </a:solidFill>
              </a:rPr>
              <a:t> for strong key derivation.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Fast Performance</a:t>
            </a:r>
            <a:r>
              <a:rPr lang="en-GB" sz="1700">
                <a:solidFill>
                  <a:schemeClr val="dk1"/>
                </a:solidFill>
              </a:rPr>
              <a:t> – </a:t>
            </a:r>
            <a:r>
              <a:rPr b="1" lang="en-GB" sz="1700">
                <a:solidFill>
                  <a:schemeClr val="dk1"/>
                </a:solidFill>
              </a:rPr>
              <a:t>GPU acceleration (CUDA)</a:t>
            </a:r>
            <a:r>
              <a:rPr lang="en-GB" sz="1700">
                <a:solidFill>
                  <a:schemeClr val="dk1"/>
                </a:solidFill>
              </a:rPr>
              <a:t> speeds up encryption and decryption.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Optimized Encryption</a:t>
            </a:r>
            <a:r>
              <a:rPr lang="en-GB" sz="1700">
                <a:solidFill>
                  <a:schemeClr val="dk1"/>
                </a:solidFill>
              </a:rPr>
              <a:t> – Encrypts </a:t>
            </a:r>
            <a:r>
              <a:rPr b="1" lang="en-GB" sz="1700">
                <a:solidFill>
                  <a:schemeClr val="dk1"/>
                </a:solidFill>
              </a:rPr>
              <a:t>small pixel groups</a:t>
            </a:r>
            <a:r>
              <a:rPr lang="en-GB" sz="1700">
                <a:solidFill>
                  <a:schemeClr val="dk1"/>
                </a:solidFill>
              </a:rPr>
              <a:t> to avoid pattern detection.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Reliable Padding</a:t>
            </a:r>
            <a:r>
              <a:rPr lang="en-GB" sz="1700">
                <a:solidFill>
                  <a:schemeClr val="dk1"/>
                </a:solidFill>
              </a:rPr>
              <a:t> – Ensures </a:t>
            </a:r>
            <a:r>
              <a:rPr b="1" lang="en-GB" sz="1700">
                <a:solidFill>
                  <a:schemeClr val="dk1"/>
                </a:solidFill>
              </a:rPr>
              <a:t>16-byte alignment</a:t>
            </a:r>
            <a:r>
              <a:rPr lang="en-GB" sz="1700">
                <a:solidFill>
                  <a:schemeClr val="dk1"/>
                </a:solidFill>
              </a:rPr>
              <a:t> to prevent decryption errors.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Efficient Processing</a:t>
            </a:r>
            <a:r>
              <a:rPr lang="en-GB" sz="1700">
                <a:solidFill>
                  <a:schemeClr val="dk1"/>
                </a:solidFill>
              </a:rPr>
              <a:t> – Uses </a:t>
            </a:r>
            <a:r>
              <a:rPr b="1" lang="en-GB" sz="1700">
                <a:solidFill>
                  <a:schemeClr val="dk1"/>
                </a:solidFill>
              </a:rPr>
              <a:t>multithreading</a:t>
            </a:r>
            <a:r>
              <a:rPr lang="en-GB" sz="1700">
                <a:solidFill>
                  <a:schemeClr val="dk1"/>
                </a:solidFill>
              </a:rPr>
              <a:t> for faster execution.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Flexible Data Support</a:t>
            </a:r>
            <a:r>
              <a:rPr lang="en-GB" sz="1700">
                <a:solidFill>
                  <a:schemeClr val="dk1"/>
                </a:solidFill>
              </a:rPr>
              <a:t> – Can encrypt </a:t>
            </a:r>
            <a:r>
              <a:rPr b="1" lang="en-GB" sz="1700">
                <a:solidFill>
                  <a:schemeClr val="dk1"/>
                </a:solidFill>
              </a:rPr>
              <a:t>text and audio</a:t>
            </a:r>
            <a:r>
              <a:rPr lang="en-GB" sz="1700">
                <a:solidFill>
                  <a:schemeClr val="dk1"/>
                </a:solidFill>
              </a:rPr>
              <a:t> securely.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type="title"/>
          </p:nvPr>
        </p:nvSpPr>
        <p:spPr>
          <a:xfrm>
            <a:off x="56050" y="2152700"/>
            <a:ext cx="410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/>
              <a:t>FUTURE ENHANCEMENT</a:t>
            </a:r>
            <a:endParaRPr b="1" u="sng"/>
          </a:p>
        </p:txBody>
      </p:sp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4061625" y="1578850"/>
            <a:ext cx="49698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Image-to-Image Steganography</a:t>
            </a:r>
            <a:r>
              <a:rPr lang="en-GB">
                <a:solidFill>
                  <a:schemeClr val="dk1"/>
                </a:solidFill>
              </a:rPr>
              <a:t> – Hides one image inside another securely.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Cross-Platform Desktop Application</a:t>
            </a:r>
            <a:r>
              <a:rPr lang="en-GB">
                <a:solidFill>
                  <a:schemeClr val="dk1"/>
                </a:solidFill>
              </a:rPr>
              <a:t> – Designed to run on all operating systems.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89000" y="2111550"/>
            <a:ext cx="322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/>
              <a:t>TARGET USERS</a:t>
            </a:r>
            <a:endParaRPr b="1" u="sng"/>
          </a:p>
        </p:txBody>
      </p:sp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3035175" y="641600"/>
            <a:ext cx="5627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425">
              <a:solidFill>
                <a:schemeClr val="dk1"/>
              </a:solidFill>
            </a:endParaRPr>
          </a:p>
          <a:p>
            <a:pPr indent="-3421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88"/>
              <a:buChar char="●"/>
            </a:pPr>
            <a:r>
              <a:rPr lang="en-GB" sz="2225">
                <a:solidFill>
                  <a:schemeClr val="dk1"/>
                </a:solidFill>
              </a:rPr>
              <a:t>Journalists</a:t>
            </a:r>
            <a:endParaRPr sz="2225">
              <a:solidFill>
                <a:schemeClr val="dk1"/>
              </a:solidFill>
            </a:endParaRPr>
          </a:p>
          <a:p>
            <a:pPr indent="-3421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8"/>
              <a:buChar char="●"/>
            </a:pPr>
            <a:r>
              <a:rPr lang="en-GB" sz="2225">
                <a:solidFill>
                  <a:schemeClr val="dk1"/>
                </a:solidFill>
              </a:rPr>
              <a:t>Cybersecurity Professionals</a:t>
            </a:r>
            <a:endParaRPr sz="2225">
              <a:solidFill>
                <a:schemeClr val="dk1"/>
              </a:solidFill>
            </a:endParaRPr>
          </a:p>
          <a:p>
            <a:pPr indent="-3421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8"/>
              <a:buChar char="●"/>
            </a:pPr>
            <a:r>
              <a:rPr lang="en-GB" sz="2225">
                <a:solidFill>
                  <a:schemeClr val="dk1"/>
                </a:solidFill>
              </a:rPr>
              <a:t>Intelligence Agencies</a:t>
            </a:r>
            <a:endParaRPr sz="2225">
              <a:solidFill>
                <a:schemeClr val="dk1"/>
              </a:solidFill>
            </a:endParaRPr>
          </a:p>
          <a:p>
            <a:pPr indent="-3698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5"/>
              <a:buChar char="●"/>
            </a:pPr>
            <a:r>
              <a:rPr lang="en-GB" sz="2225">
                <a:solidFill>
                  <a:schemeClr val="dk1"/>
                </a:solidFill>
              </a:rPr>
              <a:t>Individuals Concerned About Privacy</a:t>
            </a:r>
            <a:endParaRPr sz="2225">
              <a:solidFill>
                <a:schemeClr val="dk1"/>
              </a:solidFill>
            </a:endParaRPr>
          </a:p>
          <a:p>
            <a:pPr indent="-3421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8"/>
              <a:buChar char="●"/>
            </a:pPr>
            <a:r>
              <a:rPr lang="en-GB" sz="2225">
                <a:solidFill>
                  <a:schemeClr val="dk1"/>
                </a:solidFill>
              </a:rPr>
              <a:t>Researchers</a:t>
            </a:r>
            <a:endParaRPr sz="2225">
              <a:solidFill>
                <a:schemeClr val="dk1"/>
              </a:solidFill>
            </a:endParaRPr>
          </a:p>
          <a:p>
            <a:pPr indent="-3421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8"/>
              <a:buChar char="●"/>
            </a:pPr>
            <a:r>
              <a:rPr lang="en-GB" sz="2225">
                <a:solidFill>
                  <a:schemeClr val="dk1"/>
                </a:solidFill>
              </a:rPr>
              <a:t>Digital Forensics Experts</a:t>
            </a:r>
            <a:endParaRPr sz="2225">
              <a:solidFill>
                <a:schemeClr val="dk1"/>
              </a:solidFill>
            </a:endParaRPr>
          </a:p>
          <a:p>
            <a:pPr indent="-3421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8"/>
              <a:buChar char="●"/>
            </a:pPr>
            <a:r>
              <a:rPr lang="en-GB" sz="2225">
                <a:solidFill>
                  <a:schemeClr val="dk1"/>
                </a:solidFill>
              </a:rPr>
              <a:t>Government &amp; Military Organizations</a:t>
            </a:r>
            <a:br>
              <a:rPr lang="en-GB" sz="2225">
                <a:solidFill>
                  <a:schemeClr val="dk1"/>
                </a:solidFill>
              </a:rPr>
            </a:br>
            <a:endParaRPr sz="2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195050" y="1999050"/>
            <a:ext cx="35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SOCIAL RELEVANCE</a:t>
            </a:r>
            <a:endParaRPr b="1" u="sng"/>
          </a:p>
        </p:txBody>
      </p:sp>
      <p:sp>
        <p:nvSpPr>
          <p:cNvPr id="258" name="Google Shape;258;p48"/>
          <p:cNvSpPr txBox="1"/>
          <p:nvPr>
            <p:ph idx="1" type="body"/>
          </p:nvPr>
        </p:nvSpPr>
        <p:spPr>
          <a:xfrm>
            <a:off x="3851700" y="226950"/>
            <a:ext cx="49806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Keeps private data safe from hackers.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Hides secret messages using pictures.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Uses both coding and hiding methods.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Stops online threats in chats and emails.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Keeps important info safe and hidden.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Lowers the chance of data leaks.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Helps stop identity theft.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Makes it hard for others to find your data.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Protects against spying.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Helps improve online security tools.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56050" y="2041000"/>
            <a:ext cx="26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/>
              <a:t>CONCLUSION</a:t>
            </a:r>
            <a:endParaRPr b="1" u="sng"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2793650" y="1022550"/>
            <a:ext cx="60285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Enhanced Security</a:t>
            </a:r>
            <a:r>
              <a:rPr lang="en-GB" sz="1600">
                <a:solidFill>
                  <a:schemeClr val="dk1"/>
                </a:solidFill>
              </a:rPr>
              <a:t> – Combines AES, Blowfish, and XOR for strong encryption.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Fast Performance</a:t>
            </a:r>
            <a:r>
              <a:rPr lang="en-GB" sz="1600">
                <a:solidFill>
                  <a:schemeClr val="dk1"/>
                </a:solidFill>
              </a:rPr>
              <a:t> – GPU acceleration improves processing speed.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Reliable Data Hiding</a:t>
            </a:r>
            <a:r>
              <a:rPr lang="en-GB" sz="1600">
                <a:solidFill>
                  <a:schemeClr val="dk1"/>
                </a:solidFill>
              </a:rPr>
              <a:t> – Supports text, audio, and future image steganography.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Cross-Platform Support</a:t>
            </a:r>
            <a:r>
              <a:rPr lang="en-GB" sz="1600">
                <a:solidFill>
                  <a:schemeClr val="dk1"/>
                </a:solidFill>
              </a:rPr>
              <a:t> – Works on Windows, Linux, and macOS.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User-Friendly &amp; Efficient</a:t>
            </a:r>
            <a:r>
              <a:rPr lang="en-GB" sz="1600">
                <a:solidFill>
                  <a:schemeClr val="dk1"/>
                </a:solidFill>
              </a:rPr>
              <a:t> – Detects errors and prevents data corruption.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2992775" y="169300"/>
            <a:ext cx="27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/>
              <a:t>REFERENCE</a:t>
            </a:r>
            <a:endParaRPr b="1" u="sng"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235425" y="742000"/>
            <a:ext cx="8596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44">
                <a:solidFill>
                  <a:schemeClr val="dk1"/>
                </a:solidFill>
              </a:rPr>
              <a:t>[I] </a:t>
            </a:r>
            <a:r>
              <a:rPr lang="en-GB" sz="1544">
                <a:solidFill>
                  <a:schemeClr val="dk1"/>
                </a:solidFill>
              </a:rPr>
              <a:t>A New Image Encryption using Modified AES Algorithm and its Comparison with AES published at International Journal of Engineering Research Technology 2278-0181 ,http://www.ijert.org, IJERTV91S080083,Published on vol. 9 Issue 08, August-202(). By author:Priyanka Sharma Electronics Communication Engineering Guru Gobind Singh Indraprastha University Delhi, India (last used : 2/2/2025)</a:t>
            </a:r>
            <a:endParaRPr sz="1544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44">
                <a:solidFill>
                  <a:schemeClr val="dk1"/>
                </a:solidFill>
              </a:rPr>
              <a:t>[2]</a:t>
            </a:r>
            <a:r>
              <a:rPr lang="en-GB" sz="1544">
                <a:solidFill>
                  <a:schemeClr val="dk1"/>
                </a:solidFill>
              </a:rPr>
              <a:t> S. Kumar and P. Singh, "Efficient Cryptographic Techniques for Secure Data Transmission," 2020. IEEE Transactions on Information Forensics and Security, vol. 15, pp. 1234-1245, doi:</a:t>
            </a:r>
            <a:endParaRPr sz="1544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44">
                <a:solidFill>
                  <a:schemeClr val="dk1"/>
                </a:solidFill>
              </a:rPr>
              <a:t>10.1109/TIFs.2020.2975284. (last used : 21/2/2025)</a:t>
            </a:r>
            <a:endParaRPr sz="1544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44">
                <a:solidFill>
                  <a:schemeClr val="dk1"/>
                </a:solidFill>
              </a:rPr>
              <a:t>[3]</a:t>
            </a:r>
            <a:r>
              <a:rPr lang="en-GB" sz="1544">
                <a:solidFill>
                  <a:schemeClr val="dk1"/>
                </a:solidFill>
              </a:rPr>
              <a:t>1 Y. Lee, A. Kim, and D. Park, "GPU-Accelerated Steganography: Enhancing Performance," 2021. IEEE Access, vol. 9, pp. 54321- 54335, doi: 10.1109/ACCESS.2021.3057892.(last used: 26/2/2025)</a:t>
            </a:r>
            <a:endParaRPr sz="1544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44">
                <a:solidFill>
                  <a:schemeClr val="dk1"/>
                </a:solidFill>
              </a:rPr>
              <a:t>[4]</a:t>
            </a:r>
            <a:r>
              <a:rPr lang="en-GB" sz="1544">
                <a:solidFill>
                  <a:schemeClr val="dk1"/>
                </a:solidFill>
              </a:rPr>
              <a:t> H. Tan and X. Wei, "Steganography and Cryptography: Hybrid Approaches," 2022. Journal of Information Security and Applications, vol. 66, pp. 102-119, doi: 10.1016/j.jisa.2022.102119.(last used : 3/32025)</a:t>
            </a:r>
            <a:endParaRPr sz="1544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44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/>
          <p:nvPr/>
        </p:nvSpPr>
        <p:spPr>
          <a:xfrm>
            <a:off x="2675100" y="2234250"/>
            <a:ext cx="3793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DEMONSTRATION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22325" y="2131225"/>
            <a:ext cx="2394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 u="sng"/>
              <a:t>ABSTRACT</a:t>
            </a:r>
            <a:endParaRPr sz="3120" u="sng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886725" y="407275"/>
            <a:ext cx="58926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Secure Steganography</a:t>
            </a:r>
            <a:r>
              <a:rPr lang="en-GB" sz="1600">
                <a:solidFill>
                  <a:schemeClr val="dk1"/>
                </a:solidFill>
              </a:rPr>
              <a:t> – Hides text, audio, and images inside carrier images.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Encryption-Based</a:t>
            </a:r>
            <a:r>
              <a:rPr lang="en-GB" sz="1600">
                <a:solidFill>
                  <a:schemeClr val="dk1"/>
                </a:solidFill>
              </a:rPr>
              <a:t> – Uses AES and Blowfish to encrypt hidden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GPU Acceleration</a:t>
            </a:r>
            <a:r>
              <a:rPr lang="en-GB" sz="1600">
                <a:solidFill>
                  <a:schemeClr val="dk1"/>
                </a:solidFill>
              </a:rPr>
              <a:t> – Optimizes processing speed with CUDA (if available).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Bitwise Embedding</a:t>
            </a:r>
            <a:r>
              <a:rPr lang="en-GB" sz="1600">
                <a:solidFill>
                  <a:schemeClr val="dk1"/>
                </a:solidFill>
              </a:rPr>
              <a:t> – Modifies pixel bits to store encrypted information.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Parallel Processing</a:t>
            </a:r>
            <a:r>
              <a:rPr lang="en-GB" sz="1600">
                <a:solidFill>
                  <a:schemeClr val="dk1"/>
                </a:solidFill>
              </a:rPr>
              <a:t> – Uses threading for fast data handling.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Audio &amp; Image Support</a:t>
            </a:r>
            <a:r>
              <a:rPr lang="en-GB" sz="1600">
                <a:solidFill>
                  <a:schemeClr val="dk1"/>
                </a:solidFill>
              </a:rPr>
              <a:t> – Hides and extracts WAV, MP3, and images.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Cybersecurity Application</a:t>
            </a:r>
            <a:r>
              <a:rPr lang="en-GB" sz="1600">
                <a:solidFill>
                  <a:schemeClr val="dk1"/>
                </a:solidFill>
              </a:rPr>
              <a:t> – Useful for secure communication and data protection.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/>
          <p:nvPr/>
        </p:nvSpPr>
        <p:spPr>
          <a:xfrm>
            <a:off x="3564750" y="2314050"/>
            <a:ext cx="2014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10200" y="1946025"/>
            <a:ext cx="364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u="sng"/>
              <a:t>LITERATURE REVIEW</a:t>
            </a:r>
            <a:endParaRPr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18450" y="279975"/>
            <a:ext cx="5203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Encryption Algorithm</a:t>
            </a:r>
            <a:r>
              <a:rPr lang="en-GB" sz="1600">
                <a:solidFill>
                  <a:schemeClr val="dk1"/>
                </a:solidFill>
              </a:rPr>
              <a:t> – Sharma modifies AES; this method combines AES, Blowfish, and XOR.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Data Type</a:t>
            </a:r>
            <a:r>
              <a:rPr lang="en-GB" sz="1600">
                <a:solidFill>
                  <a:schemeClr val="dk1"/>
                </a:solidFill>
              </a:rPr>
              <a:t> – Sharma encrypts images; this method encrypts text and audio (image-to-image planned).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Key Generation</a:t>
            </a:r>
            <a:r>
              <a:rPr lang="en-GB" sz="1600">
                <a:solidFill>
                  <a:schemeClr val="dk1"/>
                </a:solidFill>
              </a:rPr>
              <a:t> – Sharma uses dynamic key expansion; this method derives keys from SHA-256 hashing.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Steganography</a:t>
            </a:r>
            <a:r>
              <a:rPr lang="en-GB" sz="1600">
                <a:solidFill>
                  <a:schemeClr val="dk1"/>
                </a:solidFill>
              </a:rPr>
              <a:t> – This method embeds encrypted data in images; Sharma’s method does not include steganography.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GPU Acceleration</a:t>
            </a:r>
            <a:r>
              <a:rPr lang="en-GB" sz="1600">
                <a:solidFill>
                  <a:schemeClr val="dk1"/>
                </a:solidFill>
              </a:rPr>
              <a:t> – This method uses CUDA-based processing for speed; Sharma’s method does not mention GPU usage.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82400" y="110300"/>
            <a:ext cx="8611500" cy="4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Strength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This method adds multi-layer encryption; Sharma’s method relies only on Modified AES.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This method detects incorrect keys to prevent corruption; Sharma’s method does not specify error detection.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Cryptography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This method integrates multiple encryption techniques; other studies focus on single encryption methods.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Enhancement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GPU-accelerated steganography improves efficiency, as supported by Lee et al. (2021).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Steganalysis Resistance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Hybrid cryptography and randomized bit embedding improve security, aligning with Tan &amp; Wei (2022).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                                      </a:t>
            </a:r>
            <a:r>
              <a:rPr b="1" lang="en-GB" u="sng"/>
              <a:t>TIMELINE</a:t>
            </a:r>
            <a:endParaRPr b="1" u="sng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2625"/>
            <a:ext cx="9143999" cy="2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48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                         </a:t>
            </a:r>
            <a:r>
              <a:rPr b="1" lang="en-GB" u="sng"/>
              <a:t>SYSTEM REQUIREMENT</a:t>
            </a:r>
            <a:endParaRPr b="1" u="sng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67250" y="831450"/>
            <a:ext cx="85650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chemeClr val="dk1"/>
                </a:solidFill>
              </a:rPr>
              <a:t>Hardware Requirements</a:t>
            </a:r>
            <a:endParaRPr b="1" sz="19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Processor</a:t>
            </a:r>
            <a:r>
              <a:rPr lang="en-GB">
                <a:solidFill>
                  <a:schemeClr val="dk1"/>
                </a:solidFill>
              </a:rPr>
              <a:t> – Intel i5/AMD Ryzen 5 or higher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RAM</a:t>
            </a:r>
            <a:r>
              <a:rPr lang="en-GB">
                <a:solidFill>
                  <a:schemeClr val="dk1"/>
                </a:solidFill>
              </a:rPr>
              <a:t> – Minimum </a:t>
            </a:r>
            <a:r>
              <a:rPr b="1" lang="en-GB">
                <a:solidFill>
                  <a:schemeClr val="dk1"/>
                </a:solidFill>
              </a:rPr>
              <a:t>4GB</a:t>
            </a:r>
            <a:r>
              <a:rPr lang="en-GB">
                <a:solidFill>
                  <a:schemeClr val="dk1"/>
                </a:solidFill>
              </a:rPr>
              <a:t> (8GB+ recommended)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Storage</a:t>
            </a:r>
            <a:r>
              <a:rPr lang="en-GB">
                <a:solidFill>
                  <a:schemeClr val="dk1"/>
                </a:solidFill>
              </a:rPr>
              <a:t> – At least </a:t>
            </a:r>
            <a:r>
              <a:rPr b="1" lang="en-GB">
                <a:solidFill>
                  <a:schemeClr val="dk1"/>
                </a:solidFill>
              </a:rPr>
              <a:t>100MB free disk space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GPU (Optional)</a:t>
            </a:r>
            <a:r>
              <a:rPr lang="en-GB">
                <a:solidFill>
                  <a:schemeClr val="dk1"/>
                </a:solidFill>
              </a:rPr>
              <a:t> – NVIDIA CUDA-enabled GPU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Display</a:t>
            </a:r>
            <a:r>
              <a:rPr lang="en-GB">
                <a:solidFill>
                  <a:schemeClr val="dk1"/>
                </a:solidFill>
              </a:rPr>
              <a:t> – 1366x768 resolution or higher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40000" y="163325"/>
            <a:ext cx="84204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Requirements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Windows, Linux, or macOS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Python 3.x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