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21945600" cx="32918400"/>
  <p:notesSz cx="5800725" cy="9094775"/>
  <p:embeddedFontLst>
    <p:embeddedFont>
      <p:font typeface="Amaranth"/>
      <p:regular r:id="rId7"/>
      <p:bold r:id="rId8"/>
      <p:italic r:id="rId9"/>
      <p:boldItalic r:id="rId10"/>
    </p:embeddedFont>
    <p:embeddedFont>
      <p:font typeface="Titillium Web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12">
          <p15:clr>
            <a:srgbClr val="A4A3A4"/>
          </p15:clr>
        </p15:guide>
        <p15:guide id="2" pos="10368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5" roundtripDataSignature="AMtx7mhjeStOfCt1qpq+NY4MtnTTkMnf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12" orient="horz"/>
        <p:guide pos="1036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itilliumWeb-regular.fntdata"/><Relationship Id="rId10" Type="http://schemas.openxmlformats.org/officeDocument/2006/relationships/font" Target="fonts/Amaranth-boldItalic.fntdata"/><Relationship Id="rId13" Type="http://schemas.openxmlformats.org/officeDocument/2006/relationships/font" Target="fonts/TitilliumWeb-italic.fntdata"/><Relationship Id="rId12" Type="http://schemas.openxmlformats.org/officeDocument/2006/relationships/font" Target="fonts/TitilliumWeb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Amaranth-italic.fntdata"/><Relationship Id="rId15" Type="http://customschemas.google.com/relationships/presentationmetadata" Target="metadata"/><Relationship Id="rId14" Type="http://schemas.openxmlformats.org/officeDocument/2006/relationships/font" Target="fonts/TitilliumWeb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Amaranth-regular.fntdata"/><Relationship Id="rId8" Type="http://schemas.openxmlformats.org/officeDocument/2006/relationships/font" Target="fonts/Amaranth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6975" y="682100"/>
            <a:ext cx="3867325" cy="3410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80050" y="4320000"/>
            <a:ext cx="4640575" cy="40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580050" y="4320000"/>
            <a:ext cx="4640575" cy="40926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966975" y="682100"/>
            <a:ext cx="3867325" cy="34105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2469356" y="6817784"/>
            <a:ext cx="27979689" cy="4703233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4937523" y="12435417"/>
            <a:ext cx="23043355" cy="5609167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Font typeface="Arial"/>
              <a:buNone/>
              <a:defRPr/>
            </a:lvl1pPr>
            <a:lvl2pPr lvl="1" algn="ctr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None/>
              <a:defRPr/>
            </a:lvl2pPr>
            <a:lvl3pPr lvl="2" algn="ctr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None/>
              <a:defRPr/>
            </a:lvl3pPr>
            <a:lvl4pPr lvl="3" algn="ctr">
              <a:lnSpc>
                <a:spcPct val="100000"/>
              </a:lnSpc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None/>
              <a:defRPr/>
            </a:lvl4pPr>
            <a:lvl5pPr lvl="4" algn="ctr">
              <a:lnSpc>
                <a:spcPct val="100000"/>
              </a:lnSpc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None/>
              <a:defRPr/>
            </a:lvl5pPr>
            <a:lvl6pPr lvl="5" algn="ctr">
              <a:lnSpc>
                <a:spcPct val="100000"/>
              </a:lnSpc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16454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11246644" y="19984506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235910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1645444" y="878417"/>
            <a:ext cx="2962751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9217553" y="-2451892"/>
            <a:ext cx="14483294" cy="29627512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16454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11246644" y="19984506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235910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18206974" y="6537525"/>
            <a:ext cx="18725093" cy="7406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3336064" y="-812204"/>
            <a:ext cx="18725093" cy="22106335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16454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11246644" y="19984506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235910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1645444" y="878417"/>
            <a:ext cx="2962751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645444" y="5120217"/>
            <a:ext cx="29627512" cy="14483294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16454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11246644" y="19984506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235910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2600325" y="14102294"/>
            <a:ext cx="27980879" cy="4358217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667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2600325" y="9301692"/>
            <a:ext cx="27980879" cy="4800600"/>
          </a:xfrm>
          <a:prstGeom prst="rect">
            <a:avLst/>
          </a:prstGeom>
          <a:noFill/>
          <a:ln>
            <a:noFill/>
          </a:ln>
        </p:spPr>
        <p:txBody>
          <a:bodyPr anchorCtr="0" anchor="b" bIns="235125" lIns="470250" spcFirstLastPara="1" rIns="470250" wrap="square" tIns="2351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sz="1333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sz="1067"/>
            </a:lvl3pPr>
            <a:lvl4pPr indent="-228600" lvl="3" marL="18288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4pPr>
            <a:lvl5pPr indent="-228600" lvl="4" marL="22860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5pPr>
            <a:lvl6pPr indent="-228600" lvl="5" marL="27432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6pPr>
            <a:lvl7pPr indent="-228600" lvl="6" marL="32004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7pPr>
            <a:lvl8pPr indent="-228600" lvl="7" marL="36576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8pPr>
            <a:lvl9pPr indent="-228600" lvl="8" marL="41148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16454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11246644" y="19984506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235910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1645444" y="878417"/>
            <a:ext cx="2962751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1645444" y="5120217"/>
            <a:ext cx="14756606" cy="14483294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-347154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sz="1867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13245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16516352" y="5120217"/>
            <a:ext cx="14756606" cy="14483294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-347154" lvl="0" marL="4572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•"/>
              <a:defRPr sz="1867"/>
            </a:lvl1pPr>
            <a:lvl2pPr indent="-330200" lvl="1" marL="914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2pPr>
            <a:lvl3pPr indent="-313245" lvl="2" marL="1371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•"/>
              <a:defRPr sz="1333"/>
            </a:lvl3pPr>
            <a:lvl4pPr indent="-304800" lvl="3" marL="1828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–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»"/>
              <a:defRPr sz="12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16454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11246644" y="19984506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235910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1645444" y="878417"/>
            <a:ext cx="2962751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1645444" y="4912784"/>
            <a:ext cx="14544675" cy="2046817"/>
          </a:xfrm>
          <a:prstGeom prst="rect">
            <a:avLst/>
          </a:prstGeom>
          <a:noFill/>
          <a:ln>
            <a:noFill/>
          </a:ln>
        </p:spPr>
        <p:txBody>
          <a:bodyPr anchorCtr="0" anchor="b" bIns="235125" lIns="470250" spcFirstLastPara="1" rIns="470250" wrap="square" tIns="2351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1" sz="1333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3pPr>
            <a:lvl4pPr indent="-228600" lvl="3" marL="1828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4pPr>
            <a:lvl5pPr indent="-228600" lvl="4" marL="22860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5pPr>
            <a:lvl6pPr indent="-228600" lvl="5" marL="27432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6pPr>
            <a:lvl7pPr indent="-228600" lvl="6" marL="32004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7pPr>
            <a:lvl8pPr indent="-228600" lvl="7" marL="36576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8pPr>
            <a:lvl9pPr indent="-228600" lvl="8" marL="4114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1645444" y="6959600"/>
            <a:ext cx="14544675" cy="12643908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13245" lvl="1" marL="914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–"/>
              <a:defRPr sz="1333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indent="-296354" lvl="3" marL="1828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–"/>
              <a:defRPr sz="1067"/>
            </a:lvl4pPr>
            <a:lvl5pPr indent="-296354" lvl="4" marL="22860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5pPr>
            <a:lvl6pPr indent="-296354" lvl="5" marL="27432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6pPr>
            <a:lvl7pPr indent="-296354" lvl="6" marL="32004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7pPr>
            <a:lvl8pPr indent="-296354" lvl="7" marL="36576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8pPr>
            <a:lvl9pPr indent="-296354" lvl="8" marL="4114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16722328" y="4912784"/>
            <a:ext cx="14550631" cy="2046817"/>
          </a:xfrm>
          <a:prstGeom prst="rect">
            <a:avLst/>
          </a:prstGeom>
          <a:noFill/>
          <a:ln>
            <a:noFill/>
          </a:ln>
        </p:spPr>
        <p:txBody>
          <a:bodyPr anchorCtr="0" anchor="b" bIns="235125" lIns="470250" spcFirstLastPara="1" rIns="470250" wrap="square" tIns="2351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1pPr>
            <a:lvl2pPr indent="-228600" lvl="1" marL="914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1" sz="1333"/>
            </a:lvl2pPr>
            <a:lvl3pPr indent="-2286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sz="1200"/>
            </a:lvl3pPr>
            <a:lvl4pPr indent="-228600" lvl="3" marL="1828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4pPr>
            <a:lvl5pPr indent="-228600" lvl="4" marL="22860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5pPr>
            <a:lvl6pPr indent="-228600" lvl="5" marL="27432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6pPr>
            <a:lvl7pPr indent="-228600" lvl="6" marL="32004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7pPr>
            <a:lvl8pPr indent="-228600" lvl="7" marL="36576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8pPr>
            <a:lvl9pPr indent="-228600" lvl="8" marL="4114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None/>
              <a:defRPr b="1" sz="1067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16722328" y="6959600"/>
            <a:ext cx="14550631" cy="12643908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1pPr>
            <a:lvl2pPr indent="-313245" lvl="1" marL="914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–"/>
              <a:defRPr sz="1333"/>
            </a:lvl2pPr>
            <a:lvl3pPr indent="-304800" lvl="2" marL="1371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/>
            </a:lvl3pPr>
            <a:lvl4pPr indent="-296354" lvl="3" marL="1828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–"/>
              <a:defRPr sz="1067"/>
            </a:lvl4pPr>
            <a:lvl5pPr indent="-296354" lvl="4" marL="22860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5pPr>
            <a:lvl6pPr indent="-296354" lvl="5" marL="27432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6pPr>
            <a:lvl7pPr indent="-296354" lvl="6" marL="32004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7pPr>
            <a:lvl8pPr indent="-296354" lvl="7" marL="36576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8pPr>
            <a:lvl9pPr indent="-296354" lvl="8" marL="4114800" algn="l">
              <a:lnSpc>
                <a:spcPct val="100000"/>
              </a:lnSpc>
              <a:spcBef>
                <a:spcPts val="213"/>
              </a:spcBef>
              <a:spcAft>
                <a:spcPts val="0"/>
              </a:spcAft>
              <a:buClr>
                <a:schemeClr val="dk1"/>
              </a:buClr>
              <a:buSzPts val="1067"/>
              <a:buFont typeface="Arial"/>
              <a:buChar char="»"/>
              <a:defRPr sz="1067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16454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11246644" y="19984506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235910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1645444" y="878417"/>
            <a:ext cx="2962751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16454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11246644" y="19984506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235910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16454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1246644" y="19984506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235910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1645444" y="874184"/>
            <a:ext cx="10829925" cy="3717925"/>
          </a:xfrm>
          <a:prstGeom prst="rect">
            <a:avLst/>
          </a:prstGeom>
          <a:noFill/>
          <a:ln>
            <a:noFill/>
          </a:ln>
        </p:spPr>
        <p:txBody>
          <a:bodyPr anchorCtr="0" anchor="b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12870656" y="874184"/>
            <a:ext cx="18402300" cy="187293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-364045" lvl="0" marL="45720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Char char="•"/>
              <a:defRPr sz="2133"/>
            </a:lvl1pPr>
            <a:lvl2pPr indent="-347154" lvl="1" marL="91440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Char char="–"/>
              <a:defRPr sz="1867"/>
            </a:lvl2pPr>
            <a:lvl3pPr indent="-3302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/>
            </a:lvl3pPr>
            <a:lvl4pPr indent="-313245" lvl="3" marL="1828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–"/>
              <a:defRPr sz="1333"/>
            </a:lvl4pPr>
            <a:lvl5pPr indent="-313245" lvl="4" marL="22860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sz="1333"/>
            </a:lvl5pPr>
            <a:lvl6pPr indent="-313245" lvl="5" marL="27432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sz="1333"/>
            </a:lvl6pPr>
            <a:lvl7pPr indent="-313245" lvl="6" marL="32004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sz="1333"/>
            </a:lvl7pPr>
            <a:lvl8pPr indent="-313245" lvl="7" marL="36576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sz="1333"/>
            </a:lvl8pPr>
            <a:lvl9pPr indent="-313245" lvl="8" marL="411480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Char char="»"/>
              <a:defRPr sz="1333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1645444" y="4592109"/>
            <a:ext cx="10829925" cy="150114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1pPr>
            <a:lvl2pPr indent="-228600" lvl="1" marL="9144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Font typeface="Arial"/>
              <a:buNone/>
              <a:defRPr sz="667"/>
            </a:lvl3pPr>
            <a:lvl4pPr indent="-228600" lvl="3" marL="18288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4pPr>
            <a:lvl5pPr indent="-228600" lvl="4" marL="22860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5pPr>
            <a:lvl6pPr indent="-228600" lvl="5" marL="27432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6pPr>
            <a:lvl7pPr indent="-228600" lvl="6" marL="32004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7pPr>
            <a:lvl8pPr indent="-228600" lvl="7" marL="36576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8pPr>
            <a:lvl9pPr indent="-228600" lvl="8" marL="41148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16454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1246644" y="19984506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235910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6451997" y="15361709"/>
            <a:ext cx="19751279" cy="1813983"/>
          </a:xfrm>
          <a:prstGeom prst="rect">
            <a:avLst/>
          </a:prstGeom>
          <a:noFill/>
          <a:ln>
            <a:noFill/>
          </a:ln>
        </p:spPr>
        <p:txBody>
          <a:bodyPr anchorCtr="0" anchor="b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3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6451997" y="1961092"/>
            <a:ext cx="19751279" cy="131667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427"/>
              </a:spcBef>
              <a:spcAft>
                <a:spcPts val="0"/>
              </a:spcAft>
              <a:buClr>
                <a:schemeClr val="dk1"/>
              </a:buClr>
              <a:buSzPts val="2133"/>
              <a:buFont typeface="Arial"/>
              <a:buNone/>
              <a:defRPr b="0" i="0" sz="21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73"/>
              </a:spcBef>
              <a:spcAft>
                <a:spcPts val="0"/>
              </a:spcAft>
              <a:buClr>
                <a:schemeClr val="dk1"/>
              </a:buClr>
              <a:buSzPts val="1867"/>
              <a:buFont typeface="Arial"/>
              <a:buNone/>
              <a:defRPr b="0" i="0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267"/>
              </a:spcBef>
              <a:spcAft>
                <a:spcPts val="0"/>
              </a:spcAft>
              <a:buClr>
                <a:schemeClr val="dk1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6451997" y="17175694"/>
            <a:ext cx="19751279" cy="2574925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87"/>
              </a:spcBef>
              <a:spcAft>
                <a:spcPts val="0"/>
              </a:spcAft>
              <a:buClr>
                <a:schemeClr val="dk1"/>
              </a:buClr>
              <a:buSzPts val="933"/>
              <a:buFont typeface="Arial"/>
              <a:buNone/>
              <a:defRPr sz="933"/>
            </a:lvl1pPr>
            <a:lvl2pPr indent="-228600" lvl="1" marL="91440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/>
            </a:lvl2pPr>
            <a:lvl3pPr indent="-228600" lvl="2" marL="1371600" algn="l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>
                <a:schemeClr val="dk1"/>
              </a:buClr>
              <a:buSzPts val="667"/>
              <a:buFont typeface="Arial"/>
              <a:buNone/>
              <a:defRPr sz="667"/>
            </a:lvl3pPr>
            <a:lvl4pPr indent="-228600" lvl="3" marL="18288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4pPr>
            <a:lvl5pPr indent="-228600" lvl="4" marL="22860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5pPr>
            <a:lvl6pPr indent="-228600" lvl="5" marL="27432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6pPr>
            <a:lvl7pPr indent="-228600" lvl="6" marL="32004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7pPr>
            <a:lvl8pPr indent="-228600" lvl="7" marL="36576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8pPr>
            <a:lvl9pPr indent="-228600" lvl="8" marL="411480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  <a:defRPr sz="6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16454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11246644" y="19984506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235910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645444" y="878417"/>
            <a:ext cx="2962751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35125" lIns="470250" spcFirstLastPara="1" rIns="470250" wrap="square" tIns="235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0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645444" y="5120217"/>
            <a:ext cx="29627512" cy="14483294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-927163" lvl="0" marL="457200" marR="0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1"/>
              <a:buFont typeface="Arial"/>
              <a:buChar char="•"/>
              <a:defRPr b="0" i="0" sz="1100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838200" lvl="1" marL="914400" marR="0" rtl="0" algn="l">
              <a:lnSpc>
                <a:spcPct val="100000"/>
              </a:lnSpc>
              <a:spcBef>
                <a:spcPts val="192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Arial"/>
              <a:buChar char="–"/>
              <a:defRPr b="0" i="0" sz="9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749300" lvl="2" marL="1371600" marR="0" rtl="0" algn="l">
              <a:lnSpc>
                <a:spcPct val="100000"/>
              </a:lnSpc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664654" lvl="3" marL="1828800" marR="0" rtl="0" algn="l">
              <a:lnSpc>
                <a:spcPct val="100000"/>
              </a:lnSpc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–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664654" lvl="4" marL="2286000" marR="0" rtl="0" algn="l">
              <a:lnSpc>
                <a:spcPct val="100000"/>
              </a:lnSpc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664654" lvl="5" marL="2743200" marR="0" rtl="0" algn="l">
              <a:lnSpc>
                <a:spcPct val="100000"/>
              </a:lnSpc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664654" lvl="6" marL="3200400" marR="0" rtl="0" algn="l">
              <a:lnSpc>
                <a:spcPct val="100000"/>
              </a:lnSpc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664654" lvl="7" marL="3657600" marR="0" rtl="0" algn="l">
              <a:lnSpc>
                <a:spcPct val="100000"/>
              </a:lnSpc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664654" lvl="8" marL="4114800" marR="0" rtl="0" algn="l">
              <a:lnSpc>
                <a:spcPct val="100000"/>
              </a:lnSpc>
              <a:spcBef>
                <a:spcPts val="1373"/>
              </a:spcBef>
              <a:spcAft>
                <a:spcPts val="0"/>
              </a:spcAft>
              <a:buClr>
                <a:schemeClr val="dk1"/>
              </a:buClr>
              <a:buSzPts val="6867"/>
              <a:buFont typeface="Arial"/>
              <a:buChar char="»"/>
              <a:defRPr b="0" i="0" sz="6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6454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11246644" y="19984506"/>
            <a:ext cx="104251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642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23591044" y="19984506"/>
            <a:ext cx="7681913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235125" lIns="470250" spcFirstLastPara="1" rIns="470250" wrap="square" tIns="2351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-5400000">
            <a:off x="-11506200" y="10972800"/>
            <a:ext cx="142748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30149800" y="10972800"/>
            <a:ext cx="14274800" cy="436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73200" y="22453600"/>
            <a:ext cx="29972000" cy="154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/>
          <p:nvPr/>
        </p:nvSpPr>
        <p:spPr>
          <a:xfrm>
            <a:off x="1473200" y="23025100"/>
            <a:ext cx="16459200" cy="12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80"/>
              <a:buFont typeface="Arial"/>
              <a:buNone/>
            </a:pPr>
            <a:r>
              <a:rPr b="0" i="0" lang="en-US" sz="488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Template ID: conceptualizingcobalt  Size: 36x24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3.png"/><Relationship Id="rId7" Type="http://schemas.openxmlformats.org/officeDocument/2006/relationships/hyperlink" Target="https://colab.research.google.com/drive/14VtwsmdIiFLNhW0ckKIirtt3bC58MUq3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1E0E5"/>
            </a:gs>
          </a:gsLst>
          <a:lin ang="5400000" scaled="0"/>
        </a:gra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-32329" y="1"/>
            <a:ext cx="32950730" cy="4286250"/>
          </a:xfrm>
          <a:prstGeom prst="rect">
            <a:avLst/>
          </a:prstGeom>
          <a:gradFill>
            <a:gsLst>
              <a:gs pos="0">
                <a:srgbClr val="235078"/>
              </a:gs>
              <a:gs pos="5000">
                <a:srgbClr val="235078"/>
              </a:gs>
              <a:gs pos="100000">
                <a:srgbClr val="1482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28"/>
              <a:buFont typeface="Arial"/>
              <a:buNone/>
            </a:pPr>
            <a:r>
              <a:t/>
            </a:r>
            <a:endParaRPr b="0" i="0" sz="4428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32328" y="20964845"/>
            <a:ext cx="32950730" cy="980753"/>
          </a:xfrm>
          <a:prstGeom prst="rect">
            <a:avLst/>
          </a:prstGeom>
          <a:gradFill>
            <a:gsLst>
              <a:gs pos="0">
                <a:srgbClr val="235078"/>
              </a:gs>
              <a:gs pos="5000">
                <a:srgbClr val="235078"/>
              </a:gs>
              <a:gs pos="100000">
                <a:srgbClr val="1482A5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28"/>
              <a:buFont typeface="Arial"/>
              <a:buNone/>
            </a:pPr>
            <a:r>
              <a:t/>
            </a:r>
            <a:endParaRPr b="0" i="0" sz="4428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438421" y="754748"/>
            <a:ext cx="27432000" cy="183129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maranth"/>
              <a:buNone/>
            </a:pPr>
            <a:r>
              <a:rPr b="0" i="0" lang="en-US" sz="8000" u="none" cap="none" strike="noStrike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    Predictive Mailing Meter Maintenance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8453995" y="2087444"/>
            <a:ext cx="21214200" cy="1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2650" lIns="85325" spcFirstLastPara="1" rIns="85325" wrap="square" tIns="426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									</a:t>
            </a:r>
            <a:endParaRPr b="0" i="0" sz="4500" u="none" cap="none" strike="noStrike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</a:pPr>
            <a:r>
              <a:rPr b="0" i="0" lang="en-US" sz="4500" u="none" cap="none" strike="noStrike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       Baruch College: Pitney Bowes Data Challenge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514350" y="4814507"/>
            <a:ext cx="7515257" cy="7220755"/>
          </a:xfrm>
          <a:prstGeom prst="roundRect">
            <a:avLst>
              <a:gd fmla="val 1380" name="adj"/>
            </a:avLst>
          </a:prstGeom>
          <a:solidFill>
            <a:srgbClr val="B4D3E2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714408" y="5593859"/>
            <a:ext cx="711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8639164" y="4814507"/>
            <a:ext cx="7515257" cy="522817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Data Understanding</a:t>
            </a:r>
            <a:endParaRPr b="0" i="0" sz="32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8639164" y="5397827"/>
            <a:ext cx="7515300" cy="15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Training data set consists of 40,500 entries while the testing data set has 4,500 entries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Among the 55 predictors in the training dataset, fail_7 is the target variable, concerning whether the meter failed in the following 7 days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The data is primarily numeric, with only 3 of the predictors being non-numeric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 Data cleaning procedure began by identifying which columns had missing values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There were no missing data entries in the categorical predictors, but there were in the numeric ones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The missing values were imputed by the median of the predictors to preserve all the data. 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charge_cycle_time_below_12 was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normalized, converted to integer values for further analysis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Found the correlation matrix between the 52 numerical variables and the target variable fail_7 to determine predictor variables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charge_cycle_time_below_12 yielded the highest correlation 0.2893, with avg_volt_change_charging and avg_volt_change_discharging following behind at 0.1246 and 0.1233 respectively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6763978" y="4814507"/>
            <a:ext cx="7515257" cy="522817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Modeling and Results</a:t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6763975" y="5397781"/>
            <a:ext cx="7515300" cy="170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The most important features were selected with an Extra Trees Classifier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A logistic regression model was created by fitting fail_7 and charge_cycle_time_below_12, which had an accuracy of 76.78%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A multivariate logistic regression model with backward elimination was created and further improved by dropping all the insignificant values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24888792" y="4814507"/>
            <a:ext cx="7515257" cy="522817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Predictions and Evaluations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5143000" y="6981176"/>
            <a:ext cx="7515300" cy="646800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Conclusion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514350" y="12508723"/>
            <a:ext cx="7515257" cy="522817"/>
          </a:xfrm>
          <a:prstGeom prst="rect">
            <a:avLst/>
          </a:prstGeom>
          <a:solidFill>
            <a:srgbClr val="1482A5"/>
          </a:solidFill>
          <a:ln>
            <a:noFill/>
          </a:ln>
        </p:spPr>
        <p:txBody>
          <a:bodyPr anchorCtr="0" anchor="ctr" bIns="45700" lIns="182875" spcFirstLastPara="1" rIns="18287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maranth"/>
                <a:ea typeface="Amaranth"/>
                <a:cs typeface="Amaranth"/>
                <a:sym typeface="Amaranth"/>
              </a:rPr>
              <a:t>Problem Statement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514350" y="13092043"/>
            <a:ext cx="7515300" cy="76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Pitney Bowes’s mailing meters are integral system in business operations and downtime can very easily hamper the business’s mailing processes</a:t>
            </a:r>
            <a:endParaRPr b="0"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Thus, the goal is to proactively identify possible meter downtime by looking for signs of system failure.</a:t>
            </a:r>
            <a:endParaRPr b="0"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We need to figure out which factors have the most weight influencing these failures</a:t>
            </a:r>
            <a:endParaRPr b="0"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Once we uncover these factors; then we can successfully predicting when a mailing meter will fail within 7 days.</a:t>
            </a:r>
            <a:endParaRPr b="0"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Pitney Bowes’s can then reach out to clients to deliver a solution; a hopefully seamless experience for clients</a:t>
            </a:r>
            <a:endParaRPr b="0"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714408" y="5069533"/>
            <a:ext cx="7115142" cy="522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235078"/>
                </a:solidFill>
                <a:latin typeface="Amaranth"/>
                <a:ea typeface="Amaranth"/>
                <a:cs typeface="Amaranth"/>
                <a:sym typeface="Amaranth"/>
              </a:rPr>
              <a:t>Background Information</a:t>
            </a:r>
            <a:endParaRPr b="0" i="0" sz="2400" u="none" cap="none" strike="noStrike">
              <a:solidFill>
                <a:srgbClr val="235078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4888775" y="5404838"/>
            <a:ext cx="7364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Using the Logistic Regression model, a prediction for fail_7 was conducted on based off the test data. The deficiency was 0.7% failure rate.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24464717" y="14816997"/>
            <a:ext cx="73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724275" y="5728375"/>
            <a:ext cx="7115100" cy="55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Metered mail is a very convenient service for small and medium sized businesses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Streamlines a business’s mailing process by conveniently measuring shipping cost, saves on some shipping fees and removes the hassle of going to the post office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Pitney Bowes offers digital mailing meters that empower businesses to send out physical mail, which is still considered to be a very reliable means of communication with customers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pic>
        <p:nvPicPr>
          <p:cNvPr id="106" name="Google Shape;10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53538" y="15214638"/>
            <a:ext cx="6686550" cy="342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764050" y="6477375"/>
            <a:ext cx="7364700" cy="377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764000" y="11896908"/>
            <a:ext cx="7320111" cy="24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29150" y="16397925"/>
            <a:ext cx="6760887" cy="435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 txBox="1"/>
          <p:nvPr/>
        </p:nvSpPr>
        <p:spPr>
          <a:xfrm>
            <a:off x="24888775" y="14085800"/>
            <a:ext cx="7364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24888775" y="8003700"/>
            <a:ext cx="7364700" cy="119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rgbClr val="000000"/>
                </a:solidFill>
                <a:latin typeface="Amaranth"/>
                <a:ea typeface="Amaranth"/>
                <a:cs typeface="Amaranth"/>
                <a:sym typeface="Amaranth"/>
              </a:rPr>
              <a:t>We noticed that the dataset has high dimensionality because of the multiple lag variables that span over different time frames </a:t>
            </a:r>
            <a:endParaRPr b="0" i="0" sz="2400" u="none" cap="none" strike="noStrike">
              <a:solidFill>
                <a:srgbClr val="000000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The fact that the dataset consists of average values, rates and rates of change, that too is a cause of high dimensionality (units of measurement). </a:t>
            </a:r>
            <a:endParaRPr b="0"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High dimensionality make it difficult to determine which features could be a cause of data leakage, so we need to perform clustering or other dimension reduction methods like PCA.</a:t>
            </a:r>
            <a:endParaRPr b="0"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In addition, because the dataset consists of averages, it eliminates the actual minimum and maximum values that could have been a key determinant of fail-7. This too could be a sign of data leakage. </a:t>
            </a:r>
            <a:endParaRPr b="0"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We feel that the models accuracy could be improved by transforming the data and its parameters - by iterating through preparation process: manipulation, filtering, and scaling the data.</a:t>
            </a:r>
            <a:endParaRPr b="0"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We noticed features that could have been combine; like an interval time [DateDeployed:LastRecord]</a:t>
            </a:r>
            <a:endParaRPr b="0"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maranth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Amaranth"/>
                <a:ea typeface="Amaranth"/>
                <a:cs typeface="Amaranth"/>
                <a:sym typeface="Amaranth"/>
              </a:rPr>
              <a:t>We chose to use multivariate logistic regression as our model; because we knew we had to solve a binary classification problem. Additional classification models should be added to form an ensemble to output more accurate predictions. </a:t>
            </a:r>
            <a:endParaRPr b="0" i="0" sz="2400" u="none" cap="none" strike="noStrike">
              <a:solidFill>
                <a:schemeClr val="dk1"/>
              </a:solidFill>
              <a:latin typeface="Amaranth"/>
              <a:ea typeface="Amaranth"/>
              <a:cs typeface="Amaranth"/>
              <a:sym typeface="Amaranth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26740500" y="206725"/>
            <a:ext cx="59178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https://colab.research.google.com/drive/14VtwsmdIiFLNhW0ckKIirtt3bC58MUq3?usp=sharing</a:t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Verve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Graphicsland/MakeSigns.com</dc:creator>
</cp:coreProperties>
</file>